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erverZoom="50316" firstSlideNum="0" saveSubsetFonts="1">
  <p:sldMasterIdLst>
    <p:sldMasterId id="2147483757" r:id="rId1"/>
  </p:sldMasterIdLst>
  <p:notesMasterIdLst>
    <p:notesMasterId r:id="rId39"/>
  </p:notesMasterIdLst>
  <p:handoutMasterIdLst>
    <p:handoutMasterId r:id="rId40"/>
  </p:handoutMasterIdLst>
  <p:sldIdLst>
    <p:sldId id="812" r:id="rId2"/>
    <p:sldId id="1290" r:id="rId3"/>
    <p:sldId id="1223" r:id="rId4"/>
    <p:sldId id="1291" r:id="rId5"/>
    <p:sldId id="1042" r:id="rId6"/>
    <p:sldId id="1221" r:id="rId7"/>
    <p:sldId id="1316" r:id="rId8"/>
    <p:sldId id="1044" r:id="rId9"/>
    <p:sldId id="1326" r:id="rId10"/>
    <p:sldId id="1192" r:id="rId11"/>
    <p:sldId id="1322" r:id="rId12"/>
    <p:sldId id="1053" r:id="rId13"/>
    <p:sldId id="1323" r:id="rId14"/>
    <p:sldId id="1096" r:id="rId15"/>
    <p:sldId id="1226" r:id="rId16"/>
    <p:sldId id="1325" r:id="rId17"/>
    <p:sldId id="1327" r:id="rId18"/>
    <p:sldId id="1238" r:id="rId19"/>
    <p:sldId id="1239" r:id="rId20"/>
    <p:sldId id="1240" r:id="rId21"/>
    <p:sldId id="1329" r:id="rId22"/>
    <p:sldId id="1209" r:id="rId23"/>
    <p:sldId id="1047" r:id="rId24"/>
    <p:sldId id="1202" r:id="rId25"/>
    <p:sldId id="1331" r:id="rId26"/>
    <p:sldId id="1296" r:id="rId27"/>
    <p:sldId id="1299" r:id="rId28"/>
    <p:sldId id="1317" r:id="rId29"/>
    <p:sldId id="1300" r:id="rId30"/>
    <p:sldId id="1301" r:id="rId31"/>
    <p:sldId id="1302" r:id="rId32"/>
    <p:sldId id="1303" r:id="rId33"/>
    <p:sldId id="1319" r:id="rId34"/>
    <p:sldId id="1306" r:id="rId35"/>
    <p:sldId id="1330" r:id="rId36"/>
    <p:sldId id="1328" r:id="rId37"/>
    <p:sldId id="1307" r:id="rId38"/>
  </p:sldIdLst>
  <p:sldSz cx="8961438" cy="6721475"/>
  <p:notesSz cx="6797675" cy="9928225"/>
  <p:custDataLst>
    <p:tags r:id="rId41"/>
  </p:custDataLst>
  <p:defaultTextStyle>
    <a:defPPr>
      <a:defRPr lang="en-US"/>
    </a:defPPr>
    <a:lvl1pPr algn="l" rtl="0" fontAlgn="base">
      <a:spcBef>
        <a:spcPct val="0"/>
      </a:spcBef>
      <a:spcAft>
        <a:spcPct val="0"/>
      </a:spcAft>
      <a:defRPr sz="1000" kern="1200">
        <a:solidFill>
          <a:schemeClr val="tx1"/>
        </a:solidFill>
        <a:latin typeface="Arial" charset="0"/>
        <a:ea typeface="+mn-ea"/>
        <a:cs typeface="+mn-cs"/>
      </a:defRPr>
    </a:lvl1pPr>
    <a:lvl2pPr marL="457200" algn="l" rtl="0" fontAlgn="base">
      <a:spcBef>
        <a:spcPct val="0"/>
      </a:spcBef>
      <a:spcAft>
        <a:spcPct val="0"/>
      </a:spcAft>
      <a:defRPr sz="1000" kern="1200">
        <a:solidFill>
          <a:schemeClr val="tx1"/>
        </a:solidFill>
        <a:latin typeface="Arial" charset="0"/>
        <a:ea typeface="+mn-ea"/>
        <a:cs typeface="+mn-cs"/>
      </a:defRPr>
    </a:lvl2pPr>
    <a:lvl3pPr marL="914400" algn="l" rtl="0" fontAlgn="base">
      <a:spcBef>
        <a:spcPct val="0"/>
      </a:spcBef>
      <a:spcAft>
        <a:spcPct val="0"/>
      </a:spcAft>
      <a:defRPr sz="1000" kern="1200">
        <a:solidFill>
          <a:schemeClr val="tx1"/>
        </a:solidFill>
        <a:latin typeface="Arial" charset="0"/>
        <a:ea typeface="+mn-ea"/>
        <a:cs typeface="+mn-cs"/>
      </a:defRPr>
    </a:lvl3pPr>
    <a:lvl4pPr marL="1371600" algn="l" rtl="0" fontAlgn="base">
      <a:spcBef>
        <a:spcPct val="0"/>
      </a:spcBef>
      <a:spcAft>
        <a:spcPct val="0"/>
      </a:spcAft>
      <a:defRPr sz="1000" kern="1200">
        <a:solidFill>
          <a:schemeClr val="tx1"/>
        </a:solidFill>
        <a:latin typeface="Arial" charset="0"/>
        <a:ea typeface="+mn-ea"/>
        <a:cs typeface="+mn-cs"/>
      </a:defRPr>
    </a:lvl4pPr>
    <a:lvl5pPr marL="1828800" algn="l" rtl="0" fontAlgn="base">
      <a:spcBef>
        <a:spcPct val="0"/>
      </a:spcBef>
      <a:spcAft>
        <a:spcPct val="0"/>
      </a:spcAft>
      <a:defRPr sz="1000" kern="1200">
        <a:solidFill>
          <a:schemeClr val="tx1"/>
        </a:solidFill>
        <a:latin typeface="Arial" charset="0"/>
        <a:ea typeface="+mn-ea"/>
        <a:cs typeface="+mn-cs"/>
      </a:defRPr>
    </a:lvl5pPr>
    <a:lvl6pPr marL="2286000" algn="l" defTabSz="914400" rtl="0" eaLnBrk="1" latinLnBrk="0" hangingPunct="1">
      <a:defRPr sz="1000" kern="1200">
        <a:solidFill>
          <a:schemeClr val="tx1"/>
        </a:solidFill>
        <a:latin typeface="Arial" charset="0"/>
        <a:ea typeface="+mn-ea"/>
        <a:cs typeface="+mn-cs"/>
      </a:defRPr>
    </a:lvl6pPr>
    <a:lvl7pPr marL="2743200" algn="l" defTabSz="914400" rtl="0" eaLnBrk="1" latinLnBrk="0" hangingPunct="1">
      <a:defRPr sz="1000" kern="1200">
        <a:solidFill>
          <a:schemeClr val="tx1"/>
        </a:solidFill>
        <a:latin typeface="Arial" charset="0"/>
        <a:ea typeface="+mn-ea"/>
        <a:cs typeface="+mn-cs"/>
      </a:defRPr>
    </a:lvl7pPr>
    <a:lvl8pPr marL="3200400" algn="l" defTabSz="914400" rtl="0" eaLnBrk="1" latinLnBrk="0" hangingPunct="1">
      <a:defRPr sz="1000" kern="1200">
        <a:solidFill>
          <a:schemeClr val="tx1"/>
        </a:solidFill>
        <a:latin typeface="Arial" charset="0"/>
        <a:ea typeface="+mn-ea"/>
        <a:cs typeface="+mn-cs"/>
      </a:defRPr>
    </a:lvl8pPr>
    <a:lvl9pPr marL="3657600" algn="l" defTabSz="914400" rtl="0" eaLnBrk="1" latinLnBrk="0" hangingPunct="1">
      <a:defRPr sz="10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4E1F0"/>
    <a:srgbClr val="CCECFF"/>
    <a:srgbClr val="0033CC"/>
    <a:srgbClr val="FFCC99"/>
    <a:srgbClr val="00CCFF"/>
    <a:srgbClr val="CCFF99"/>
    <a:srgbClr val="000066"/>
    <a:srgbClr val="00FFFF"/>
    <a:srgbClr val="66FFFF"/>
    <a:srgbClr val="006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633" autoAdjust="0"/>
    <p:restoredTop sz="98797" autoAdjust="0"/>
  </p:normalViewPr>
  <p:slideViewPr>
    <p:cSldViewPr showGuides="1">
      <p:cViewPr>
        <p:scale>
          <a:sx n="100" d="100"/>
          <a:sy n="100" d="100"/>
        </p:scale>
        <p:origin x="-1536" y="-630"/>
      </p:cViewPr>
      <p:guideLst>
        <p:guide orient="horz" pos="3954"/>
        <p:guide orient="horz" pos="2094"/>
        <p:guide orient="horz" pos="892"/>
        <p:guide orient="horz" pos="552"/>
        <p:guide orient="horz" pos="1323"/>
        <p:guide orient="horz" pos="3818"/>
        <p:guide pos="2006"/>
        <p:guide pos="4115"/>
        <p:guide pos="100"/>
        <p:guide pos="4500"/>
        <p:guide pos="2981"/>
        <p:guide pos="9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50" d="100"/>
        <a:sy n="50" d="100"/>
      </p:scale>
      <p:origin x="0" y="0"/>
    </p:cViewPr>
  </p:sorterViewPr>
  <p:notesViewPr>
    <p:cSldViewPr showGuides="1">
      <p:cViewPr varScale="1">
        <p:scale>
          <a:sx n="85" d="100"/>
          <a:sy n="85" d="100"/>
        </p:scale>
        <p:origin x="-3078" y="-96"/>
      </p:cViewPr>
      <p:guideLst>
        <p:guide orient="horz" pos="3128"/>
        <p:guide pos="2141"/>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46400" cy="493792"/>
          </a:xfrm>
          <a:prstGeom prst="rect">
            <a:avLst/>
          </a:prstGeom>
          <a:noFill/>
          <a:ln w="9525">
            <a:noFill/>
            <a:miter lim="800000"/>
            <a:headEnd/>
            <a:tailEnd/>
          </a:ln>
          <a:effectLst/>
        </p:spPr>
        <p:txBody>
          <a:bodyPr vert="horz" wrap="square" lIns="92193" tIns="46098" rIns="92193" bIns="46098" numCol="1" anchor="t" anchorCtr="0" compatLnSpc="1">
            <a:prstTxWarp prst="textNoShape">
              <a:avLst/>
            </a:prstTxWarp>
          </a:bodyPr>
          <a:lstStyle>
            <a:lvl1pPr defTabSz="922338">
              <a:defRPr sz="1200">
                <a:latin typeface="Times New Roman" pitchFamily="18" charset="0"/>
              </a:defRPr>
            </a:lvl1pPr>
          </a:lstStyle>
          <a:p>
            <a:pPr>
              <a:defRPr/>
            </a:pPr>
            <a:endParaRPr lang="en-US"/>
          </a:p>
        </p:txBody>
      </p:sp>
      <p:sp>
        <p:nvSpPr>
          <p:cNvPr id="7171" name="Rectangle 3"/>
          <p:cNvSpPr>
            <a:spLocks noGrp="1" noChangeArrowheads="1"/>
          </p:cNvSpPr>
          <p:nvPr>
            <p:ph type="dt" sz="quarter" idx="1"/>
          </p:nvPr>
        </p:nvSpPr>
        <p:spPr bwMode="auto">
          <a:xfrm>
            <a:off x="3851275" y="0"/>
            <a:ext cx="2946400" cy="493792"/>
          </a:xfrm>
          <a:prstGeom prst="rect">
            <a:avLst/>
          </a:prstGeom>
          <a:noFill/>
          <a:ln w="9525">
            <a:noFill/>
            <a:miter lim="800000"/>
            <a:headEnd/>
            <a:tailEnd/>
          </a:ln>
          <a:effectLst/>
        </p:spPr>
        <p:txBody>
          <a:bodyPr vert="horz" wrap="square" lIns="92193" tIns="46098" rIns="92193" bIns="46098" numCol="1" anchor="t" anchorCtr="0" compatLnSpc="1">
            <a:prstTxWarp prst="textNoShape">
              <a:avLst/>
            </a:prstTxWarp>
          </a:bodyPr>
          <a:lstStyle>
            <a:lvl1pPr algn="r" defTabSz="922338">
              <a:defRPr sz="1200">
                <a:latin typeface="Times New Roman" pitchFamily="18" charset="0"/>
              </a:defRPr>
            </a:lvl1pPr>
          </a:lstStyle>
          <a:p>
            <a:pPr>
              <a:defRPr/>
            </a:pPr>
            <a:fld id="{8E770119-AB61-4499-B602-7AAA0C16DBDD}" type="datetime1">
              <a:rPr lang="en-US"/>
              <a:pPr>
                <a:defRPr/>
              </a:pPr>
              <a:t>2/20/2018</a:t>
            </a:fld>
            <a:endParaRPr lang="en-US"/>
          </a:p>
        </p:txBody>
      </p:sp>
      <p:sp>
        <p:nvSpPr>
          <p:cNvPr id="7172" name="Rectangle 4"/>
          <p:cNvSpPr>
            <a:spLocks noGrp="1" noChangeArrowheads="1"/>
          </p:cNvSpPr>
          <p:nvPr>
            <p:ph type="ftr" sz="quarter" idx="2"/>
          </p:nvPr>
        </p:nvSpPr>
        <p:spPr bwMode="auto">
          <a:xfrm>
            <a:off x="0" y="9434434"/>
            <a:ext cx="2946400" cy="493792"/>
          </a:xfrm>
          <a:prstGeom prst="rect">
            <a:avLst/>
          </a:prstGeom>
          <a:noFill/>
          <a:ln w="9525">
            <a:noFill/>
            <a:miter lim="800000"/>
            <a:headEnd/>
            <a:tailEnd/>
          </a:ln>
          <a:effectLst/>
        </p:spPr>
        <p:txBody>
          <a:bodyPr vert="horz" wrap="square" lIns="92193" tIns="46098" rIns="92193" bIns="46098" numCol="1" anchor="b" anchorCtr="0" compatLnSpc="1">
            <a:prstTxWarp prst="textNoShape">
              <a:avLst/>
            </a:prstTxWarp>
          </a:bodyPr>
          <a:lstStyle>
            <a:lvl1pPr defTabSz="922338">
              <a:defRPr sz="1200">
                <a:latin typeface="Times New Roman" pitchFamily="18" charset="0"/>
              </a:defRPr>
            </a:lvl1pPr>
          </a:lstStyle>
          <a:p>
            <a:pPr>
              <a:defRPr/>
            </a:pPr>
            <a:endParaRPr lang="en-US"/>
          </a:p>
        </p:txBody>
      </p:sp>
      <p:sp>
        <p:nvSpPr>
          <p:cNvPr id="7173" name="Rectangle 5"/>
          <p:cNvSpPr>
            <a:spLocks noGrp="1" noChangeArrowheads="1"/>
          </p:cNvSpPr>
          <p:nvPr>
            <p:ph type="sldNum" sz="quarter" idx="3"/>
          </p:nvPr>
        </p:nvSpPr>
        <p:spPr bwMode="auto">
          <a:xfrm>
            <a:off x="3851275" y="9434434"/>
            <a:ext cx="2946400" cy="493792"/>
          </a:xfrm>
          <a:prstGeom prst="rect">
            <a:avLst/>
          </a:prstGeom>
          <a:noFill/>
          <a:ln w="9525">
            <a:noFill/>
            <a:miter lim="800000"/>
            <a:headEnd/>
            <a:tailEnd/>
          </a:ln>
          <a:effectLst/>
        </p:spPr>
        <p:txBody>
          <a:bodyPr vert="horz" wrap="square" lIns="92193" tIns="46098" rIns="92193" bIns="46098" numCol="1" anchor="b" anchorCtr="0" compatLnSpc="1">
            <a:prstTxWarp prst="textNoShape">
              <a:avLst/>
            </a:prstTxWarp>
          </a:bodyPr>
          <a:lstStyle>
            <a:lvl1pPr algn="r" defTabSz="922338">
              <a:defRPr sz="1200">
                <a:latin typeface="Times New Roman" pitchFamily="18" charset="0"/>
              </a:defRPr>
            </a:lvl1pPr>
          </a:lstStyle>
          <a:p>
            <a:pPr>
              <a:defRPr/>
            </a:pPr>
            <a:fld id="{D917C0C6-C8C7-47DC-9152-0D4C8BBAEB52}" type="slidenum">
              <a:rPr lang="en-US"/>
              <a:pPr>
                <a:defRPr/>
              </a:pPr>
              <a:t>‹#›</a:t>
            </a:fld>
            <a:endParaRPr lang="en-US"/>
          </a:p>
        </p:txBody>
      </p:sp>
    </p:spTree>
    <p:extLst>
      <p:ext uri="{BB962C8B-B14F-4D97-AF65-F5344CB8AC3E}">
        <p14:creationId xmlns:p14="http://schemas.microsoft.com/office/powerpoint/2010/main" val="29019131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4"/>
          <p:cNvSpPr>
            <a:spLocks noGrp="1" noRot="1" noChangeAspect="1" noChangeArrowheads="1" noTextEdit="1"/>
          </p:cNvSpPr>
          <p:nvPr>
            <p:ph type="sldImg" idx="2"/>
          </p:nvPr>
        </p:nvSpPr>
        <p:spPr bwMode="auto">
          <a:xfrm>
            <a:off x="-2273300" y="1277938"/>
            <a:ext cx="11304588" cy="848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5125" name="Rectangle 5"/>
          <p:cNvSpPr>
            <a:spLocks noGrp="1" noChangeArrowheads="1"/>
          </p:cNvSpPr>
          <p:nvPr>
            <p:ph type="body" sz="quarter" idx="3"/>
          </p:nvPr>
        </p:nvSpPr>
        <p:spPr bwMode="auto">
          <a:xfrm>
            <a:off x="812800" y="366772"/>
            <a:ext cx="5792788" cy="220697"/>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p>
            <a:pPr lvl="0"/>
            <a:r>
              <a:rPr lang="en-US" noProof="0" smtClean="0"/>
              <a:t>Click to edit Master text styles</a:t>
            </a:r>
          </a:p>
        </p:txBody>
      </p:sp>
      <p:sp>
        <p:nvSpPr>
          <p:cNvPr id="5126" name="doc id"/>
          <p:cNvSpPr>
            <a:spLocks noGrp="1" noChangeArrowheads="1"/>
          </p:cNvSpPr>
          <p:nvPr>
            <p:ph type="ftr" sz="quarter" idx="4"/>
          </p:nvPr>
        </p:nvSpPr>
        <p:spPr bwMode="auto">
          <a:xfrm>
            <a:off x="4800900" y="108702"/>
            <a:ext cx="1774525" cy="123111"/>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22338">
              <a:defRPr sz="800">
                <a:latin typeface="Arial" charset="0"/>
              </a:defRPr>
            </a:lvl1pPr>
          </a:lstStyle>
          <a:p>
            <a:pPr>
              <a:defRPr/>
            </a:pPr>
            <a:r>
              <a:rPr lang="ru-RU"/>
              <a:t>MOS0VTG0170200710220MK1sp0r_c</a:t>
            </a:r>
          </a:p>
        </p:txBody>
      </p:sp>
      <p:sp>
        <p:nvSpPr>
          <p:cNvPr id="5127" name="pg num"/>
          <p:cNvSpPr>
            <a:spLocks noGrp="1" noChangeArrowheads="1"/>
          </p:cNvSpPr>
          <p:nvPr>
            <p:ph type="sldNum" sz="quarter" idx="5"/>
          </p:nvPr>
        </p:nvSpPr>
        <p:spPr bwMode="auto">
          <a:xfrm>
            <a:off x="6034089" y="9548265"/>
            <a:ext cx="541337" cy="184666"/>
          </a:xfrm>
          <a:prstGeom prst="rect">
            <a:avLst/>
          </a:prstGeom>
          <a:noFill/>
          <a:ln w="9525">
            <a:noFill/>
            <a:miter lim="800000"/>
            <a:headEnd/>
            <a:tailEnd/>
          </a:ln>
          <a:effectLst/>
        </p:spPr>
        <p:txBody>
          <a:bodyPr vert="horz" wrap="square" lIns="0" tIns="0" rIns="0" bIns="0" numCol="1" anchor="b" anchorCtr="0" compatLnSpc="1">
            <a:prstTxWarp prst="textNoShape">
              <a:avLst/>
            </a:prstTxWarp>
            <a:spAutoFit/>
          </a:bodyPr>
          <a:lstStyle>
            <a:lvl1pPr algn="r" defTabSz="922338">
              <a:defRPr sz="1200">
                <a:latin typeface="Arial" charset="0"/>
              </a:defRPr>
            </a:lvl1pPr>
          </a:lstStyle>
          <a:p>
            <a:pPr>
              <a:defRPr/>
            </a:pPr>
            <a:fld id="{BA376BDD-2EA8-4F7A-AFBB-06F5FD77A09E}" type="slidenum">
              <a:rPr lang="en-US"/>
              <a:pPr>
                <a:defRPr/>
              </a:pPr>
              <a:t>‹#›</a:t>
            </a:fld>
            <a:endParaRPr lang="en-US"/>
          </a:p>
        </p:txBody>
      </p:sp>
      <p:sp>
        <p:nvSpPr>
          <p:cNvPr id="22534" name="McK Separator" hidden="1"/>
          <p:cNvSpPr>
            <a:spLocks noChangeShapeType="1"/>
          </p:cNvSpPr>
          <p:nvPr/>
        </p:nvSpPr>
        <p:spPr bwMode="auto">
          <a:xfrm>
            <a:off x="815975" y="1506779"/>
            <a:ext cx="519747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ru-RU"/>
          </a:p>
        </p:txBody>
      </p:sp>
    </p:spTree>
    <p:extLst>
      <p:ext uri="{BB962C8B-B14F-4D97-AF65-F5344CB8AC3E}">
        <p14:creationId xmlns:p14="http://schemas.microsoft.com/office/powerpoint/2010/main" val="1894180172"/>
      </p:ext>
    </p:extLst>
  </p:cSld>
  <p:clrMap bg1="lt1" tx1="dk1" bg2="lt2" tx2="dk2" accent1="accent1" accent2="accent2" accent3="accent3" accent4="accent4" accent5="accent5" accent6="accent6" hlink="hlink" folHlink="folHlink"/>
  <p:hf hdr="0" dt="0"/>
  <p:notesStyle>
    <a:lvl1pPr algn="l" rtl="0" eaLnBrk="0" fontAlgn="base" hangingPunct="0">
      <a:lnSpc>
        <a:spcPct val="90000"/>
      </a:lnSpc>
      <a:spcBef>
        <a:spcPct val="30000"/>
      </a:spcBef>
      <a:spcAft>
        <a:spcPct val="0"/>
      </a:spcAft>
      <a:defRPr sz="1600" b="1" kern="1200">
        <a:solidFill>
          <a:schemeClr val="tx1"/>
        </a:solidFill>
        <a:latin typeface="Arial" charset="0"/>
        <a:ea typeface="+mn-ea"/>
        <a:cs typeface="+mn-cs"/>
      </a:defRPr>
    </a:lvl1pPr>
    <a:lvl2pPr marL="742950" indent="-28575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1143000" indent="-2286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600200" indent="-228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2057400" indent="-2286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pg num"/>
          <p:cNvSpPr txBox="1">
            <a:spLocks noGrp="1" noChangeArrowheads="1"/>
          </p:cNvSpPr>
          <p:nvPr/>
        </p:nvSpPr>
        <p:spPr bwMode="auto">
          <a:xfrm>
            <a:off x="6030913" y="9546678"/>
            <a:ext cx="544512"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defTabSz="920750" eaLnBrk="0" hangingPunct="0">
              <a:defRPr sz="1000">
                <a:solidFill>
                  <a:schemeClr val="tx1"/>
                </a:solidFill>
                <a:latin typeface="Arial" charset="0"/>
              </a:defRPr>
            </a:lvl1pPr>
            <a:lvl2pPr marL="742950" indent="-285750" defTabSz="920750" eaLnBrk="0" hangingPunct="0">
              <a:defRPr sz="1000">
                <a:solidFill>
                  <a:schemeClr val="tx1"/>
                </a:solidFill>
                <a:latin typeface="Arial" charset="0"/>
              </a:defRPr>
            </a:lvl2pPr>
            <a:lvl3pPr marL="1143000" indent="-228600" defTabSz="920750" eaLnBrk="0" hangingPunct="0">
              <a:defRPr sz="1000">
                <a:solidFill>
                  <a:schemeClr val="tx1"/>
                </a:solidFill>
                <a:latin typeface="Arial" charset="0"/>
              </a:defRPr>
            </a:lvl3pPr>
            <a:lvl4pPr marL="1600200" indent="-228600" defTabSz="920750" eaLnBrk="0" hangingPunct="0">
              <a:defRPr sz="1000">
                <a:solidFill>
                  <a:schemeClr val="tx1"/>
                </a:solidFill>
                <a:latin typeface="Arial" charset="0"/>
              </a:defRPr>
            </a:lvl4pPr>
            <a:lvl5pPr marL="2057400" indent="-228600" defTabSz="920750" eaLnBrk="0" hangingPunct="0">
              <a:defRPr sz="1000">
                <a:solidFill>
                  <a:schemeClr val="tx1"/>
                </a:solidFill>
                <a:latin typeface="Arial" charset="0"/>
              </a:defRPr>
            </a:lvl5pPr>
            <a:lvl6pPr marL="2514600" indent="-228600" defTabSz="920750" eaLnBrk="0" fontAlgn="base" hangingPunct="0">
              <a:spcBef>
                <a:spcPct val="0"/>
              </a:spcBef>
              <a:spcAft>
                <a:spcPct val="0"/>
              </a:spcAft>
              <a:defRPr sz="1000">
                <a:solidFill>
                  <a:schemeClr val="tx1"/>
                </a:solidFill>
                <a:latin typeface="Arial" charset="0"/>
              </a:defRPr>
            </a:lvl6pPr>
            <a:lvl7pPr marL="2971800" indent="-228600" defTabSz="920750" eaLnBrk="0" fontAlgn="base" hangingPunct="0">
              <a:spcBef>
                <a:spcPct val="0"/>
              </a:spcBef>
              <a:spcAft>
                <a:spcPct val="0"/>
              </a:spcAft>
              <a:defRPr sz="1000">
                <a:solidFill>
                  <a:schemeClr val="tx1"/>
                </a:solidFill>
                <a:latin typeface="Arial" charset="0"/>
              </a:defRPr>
            </a:lvl7pPr>
            <a:lvl8pPr marL="3429000" indent="-228600" defTabSz="920750" eaLnBrk="0" fontAlgn="base" hangingPunct="0">
              <a:spcBef>
                <a:spcPct val="0"/>
              </a:spcBef>
              <a:spcAft>
                <a:spcPct val="0"/>
              </a:spcAft>
              <a:defRPr sz="1000">
                <a:solidFill>
                  <a:schemeClr val="tx1"/>
                </a:solidFill>
                <a:latin typeface="Arial" charset="0"/>
              </a:defRPr>
            </a:lvl8pPr>
            <a:lvl9pPr marL="3886200" indent="-228600" defTabSz="920750" eaLnBrk="0" fontAlgn="base" hangingPunct="0">
              <a:spcBef>
                <a:spcPct val="0"/>
              </a:spcBef>
              <a:spcAft>
                <a:spcPct val="0"/>
              </a:spcAft>
              <a:defRPr sz="1000">
                <a:solidFill>
                  <a:schemeClr val="tx1"/>
                </a:solidFill>
                <a:latin typeface="Arial" charset="0"/>
              </a:defRPr>
            </a:lvl9pPr>
          </a:lstStyle>
          <a:p>
            <a:pPr algn="r" eaLnBrk="1" hangingPunct="1"/>
            <a:fld id="{81FF2E1E-C20F-4825-8AEF-C82A9257E4FC}" type="slidenum">
              <a:rPr lang="en-US" sz="1200">
                <a:cs typeface="Arial" charset="0"/>
              </a:rPr>
              <a:pPr algn="r" eaLnBrk="1" hangingPunct="1"/>
              <a:t>0</a:t>
            </a:fld>
            <a:endParaRPr lang="en-US" sz="1200">
              <a:cs typeface="Arial" charset="0"/>
            </a:endParaRPr>
          </a:p>
        </p:txBody>
      </p:sp>
      <p:sp>
        <p:nvSpPr>
          <p:cNvPr id="23555" name="Rectangle 2"/>
          <p:cNvSpPr>
            <a:spLocks noGrp="1" noRot="1" noChangeAspect="1" noChangeArrowheads="1" noTextEdit="1"/>
          </p:cNvSpPr>
          <p:nvPr>
            <p:ph type="sldImg"/>
          </p:nvPr>
        </p:nvSpPr>
        <p:spPr>
          <a:xfrm>
            <a:off x="919163" y="742950"/>
            <a:ext cx="4962525" cy="3722688"/>
          </a:xfrm>
        </p:spPr>
      </p:sp>
      <p:sp>
        <p:nvSpPr>
          <p:cNvPr id="23556" name="Rectangle 3"/>
          <p:cNvSpPr>
            <a:spLocks noGrp="1" noChangeArrowheads="1"/>
          </p:cNvSpPr>
          <p:nvPr>
            <p:ph type="body" idx="1"/>
          </p:nvPr>
        </p:nvSpPr>
        <p:spPr>
          <a:xfrm>
            <a:off x="904875" y="4715629"/>
            <a:ext cx="4987925" cy="22069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12800" y="366772"/>
            <a:ext cx="5792788" cy="10119693"/>
          </a:xfrm>
        </p:spPr>
        <p:txBody>
          <a:bodyPr/>
          <a:lstStyle/>
          <a:p>
            <a:r>
              <a:rPr lang="ru-RU" dirty="0" smtClean="0"/>
              <a:t>Цель доклада - рассказать о отделенной перспективе развития денежной системы.</a:t>
            </a:r>
          </a:p>
          <a:p>
            <a:r>
              <a:rPr lang="ru-RU" dirty="0" smtClean="0"/>
              <a:t>Обычно горизонт планирования ограничен точкой бифуркации</a:t>
            </a:r>
          </a:p>
          <a:p>
            <a:r>
              <a:rPr lang="ru-RU" dirty="0" smtClean="0"/>
              <a:t>Как результат развитие планируется в рамках существующей модели. Вопросы проектирования далекого будущего и смены модели не рассматриваются</a:t>
            </a:r>
          </a:p>
          <a:p>
            <a:r>
              <a:rPr lang="ru-RU" dirty="0" smtClean="0"/>
              <a:t>Это нормально на этапе стационарного развития, но когда мы приближаемся к точке бифуркации такой подход работает плохо. Как минимум мы не можем управлять переходом</a:t>
            </a:r>
          </a:p>
          <a:p>
            <a:r>
              <a:rPr lang="ru-RU" dirty="0" smtClean="0"/>
              <a:t>Странно, что когда мы строим цифровую экономику, мы даже не пытаемся заглянуть за ту границу, за которой начинается эта самая новая цифровая экономика. Не делая этого мы скорее осваиваем новые возможности, предоставляемые современными технологиями в рамках существующего технологического уклада, чем создаем новый. Но тогда это нельзя называть строительством цифровой экономики, скорее это оцифровка нецифровой экономики. </a:t>
            </a:r>
          </a:p>
          <a:p>
            <a:r>
              <a:rPr lang="ru-RU" dirty="0" smtClean="0"/>
              <a:t>Интересно заглянуть за эту точку</a:t>
            </a:r>
          </a:p>
          <a:p>
            <a:r>
              <a:rPr lang="ru-RU" dirty="0" smtClean="0"/>
              <a:t>Мы не знаем, какую траекторию выберет общество. Модель денежной системы, о которой пойдет речь, это один из возможных вариантов</a:t>
            </a:r>
          </a:p>
          <a:p>
            <a:r>
              <a:rPr lang="ru-RU" dirty="0" smtClean="0"/>
              <a:t>Я не призываю немедленно начать бежать в этом направлении. На данном этапе достаточно понимать, что такая модель </a:t>
            </a:r>
            <a:r>
              <a:rPr lang="ru-RU" dirty="0" err="1" smtClean="0"/>
              <a:t>существет</a:t>
            </a:r>
            <a:r>
              <a:rPr lang="ru-RU" dirty="0" smtClean="0"/>
              <a:t> и начать думать </a:t>
            </a:r>
          </a:p>
          <a:p>
            <a:r>
              <a:rPr lang="ru-RU" dirty="0" smtClean="0"/>
              <a:t>Мы планируем свои действия, предполагая неизменность </a:t>
            </a:r>
            <a:r>
              <a:rPr lang="ru-RU" dirty="0" err="1" smtClean="0"/>
              <a:t>какиех</a:t>
            </a:r>
            <a:r>
              <a:rPr lang="ru-RU" dirty="0" smtClean="0"/>
              <a:t>-то </a:t>
            </a:r>
            <a:r>
              <a:rPr lang="ru-RU" dirty="0" err="1" smtClean="0"/>
              <a:t>вещеей</a:t>
            </a:r>
            <a:r>
              <a:rPr lang="ru-RU" dirty="0" smtClean="0"/>
              <a:t>.  Если посмотреть на доклады этого и других форумов, идущие проекты, финтех в том числе, то видно, что все это предполагает неизменность модели денежной системы. </a:t>
            </a:r>
          </a:p>
          <a:p>
            <a:r>
              <a:rPr lang="ru-RU" dirty="0" smtClean="0"/>
              <a:t>Действующая денежная система, ее основы, сложились более пятисот лет назад, в другом  технологическом укладе. Тому укладу эта модель соответствовала. Текущему и тем более будущему уже нет.</a:t>
            </a:r>
          </a:p>
          <a:p>
            <a:r>
              <a:rPr lang="ru-RU" dirty="0" smtClean="0"/>
              <a:t>А что, если мы снимем это ограничение и попробуем найти другую, более оптимальную, модель денежной системы и посмотрим, что будет с банками, платежными системами и т.п.</a:t>
            </a:r>
          </a:p>
          <a:p>
            <a:endParaRPr lang="en-US" dirty="0"/>
          </a:p>
        </p:txBody>
      </p:sp>
      <p:sp>
        <p:nvSpPr>
          <p:cNvPr id="4" name="Footer Placeholder 3"/>
          <p:cNvSpPr>
            <a:spLocks noGrp="1"/>
          </p:cNvSpPr>
          <p:nvPr>
            <p:ph type="ftr" sz="quarter" idx="10"/>
          </p:nvPr>
        </p:nvSpPr>
        <p:spPr/>
        <p:txBody>
          <a:bodyPr/>
          <a:lstStyle/>
          <a:p>
            <a:pPr>
              <a:defRPr/>
            </a:pPr>
            <a:r>
              <a:rPr lang="ru-RU" smtClean="0"/>
              <a:t>MOS0VTG0170200710220MK1sp0r_c</a:t>
            </a:r>
            <a:endParaRPr lang="ru-RU"/>
          </a:p>
        </p:txBody>
      </p:sp>
      <p:sp>
        <p:nvSpPr>
          <p:cNvPr id="5" name="Slide Number Placeholder 4"/>
          <p:cNvSpPr>
            <a:spLocks noGrp="1"/>
          </p:cNvSpPr>
          <p:nvPr>
            <p:ph type="sldNum" sz="quarter" idx="11"/>
          </p:nvPr>
        </p:nvSpPr>
        <p:spPr/>
        <p:txBody>
          <a:bodyPr/>
          <a:lstStyle/>
          <a:p>
            <a:pPr>
              <a:defRPr/>
            </a:pPr>
            <a:fld id="{BA376BDD-2EA8-4F7A-AFBB-06F5FD77A09E}" type="slidenum">
              <a:rPr lang="en-US" smtClean="0"/>
              <a:pPr>
                <a:defRPr/>
              </a:pPr>
              <a:t>1</a:t>
            </a:fld>
            <a:endParaRPr lang="en-US"/>
          </a:p>
        </p:txBody>
      </p:sp>
    </p:spTree>
    <p:extLst>
      <p:ext uri="{BB962C8B-B14F-4D97-AF65-F5344CB8AC3E}">
        <p14:creationId xmlns:p14="http://schemas.microsoft.com/office/powerpoint/2010/main" val="423262826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grpSp>
        <p:nvGrpSpPr>
          <p:cNvPr id="4" name="McK Title Elements"/>
          <p:cNvGrpSpPr>
            <a:grpSpLocks/>
          </p:cNvGrpSpPr>
          <p:nvPr userDrawn="1"/>
        </p:nvGrpSpPr>
        <p:grpSpPr bwMode="auto">
          <a:xfrm>
            <a:off x="2640013" y="2139950"/>
            <a:ext cx="5027612" cy="4510088"/>
            <a:chOff x="1663" y="1348"/>
            <a:chExt cx="3167" cy="2841"/>
          </a:xfrm>
        </p:grpSpPr>
        <p:sp>
          <p:nvSpPr>
            <p:cNvPr id="5" name="McK Confidential" hidden="1"/>
            <p:cNvSpPr txBox="1">
              <a:spLocks noChangeArrowheads="1"/>
            </p:cNvSpPr>
            <p:nvPr userDrawn="1"/>
          </p:nvSpPr>
          <p:spPr bwMode="auto">
            <a:xfrm>
              <a:off x="1663" y="1348"/>
              <a:ext cx="936"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sz="1000">
                  <a:solidFill>
                    <a:schemeClr val="tx1"/>
                  </a:solidFill>
                  <a:latin typeface="Arial" pitchFamily="34" charset="0"/>
                </a:defRPr>
              </a:lvl1pPr>
              <a:lvl2pPr marL="742950" indent="-285750" eaLnBrk="0" hangingPunct="0">
                <a:defRPr sz="1000">
                  <a:solidFill>
                    <a:schemeClr val="tx1"/>
                  </a:solidFill>
                  <a:latin typeface="Arial" pitchFamily="34" charset="0"/>
                </a:defRPr>
              </a:lvl2pPr>
              <a:lvl3pPr marL="1143000" indent="-228600" eaLnBrk="0" hangingPunct="0">
                <a:defRPr sz="1000">
                  <a:solidFill>
                    <a:schemeClr val="tx1"/>
                  </a:solidFill>
                  <a:latin typeface="Arial" pitchFamily="34" charset="0"/>
                </a:defRPr>
              </a:lvl3pPr>
              <a:lvl4pPr marL="1600200" indent="-228600" eaLnBrk="0" hangingPunct="0">
                <a:defRPr sz="1000">
                  <a:solidFill>
                    <a:schemeClr val="tx1"/>
                  </a:solidFill>
                  <a:latin typeface="Arial" pitchFamily="34" charset="0"/>
                </a:defRPr>
              </a:lvl4pPr>
              <a:lvl5pPr marL="2057400" indent="-228600" eaLnBrk="0" hangingPunct="0">
                <a:defRPr sz="1000">
                  <a:solidFill>
                    <a:schemeClr val="tx1"/>
                  </a:solidFill>
                  <a:latin typeface="Arial" pitchFamily="34" charset="0"/>
                </a:defRPr>
              </a:lvl5pPr>
              <a:lvl6pPr marL="2514600" indent="-228600" eaLnBrk="0" fontAlgn="base" hangingPunct="0">
                <a:spcBef>
                  <a:spcPct val="0"/>
                </a:spcBef>
                <a:spcAft>
                  <a:spcPct val="0"/>
                </a:spcAft>
                <a:defRPr sz="1000">
                  <a:solidFill>
                    <a:schemeClr val="tx1"/>
                  </a:solidFill>
                  <a:latin typeface="Arial" pitchFamily="34" charset="0"/>
                </a:defRPr>
              </a:lvl6pPr>
              <a:lvl7pPr marL="2971800" indent="-228600" eaLnBrk="0" fontAlgn="base" hangingPunct="0">
                <a:spcBef>
                  <a:spcPct val="0"/>
                </a:spcBef>
                <a:spcAft>
                  <a:spcPct val="0"/>
                </a:spcAft>
                <a:defRPr sz="1000">
                  <a:solidFill>
                    <a:schemeClr val="tx1"/>
                  </a:solidFill>
                  <a:latin typeface="Arial" pitchFamily="34" charset="0"/>
                </a:defRPr>
              </a:lvl7pPr>
              <a:lvl8pPr marL="3429000" indent="-228600" eaLnBrk="0" fontAlgn="base" hangingPunct="0">
                <a:spcBef>
                  <a:spcPct val="0"/>
                </a:spcBef>
                <a:spcAft>
                  <a:spcPct val="0"/>
                </a:spcAft>
                <a:defRPr sz="1000">
                  <a:solidFill>
                    <a:schemeClr val="tx1"/>
                  </a:solidFill>
                  <a:latin typeface="Arial" pitchFamily="34" charset="0"/>
                </a:defRPr>
              </a:lvl8pPr>
              <a:lvl9pPr marL="3886200" indent="-228600" eaLnBrk="0" fontAlgn="base" hangingPunct="0">
                <a:spcBef>
                  <a:spcPct val="0"/>
                </a:spcBef>
                <a:spcAft>
                  <a:spcPct val="0"/>
                </a:spcAft>
                <a:defRPr sz="1000">
                  <a:solidFill>
                    <a:schemeClr val="tx1"/>
                  </a:solidFill>
                  <a:latin typeface="Arial" pitchFamily="34" charset="0"/>
                </a:defRPr>
              </a:lvl9pPr>
            </a:lstStyle>
            <a:p>
              <a:pPr eaLnBrk="1" hangingPunct="1">
                <a:defRPr/>
              </a:pPr>
              <a:r>
                <a:rPr lang="en-US" sz="1400" smtClean="0">
                  <a:solidFill>
                    <a:srgbClr val="000000"/>
                  </a:solidFill>
                </a:rPr>
                <a:t>CONFIDENTIAL</a:t>
              </a:r>
            </a:p>
          </p:txBody>
        </p:sp>
        <p:sp>
          <p:nvSpPr>
            <p:cNvPr id="6" name="McK Document" hidden="1"/>
            <p:cNvSpPr txBox="1">
              <a:spLocks noChangeArrowheads="1"/>
            </p:cNvSpPr>
            <p:nvPr userDrawn="1"/>
          </p:nvSpPr>
          <p:spPr bwMode="auto">
            <a:xfrm>
              <a:off x="1663" y="3049"/>
              <a:ext cx="3167"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eaLnBrk="0" hangingPunct="0">
                <a:defRPr sz="1000">
                  <a:solidFill>
                    <a:schemeClr val="tx1"/>
                  </a:solidFill>
                  <a:latin typeface="Arial" pitchFamily="34" charset="0"/>
                </a:defRPr>
              </a:lvl1pPr>
              <a:lvl2pPr marL="742950" indent="-285750" eaLnBrk="0" hangingPunct="0">
                <a:defRPr sz="1000">
                  <a:solidFill>
                    <a:schemeClr val="tx1"/>
                  </a:solidFill>
                  <a:latin typeface="Arial" pitchFamily="34" charset="0"/>
                </a:defRPr>
              </a:lvl2pPr>
              <a:lvl3pPr marL="1143000" indent="-228600" eaLnBrk="0" hangingPunct="0">
                <a:defRPr sz="1000">
                  <a:solidFill>
                    <a:schemeClr val="tx1"/>
                  </a:solidFill>
                  <a:latin typeface="Arial" pitchFamily="34" charset="0"/>
                </a:defRPr>
              </a:lvl3pPr>
              <a:lvl4pPr marL="1600200" indent="-228600" eaLnBrk="0" hangingPunct="0">
                <a:defRPr sz="1000">
                  <a:solidFill>
                    <a:schemeClr val="tx1"/>
                  </a:solidFill>
                  <a:latin typeface="Arial" pitchFamily="34" charset="0"/>
                </a:defRPr>
              </a:lvl4pPr>
              <a:lvl5pPr marL="2057400" indent="-228600" eaLnBrk="0" hangingPunct="0">
                <a:defRPr sz="1000">
                  <a:solidFill>
                    <a:schemeClr val="tx1"/>
                  </a:solidFill>
                  <a:latin typeface="Arial" pitchFamily="34" charset="0"/>
                </a:defRPr>
              </a:lvl5pPr>
              <a:lvl6pPr marL="2514600" indent="-228600" eaLnBrk="0" fontAlgn="base" hangingPunct="0">
                <a:spcBef>
                  <a:spcPct val="0"/>
                </a:spcBef>
                <a:spcAft>
                  <a:spcPct val="0"/>
                </a:spcAft>
                <a:defRPr sz="1000">
                  <a:solidFill>
                    <a:schemeClr val="tx1"/>
                  </a:solidFill>
                  <a:latin typeface="Arial" pitchFamily="34" charset="0"/>
                </a:defRPr>
              </a:lvl6pPr>
              <a:lvl7pPr marL="2971800" indent="-228600" eaLnBrk="0" fontAlgn="base" hangingPunct="0">
                <a:spcBef>
                  <a:spcPct val="0"/>
                </a:spcBef>
                <a:spcAft>
                  <a:spcPct val="0"/>
                </a:spcAft>
                <a:defRPr sz="1000">
                  <a:solidFill>
                    <a:schemeClr val="tx1"/>
                  </a:solidFill>
                  <a:latin typeface="Arial" pitchFamily="34" charset="0"/>
                </a:defRPr>
              </a:lvl7pPr>
              <a:lvl8pPr marL="3429000" indent="-228600" eaLnBrk="0" fontAlgn="base" hangingPunct="0">
                <a:spcBef>
                  <a:spcPct val="0"/>
                </a:spcBef>
                <a:spcAft>
                  <a:spcPct val="0"/>
                </a:spcAft>
                <a:defRPr sz="1000">
                  <a:solidFill>
                    <a:schemeClr val="tx1"/>
                  </a:solidFill>
                  <a:latin typeface="Arial" pitchFamily="34" charset="0"/>
                </a:defRPr>
              </a:lvl8pPr>
              <a:lvl9pPr marL="3886200" indent="-228600" eaLnBrk="0" fontAlgn="base" hangingPunct="0">
                <a:spcBef>
                  <a:spcPct val="0"/>
                </a:spcBef>
                <a:spcAft>
                  <a:spcPct val="0"/>
                </a:spcAft>
                <a:defRPr sz="1000">
                  <a:solidFill>
                    <a:schemeClr val="tx1"/>
                  </a:solidFill>
                  <a:latin typeface="Arial" pitchFamily="34" charset="0"/>
                </a:defRPr>
              </a:lvl9pPr>
            </a:lstStyle>
            <a:p>
              <a:pPr eaLnBrk="1" hangingPunct="1">
                <a:defRPr/>
              </a:pPr>
              <a:r>
                <a:rPr lang="en-US" sz="1400" smtClean="0">
                  <a:solidFill>
                    <a:srgbClr val="000000"/>
                  </a:solidFill>
                </a:rPr>
                <a:t>Document</a:t>
              </a:r>
            </a:p>
          </p:txBody>
        </p:sp>
        <p:sp>
          <p:nvSpPr>
            <p:cNvPr id="7" name="McK Date" hidden="1"/>
            <p:cNvSpPr txBox="1">
              <a:spLocks noChangeArrowheads="1"/>
            </p:cNvSpPr>
            <p:nvPr userDrawn="1"/>
          </p:nvSpPr>
          <p:spPr bwMode="auto">
            <a:xfrm>
              <a:off x="1663" y="3216"/>
              <a:ext cx="3167"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sz="1000">
                  <a:solidFill>
                    <a:schemeClr val="tx1"/>
                  </a:solidFill>
                  <a:latin typeface="Arial" pitchFamily="34" charset="0"/>
                </a:defRPr>
              </a:lvl1pPr>
              <a:lvl2pPr marL="742950" indent="-285750" eaLnBrk="0" hangingPunct="0">
                <a:defRPr sz="1000">
                  <a:solidFill>
                    <a:schemeClr val="tx1"/>
                  </a:solidFill>
                  <a:latin typeface="Arial" pitchFamily="34" charset="0"/>
                </a:defRPr>
              </a:lvl2pPr>
              <a:lvl3pPr marL="1143000" indent="-228600" eaLnBrk="0" hangingPunct="0">
                <a:defRPr sz="1000">
                  <a:solidFill>
                    <a:schemeClr val="tx1"/>
                  </a:solidFill>
                  <a:latin typeface="Arial" pitchFamily="34" charset="0"/>
                </a:defRPr>
              </a:lvl3pPr>
              <a:lvl4pPr marL="1600200" indent="-228600" eaLnBrk="0" hangingPunct="0">
                <a:defRPr sz="1000">
                  <a:solidFill>
                    <a:schemeClr val="tx1"/>
                  </a:solidFill>
                  <a:latin typeface="Arial" pitchFamily="34" charset="0"/>
                </a:defRPr>
              </a:lvl4pPr>
              <a:lvl5pPr marL="2057400" indent="-228600" eaLnBrk="0" hangingPunct="0">
                <a:defRPr sz="1000">
                  <a:solidFill>
                    <a:schemeClr val="tx1"/>
                  </a:solidFill>
                  <a:latin typeface="Arial" pitchFamily="34" charset="0"/>
                </a:defRPr>
              </a:lvl5pPr>
              <a:lvl6pPr marL="2514600" indent="-228600" eaLnBrk="0" fontAlgn="base" hangingPunct="0">
                <a:spcBef>
                  <a:spcPct val="0"/>
                </a:spcBef>
                <a:spcAft>
                  <a:spcPct val="0"/>
                </a:spcAft>
                <a:defRPr sz="1000">
                  <a:solidFill>
                    <a:schemeClr val="tx1"/>
                  </a:solidFill>
                  <a:latin typeface="Arial" pitchFamily="34" charset="0"/>
                </a:defRPr>
              </a:lvl6pPr>
              <a:lvl7pPr marL="2971800" indent="-228600" eaLnBrk="0" fontAlgn="base" hangingPunct="0">
                <a:spcBef>
                  <a:spcPct val="0"/>
                </a:spcBef>
                <a:spcAft>
                  <a:spcPct val="0"/>
                </a:spcAft>
                <a:defRPr sz="1000">
                  <a:solidFill>
                    <a:schemeClr val="tx1"/>
                  </a:solidFill>
                  <a:latin typeface="Arial" pitchFamily="34" charset="0"/>
                </a:defRPr>
              </a:lvl7pPr>
              <a:lvl8pPr marL="3429000" indent="-228600" eaLnBrk="0" fontAlgn="base" hangingPunct="0">
                <a:spcBef>
                  <a:spcPct val="0"/>
                </a:spcBef>
                <a:spcAft>
                  <a:spcPct val="0"/>
                </a:spcAft>
                <a:defRPr sz="1000">
                  <a:solidFill>
                    <a:schemeClr val="tx1"/>
                  </a:solidFill>
                  <a:latin typeface="Arial" pitchFamily="34" charset="0"/>
                </a:defRPr>
              </a:lvl8pPr>
              <a:lvl9pPr marL="3886200" indent="-228600" eaLnBrk="0" fontAlgn="base" hangingPunct="0">
                <a:spcBef>
                  <a:spcPct val="0"/>
                </a:spcBef>
                <a:spcAft>
                  <a:spcPct val="0"/>
                </a:spcAft>
                <a:defRPr sz="1000">
                  <a:solidFill>
                    <a:schemeClr val="tx1"/>
                  </a:solidFill>
                  <a:latin typeface="Arial" pitchFamily="34" charset="0"/>
                </a:defRPr>
              </a:lvl9pPr>
            </a:lstStyle>
            <a:p>
              <a:pPr eaLnBrk="1" hangingPunct="1">
                <a:defRPr/>
              </a:pPr>
              <a:r>
                <a:rPr lang="en-US" sz="1400" smtClean="0">
                  <a:solidFill>
                    <a:srgbClr val="000000"/>
                  </a:solidFill>
                </a:rPr>
                <a:t>Date</a:t>
              </a:r>
            </a:p>
          </p:txBody>
        </p:sp>
        <p:sp>
          <p:nvSpPr>
            <p:cNvPr id="8" name="McK Disclaimer" hidden="1"/>
            <p:cNvSpPr>
              <a:spLocks noChangeArrowheads="1"/>
            </p:cNvSpPr>
            <p:nvPr userDrawn="1">
              <p:custDataLst>
                <p:tags r:id="rId1"/>
              </p:custDataLst>
            </p:nvPr>
          </p:nvSpPr>
          <p:spPr bwMode="auto">
            <a:xfrm>
              <a:off x="1663" y="3759"/>
              <a:ext cx="2303" cy="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p>
              <a:pPr defTabSz="804863" eaLnBrk="0" hangingPunct="0"/>
              <a:r>
                <a:rPr lang="en-US" sz="900">
                  <a:solidFill>
                    <a:srgbClr val="000000"/>
                  </a:solidFill>
                </a:rPr>
                <a:t>This report is solely for the use of client personnel.  No part of it may be circulated. quoted. or reproduced for distribution outside the client organization without prior written approval from McKinsey &amp; Company. This material was used by McKinsey &amp; Company during an oral presentation; it is not a complete record of the discussion.</a:t>
              </a:r>
            </a:p>
          </p:txBody>
        </p:sp>
      </p:grpSp>
      <p:sp>
        <p:nvSpPr>
          <p:cNvPr id="9" name="Working Draft Text" hidden="1"/>
          <p:cNvSpPr>
            <a:spLocks noChangeArrowheads="1"/>
          </p:cNvSpPr>
          <p:nvPr/>
        </p:nvSpPr>
        <p:spPr bwMode="auto">
          <a:xfrm>
            <a:off x="419100" y="342900"/>
            <a:ext cx="304800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defTabSz="895350">
              <a:buSzPct val="120000"/>
            </a:pPr>
            <a:r>
              <a:rPr lang="en-US" sz="1400">
                <a:solidFill>
                  <a:srgbClr val="606060"/>
                </a:solidFill>
              </a:rPr>
              <a:t>Working Draft    </a:t>
            </a:r>
          </a:p>
        </p:txBody>
      </p:sp>
      <p:sp>
        <p:nvSpPr>
          <p:cNvPr id="10" name="Working Draft" hidden="1"/>
          <p:cNvSpPr txBox="1">
            <a:spLocks noChangeArrowheads="1"/>
          </p:cNvSpPr>
          <p:nvPr/>
        </p:nvSpPr>
        <p:spPr bwMode="auto">
          <a:xfrm>
            <a:off x="419100" y="582613"/>
            <a:ext cx="3968750"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000">
                <a:solidFill>
                  <a:schemeClr val="tx1"/>
                </a:solidFill>
                <a:latin typeface="Arial" pitchFamily="34" charset="0"/>
              </a:defRPr>
            </a:lvl1pPr>
            <a:lvl2pPr marL="742950" indent="-285750" eaLnBrk="0" hangingPunct="0">
              <a:defRPr sz="1000">
                <a:solidFill>
                  <a:schemeClr val="tx1"/>
                </a:solidFill>
                <a:latin typeface="Arial" pitchFamily="34" charset="0"/>
              </a:defRPr>
            </a:lvl2pPr>
            <a:lvl3pPr marL="1143000" indent="-228600" eaLnBrk="0" hangingPunct="0">
              <a:defRPr sz="1000">
                <a:solidFill>
                  <a:schemeClr val="tx1"/>
                </a:solidFill>
                <a:latin typeface="Arial" pitchFamily="34" charset="0"/>
              </a:defRPr>
            </a:lvl3pPr>
            <a:lvl4pPr marL="1600200" indent="-228600" eaLnBrk="0" hangingPunct="0">
              <a:defRPr sz="1000">
                <a:solidFill>
                  <a:schemeClr val="tx1"/>
                </a:solidFill>
                <a:latin typeface="Arial" pitchFamily="34" charset="0"/>
              </a:defRPr>
            </a:lvl4pPr>
            <a:lvl5pPr marL="2057400" indent="-228600" eaLnBrk="0" hangingPunct="0">
              <a:defRPr sz="1000">
                <a:solidFill>
                  <a:schemeClr val="tx1"/>
                </a:solidFill>
                <a:latin typeface="Arial" pitchFamily="34" charset="0"/>
              </a:defRPr>
            </a:lvl5pPr>
            <a:lvl6pPr marL="2514600" indent="-228600" eaLnBrk="0" fontAlgn="base" hangingPunct="0">
              <a:spcBef>
                <a:spcPct val="0"/>
              </a:spcBef>
              <a:spcAft>
                <a:spcPct val="0"/>
              </a:spcAft>
              <a:defRPr sz="1000">
                <a:solidFill>
                  <a:schemeClr val="tx1"/>
                </a:solidFill>
                <a:latin typeface="Arial" pitchFamily="34" charset="0"/>
              </a:defRPr>
            </a:lvl6pPr>
            <a:lvl7pPr marL="2971800" indent="-228600" eaLnBrk="0" fontAlgn="base" hangingPunct="0">
              <a:spcBef>
                <a:spcPct val="0"/>
              </a:spcBef>
              <a:spcAft>
                <a:spcPct val="0"/>
              </a:spcAft>
              <a:defRPr sz="1000">
                <a:solidFill>
                  <a:schemeClr val="tx1"/>
                </a:solidFill>
                <a:latin typeface="Arial" pitchFamily="34" charset="0"/>
              </a:defRPr>
            </a:lvl7pPr>
            <a:lvl8pPr marL="3429000" indent="-228600" eaLnBrk="0" fontAlgn="base" hangingPunct="0">
              <a:spcBef>
                <a:spcPct val="0"/>
              </a:spcBef>
              <a:spcAft>
                <a:spcPct val="0"/>
              </a:spcAft>
              <a:defRPr sz="1000">
                <a:solidFill>
                  <a:schemeClr val="tx1"/>
                </a:solidFill>
                <a:latin typeface="Arial" pitchFamily="34" charset="0"/>
              </a:defRPr>
            </a:lvl8pPr>
            <a:lvl9pPr marL="3886200" indent="-228600" eaLnBrk="0" fontAlgn="base" hangingPunct="0">
              <a:spcBef>
                <a:spcPct val="0"/>
              </a:spcBef>
              <a:spcAft>
                <a:spcPct val="0"/>
              </a:spcAft>
              <a:defRPr sz="1000">
                <a:solidFill>
                  <a:schemeClr val="tx1"/>
                </a:solidFill>
                <a:latin typeface="Arial" pitchFamily="34" charset="0"/>
              </a:defRPr>
            </a:lvl9pPr>
          </a:lstStyle>
          <a:p>
            <a:pPr eaLnBrk="1" hangingPunct="1">
              <a:defRPr/>
            </a:pPr>
            <a:r>
              <a:rPr lang="en-US" sz="1200" smtClean="0">
                <a:solidFill>
                  <a:srgbClr val="000000"/>
                </a:solidFill>
              </a:rPr>
              <a:t>Last Modified 20.02.2008 12:26:05 Russian Standard Time</a:t>
            </a:r>
          </a:p>
        </p:txBody>
      </p:sp>
      <p:sp>
        <p:nvSpPr>
          <p:cNvPr id="11" name="Printed" hidden="1"/>
          <p:cNvSpPr txBox="1">
            <a:spLocks noChangeArrowheads="1"/>
          </p:cNvSpPr>
          <p:nvPr/>
        </p:nvSpPr>
        <p:spPr bwMode="auto">
          <a:xfrm>
            <a:off x="419100" y="800100"/>
            <a:ext cx="3546475"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000">
                <a:solidFill>
                  <a:schemeClr val="tx1"/>
                </a:solidFill>
                <a:latin typeface="Arial" pitchFamily="34" charset="0"/>
              </a:defRPr>
            </a:lvl1pPr>
            <a:lvl2pPr marL="742950" indent="-285750" eaLnBrk="0" hangingPunct="0">
              <a:defRPr sz="1000">
                <a:solidFill>
                  <a:schemeClr val="tx1"/>
                </a:solidFill>
                <a:latin typeface="Arial" pitchFamily="34" charset="0"/>
              </a:defRPr>
            </a:lvl2pPr>
            <a:lvl3pPr marL="1143000" indent="-228600" eaLnBrk="0" hangingPunct="0">
              <a:defRPr sz="1000">
                <a:solidFill>
                  <a:schemeClr val="tx1"/>
                </a:solidFill>
                <a:latin typeface="Arial" pitchFamily="34" charset="0"/>
              </a:defRPr>
            </a:lvl3pPr>
            <a:lvl4pPr marL="1600200" indent="-228600" eaLnBrk="0" hangingPunct="0">
              <a:defRPr sz="1000">
                <a:solidFill>
                  <a:schemeClr val="tx1"/>
                </a:solidFill>
                <a:latin typeface="Arial" pitchFamily="34" charset="0"/>
              </a:defRPr>
            </a:lvl4pPr>
            <a:lvl5pPr marL="2057400" indent="-228600" eaLnBrk="0" hangingPunct="0">
              <a:defRPr sz="1000">
                <a:solidFill>
                  <a:schemeClr val="tx1"/>
                </a:solidFill>
                <a:latin typeface="Arial" pitchFamily="34" charset="0"/>
              </a:defRPr>
            </a:lvl5pPr>
            <a:lvl6pPr marL="2514600" indent="-228600" eaLnBrk="0" fontAlgn="base" hangingPunct="0">
              <a:spcBef>
                <a:spcPct val="0"/>
              </a:spcBef>
              <a:spcAft>
                <a:spcPct val="0"/>
              </a:spcAft>
              <a:defRPr sz="1000">
                <a:solidFill>
                  <a:schemeClr val="tx1"/>
                </a:solidFill>
                <a:latin typeface="Arial" pitchFamily="34" charset="0"/>
              </a:defRPr>
            </a:lvl6pPr>
            <a:lvl7pPr marL="2971800" indent="-228600" eaLnBrk="0" fontAlgn="base" hangingPunct="0">
              <a:spcBef>
                <a:spcPct val="0"/>
              </a:spcBef>
              <a:spcAft>
                <a:spcPct val="0"/>
              </a:spcAft>
              <a:defRPr sz="1000">
                <a:solidFill>
                  <a:schemeClr val="tx1"/>
                </a:solidFill>
                <a:latin typeface="Arial" pitchFamily="34" charset="0"/>
              </a:defRPr>
            </a:lvl7pPr>
            <a:lvl8pPr marL="3429000" indent="-228600" eaLnBrk="0" fontAlgn="base" hangingPunct="0">
              <a:spcBef>
                <a:spcPct val="0"/>
              </a:spcBef>
              <a:spcAft>
                <a:spcPct val="0"/>
              </a:spcAft>
              <a:defRPr sz="1000">
                <a:solidFill>
                  <a:schemeClr val="tx1"/>
                </a:solidFill>
                <a:latin typeface="Arial" pitchFamily="34" charset="0"/>
              </a:defRPr>
            </a:lvl8pPr>
            <a:lvl9pPr marL="3886200" indent="-228600" eaLnBrk="0" fontAlgn="base" hangingPunct="0">
              <a:spcBef>
                <a:spcPct val="0"/>
              </a:spcBef>
              <a:spcAft>
                <a:spcPct val="0"/>
              </a:spcAft>
              <a:defRPr sz="1000">
                <a:solidFill>
                  <a:schemeClr val="tx1"/>
                </a:solidFill>
                <a:latin typeface="Arial" pitchFamily="34" charset="0"/>
              </a:defRPr>
            </a:lvl9pPr>
          </a:lstStyle>
          <a:p>
            <a:pPr eaLnBrk="1" hangingPunct="1">
              <a:defRPr/>
            </a:pPr>
            <a:r>
              <a:rPr lang="en-US" sz="1200" smtClean="0">
                <a:solidFill>
                  <a:srgbClr val="000000"/>
                </a:solidFill>
              </a:rPr>
              <a:t>Printed 11.02.2008 19:09:39 Russian Standard Time</a:t>
            </a:r>
          </a:p>
        </p:txBody>
      </p:sp>
      <p:sp>
        <p:nvSpPr>
          <p:cNvPr id="12" name="Rectangle 25"/>
          <p:cNvSpPr>
            <a:spLocks noChangeArrowheads="1"/>
          </p:cNvSpPr>
          <p:nvPr userDrawn="1"/>
        </p:nvSpPr>
        <p:spPr bwMode="auto">
          <a:xfrm>
            <a:off x="0" y="0"/>
            <a:ext cx="8961438" cy="552450"/>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430" tIns="45715" rIns="91430" bIns="45715" anchor="ctr"/>
          <a:lstStyle/>
          <a:p>
            <a:endParaRPr lang="ru-RU" sz="900" b="1">
              <a:solidFill>
                <a:srgbClr val="000066"/>
              </a:solidFill>
            </a:endParaRPr>
          </a:p>
        </p:txBody>
      </p:sp>
      <p:sp>
        <p:nvSpPr>
          <p:cNvPr id="13" name="pg num"/>
          <p:cNvSpPr txBox="1">
            <a:spLocks noGrp="1" noChangeArrowheads="1"/>
          </p:cNvSpPr>
          <p:nvPr userDrawn="1"/>
        </p:nvSpPr>
        <p:spPr bwMode="auto">
          <a:xfrm>
            <a:off x="7705725" y="6491288"/>
            <a:ext cx="120015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598613" indent="-227013"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algn="r" eaLnBrk="1" hangingPunct="1">
              <a:defRPr/>
            </a:pPr>
            <a:fld id="{EDEE4FA6-9239-48EA-95A2-8F725DB9794B}" type="slidenum">
              <a:rPr lang="ru-RU" sz="1200" smtClean="0">
                <a:solidFill>
                  <a:srgbClr val="606060"/>
                </a:solidFill>
              </a:rPr>
              <a:pPr algn="r" eaLnBrk="1" hangingPunct="1">
                <a:defRPr/>
              </a:pPr>
              <a:t>‹#›</a:t>
            </a:fld>
            <a:endParaRPr lang="ru-RU" sz="1200" smtClean="0">
              <a:solidFill>
                <a:srgbClr val="606060"/>
              </a:solidFill>
            </a:endParaRPr>
          </a:p>
        </p:txBody>
      </p:sp>
      <p:graphicFrame>
        <p:nvGraphicFramePr>
          <p:cNvPr id="14" name="Group 16"/>
          <p:cNvGraphicFramePr>
            <a:graphicFrameLocks noGrp="1"/>
          </p:cNvGraphicFramePr>
          <p:nvPr/>
        </p:nvGraphicFramePr>
        <p:xfrm>
          <a:off x="0" y="552450"/>
          <a:ext cx="8945563" cy="25400"/>
        </p:xfrm>
        <a:graphic>
          <a:graphicData uri="http://schemas.openxmlformats.org/drawingml/2006/table">
            <a:tbl>
              <a:tblPr/>
              <a:tblGrid>
                <a:gridCol w="8945563"/>
              </a:tblGrid>
              <a:tr h="0">
                <a:tc>
                  <a:txBody>
                    <a:bodyPr/>
                    <a:lstStyle/>
                    <a:p>
                      <a:pPr marL="0" marR="0" lvl="0" indent="0" algn="l" defTabSz="895350" rtl="0" eaLnBrk="0" fontAlgn="base" latinLnBrk="0" hangingPunct="0">
                        <a:lnSpc>
                          <a:spcPct val="0"/>
                        </a:lnSpc>
                        <a:spcBef>
                          <a:spcPct val="0"/>
                        </a:spcBef>
                        <a:spcAft>
                          <a:spcPct val="0"/>
                        </a:spcAft>
                        <a:buClrTx/>
                        <a:buSzPct val="120000"/>
                        <a:buFontTx/>
                        <a:buNone/>
                        <a:tabLst/>
                      </a:pPr>
                      <a:endParaRPr kumimoji="0" lang="ru-RU" sz="100" b="0" i="0" u="none" strike="noStrike" cap="none" normalizeH="0" baseline="0" dirty="0" smtClean="0">
                        <a:ln>
                          <a:noFill/>
                        </a:ln>
                        <a:solidFill>
                          <a:schemeClr val="tx1"/>
                        </a:solidFill>
                        <a:effectLst/>
                        <a:latin typeface="Arial" charset="0"/>
                      </a:endParaRPr>
                    </a:p>
                  </a:txBody>
                  <a:tcPr marL="0" marR="0" marT="0" marB="0" horzOverflow="overflow">
                    <a:lnL cap="flat">
                      <a:noFill/>
                    </a:lnL>
                    <a:lnR cap="flat">
                      <a:noFill/>
                    </a:lnR>
                    <a:lnT cap="flat">
                      <a:noFill/>
                    </a:lnT>
                    <a:lnB cap="flat">
                      <a:noFill/>
                    </a:lnB>
                    <a:lnTlToBr>
                      <a:noFill/>
                    </a:lnTlToBr>
                    <a:lnBlToTr>
                      <a:noFill/>
                    </a:lnBlToTr>
                    <a:gradFill rotWithShape="0">
                      <a:gsLst>
                        <a:gs pos="0">
                          <a:srgbClr val="6384B5"/>
                        </a:gs>
                        <a:gs pos="100000">
                          <a:schemeClr val="bg1"/>
                        </a:gs>
                      </a:gsLst>
                      <a:lin ang="0" scaled="1"/>
                    </a:gradFill>
                  </a:tcPr>
                </a:tc>
              </a:tr>
            </a:tbl>
          </a:graphicData>
        </a:graphic>
      </p:graphicFrame>
      <p:graphicFrame>
        <p:nvGraphicFramePr>
          <p:cNvPr id="15" name="Group 22"/>
          <p:cNvGraphicFramePr>
            <a:graphicFrameLocks noGrp="1"/>
          </p:cNvGraphicFramePr>
          <p:nvPr/>
        </p:nvGraphicFramePr>
        <p:xfrm>
          <a:off x="15875" y="6240463"/>
          <a:ext cx="8945563" cy="25400"/>
        </p:xfrm>
        <a:graphic>
          <a:graphicData uri="http://schemas.openxmlformats.org/drawingml/2006/table">
            <a:tbl>
              <a:tblPr/>
              <a:tblGrid>
                <a:gridCol w="8945563"/>
              </a:tblGrid>
              <a:tr h="0">
                <a:tc>
                  <a:txBody>
                    <a:bodyPr/>
                    <a:lstStyle/>
                    <a:p>
                      <a:pPr marL="0" marR="0" lvl="0" indent="0" algn="l" defTabSz="895350" rtl="0" eaLnBrk="0" fontAlgn="base" latinLnBrk="0" hangingPunct="0">
                        <a:lnSpc>
                          <a:spcPct val="0"/>
                        </a:lnSpc>
                        <a:spcBef>
                          <a:spcPct val="0"/>
                        </a:spcBef>
                        <a:spcAft>
                          <a:spcPct val="0"/>
                        </a:spcAft>
                        <a:buClrTx/>
                        <a:buSzPct val="120000"/>
                        <a:buFontTx/>
                        <a:buNone/>
                        <a:tabLst/>
                      </a:pPr>
                      <a:endParaRPr kumimoji="0" lang="ru-RU" sz="100" b="0" i="0" u="none" strike="noStrike" cap="none" normalizeH="0" baseline="0" dirty="0" smtClean="0">
                        <a:ln>
                          <a:noFill/>
                        </a:ln>
                        <a:solidFill>
                          <a:schemeClr val="tx1"/>
                        </a:solidFill>
                        <a:effectLst/>
                        <a:latin typeface="Arial" charset="0"/>
                      </a:endParaRPr>
                    </a:p>
                  </a:txBody>
                  <a:tcPr marL="0" marR="0" marT="0" marB="0" horzOverflow="overflow">
                    <a:lnL cap="flat">
                      <a:noFill/>
                    </a:lnL>
                    <a:lnR cap="flat">
                      <a:noFill/>
                    </a:lnR>
                    <a:lnT cap="flat">
                      <a:noFill/>
                    </a:lnT>
                    <a:lnB cap="flat">
                      <a:noFill/>
                    </a:lnB>
                    <a:lnTlToBr>
                      <a:noFill/>
                    </a:lnTlToBr>
                    <a:lnBlToTr>
                      <a:noFill/>
                    </a:lnBlToTr>
                    <a:gradFill rotWithShape="0">
                      <a:gsLst>
                        <a:gs pos="0">
                          <a:srgbClr val="6384B5"/>
                        </a:gs>
                        <a:gs pos="100000">
                          <a:schemeClr val="bg1"/>
                        </a:gs>
                      </a:gsLst>
                      <a:lin ang="0" scaled="1"/>
                    </a:gradFill>
                  </a:tcPr>
                </a:tc>
              </a:tr>
            </a:tbl>
          </a:graphicData>
        </a:graphic>
      </p:graphicFrame>
      <p:sp>
        <p:nvSpPr>
          <p:cNvPr id="16" name="doc id"/>
          <p:cNvSpPr>
            <a:spLocks noGrp="1" noChangeArrowheads="1"/>
          </p:cNvSpPr>
          <p:nvPr>
            <p:ph type="ftr" sz="quarter" idx="10"/>
          </p:nvPr>
        </p:nvSpPr>
        <p:spPr/>
        <p:txBody>
          <a:bodyPr/>
          <a:lstStyle>
            <a:lvl1pPr>
              <a:defRPr/>
            </a:lvl1pPr>
          </a:lstStyle>
          <a:p>
            <a:pPr>
              <a:defRPr/>
            </a:pPr>
            <a:endParaRPr lang="ru-RU"/>
          </a:p>
        </p:txBody>
      </p:sp>
      <p:sp>
        <p:nvSpPr>
          <p:cNvPr id="17" name="Rectangle 2"/>
          <p:cNvSpPr>
            <a:spLocks noGrp="1" noChangeArrowheads="1"/>
          </p:cNvSpPr>
          <p:nvPr>
            <p:ph type="title"/>
          </p:nvPr>
        </p:nvSpPr>
        <p:spPr bwMode="auto">
          <a:xfrm>
            <a:off x="232246" y="0"/>
            <a:ext cx="7681441" cy="55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79981" tIns="35996" rIns="0" bIns="35996" numCol="1" anchor="ctr" anchorCtr="0" compatLnSpc="1">
            <a:prstTxWarp prst="textNoShape">
              <a:avLst/>
            </a:prstTxWarp>
          </a:bodyPr>
          <a:lstStyle>
            <a:lvl1pPr>
              <a:lnSpc>
                <a:spcPct val="100000"/>
              </a:lnSpc>
              <a:defRPr>
                <a:solidFill>
                  <a:srgbClr val="000066"/>
                </a:solidFill>
              </a:defRPr>
            </a:lvl1pPr>
          </a:lstStyle>
          <a:p>
            <a:pPr lvl="0"/>
            <a:endParaRPr lang="ru-RU" dirty="0" smtClean="0"/>
          </a:p>
        </p:txBody>
      </p:sp>
    </p:spTree>
    <p:extLst>
      <p:ext uri="{BB962C8B-B14F-4D97-AF65-F5344CB8AC3E}">
        <p14:creationId xmlns:p14="http://schemas.microsoft.com/office/powerpoint/2010/main" val="189246807"/>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0"/>
            <a:ext cx="7913688" cy="55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79981" tIns="35996" rIns="0" bIns="35996" numCol="1" anchor="ctr" anchorCtr="0" compatLnSpc="1">
            <a:prstTxWarp prst="textNoShape">
              <a:avLst/>
            </a:prstTxWarp>
          </a:bodyPr>
          <a:lstStyle/>
          <a:p>
            <a:pPr lvl="0"/>
            <a:endParaRPr lang="ru-RU" dirty="0" smtClean="0"/>
          </a:p>
        </p:txBody>
      </p:sp>
      <p:sp>
        <p:nvSpPr>
          <p:cNvPr id="22" name="doc id"/>
          <p:cNvSpPr>
            <a:spLocks noGrp="1" noChangeArrowheads="1"/>
          </p:cNvSpPr>
          <p:nvPr>
            <p:ph type="ftr" sz="quarter" idx="3"/>
          </p:nvPr>
        </p:nvSpPr>
        <p:spPr bwMode="auto">
          <a:xfrm>
            <a:off x="8408988" y="36513"/>
            <a:ext cx="328612" cy="122237"/>
          </a:xfrm>
          <a:prstGeom prst="rect">
            <a:avLst/>
          </a:prstGeom>
          <a:ln>
            <a:miter lim="800000"/>
            <a:headEnd/>
            <a:tailEnd/>
          </a:ln>
        </p:spPr>
        <p:txBody>
          <a:bodyPr vert="horz" wrap="none" lIns="0" tIns="0" rIns="0" bIns="0" numCol="1" anchor="t" anchorCtr="0" compatLnSpc="1">
            <a:prstTxWarp prst="textNoShape">
              <a:avLst/>
            </a:prstTxWarp>
            <a:spAutoFit/>
          </a:bodyPr>
          <a:lstStyle>
            <a:lvl1pPr algn="r">
              <a:defRPr sz="800">
                <a:solidFill>
                  <a:srgbClr val="000000"/>
                </a:solidFill>
                <a:latin typeface="Arial" charset="0"/>
              </a:defRPr>
            </a:lvl1pPr>
          </a:lstStyle>
          <a:p>
            <a:pPr>
              <a:defRPr/>
            </a:pPr>
            <a:endParaRPr lang="ru-RU"/>
          </a:p>
        </p:txBody>
      </p:sp>
      <p:sp>
        <p:nvSpPr>
          <p:cNvPr id="4" name="Text Placeholder 3"/>
          <p:cNvSpPr>
            <a:spLocks noGrp="1" noChangeArrowheads="1"/>
          </p:cNvSpPr>
          <p:nvPr>
            <p:ph type="body" idx="1"/>
          </p:nvPr>
        </p:nvSpPr>
        <p:spPr bwMode="auto">
          <a:xfrm>
            <a:off x="340259" y="1488529"/>
            <a:ext cx="8514000" cy="407880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smtClean="0"/>
          </a:p>
        </p:txBody>
      </p:sp>
    </p:spTree>
    <p:extLst>
      <p:ext uri="{BB962C8B-B14F-4D97-AF65-F5344CB8AC3E}">
        <p14:creationId xmlns:p14="http://schemas.microsoft.com/office/powerpoint/2010/main" val="3307580042"/>
      </p:ext>
    </p:extLst>
  </p:cSld>
  <p:clrMap bg1="lt1" tx1="dk1" bg2="lt2" tx2="dk2" accent1="accent1" accent2="accent2" accent3="accent3" accent4="accent4" accent5="accent5" accent6="accent6" hlink="hlink" folHlink="folHlink"/>
  <p:sldLayoutIdLst>
    <p:sldLayoutId id="2147483758" r:id="rId1"/>
  </p:sldLayoutIdLst>
  <p:hf hdr="0" ftr="0" dt="0"/>
  <p:txStyles>
    <p:titleStyle>
      <a:lvl1pPr algn="l" defTabSz="895350" rtl="0" eaLnBrk="0" fontAlgn="base" hangingPunct="0">
        <a:lnSpc>
          <a:spcPct val="80000"/>
        </a:lnSpc>
        <a:spcBef>
          <a:spcPct val="0"/>
        </a:spcBef>
        <a:spcAft>
          <a:spcPct val="0"/>
        </a:spcAft>
        <a:defRPr b="1">
          <a:solidFill>
            <a:schemeClr val="tx1"/>
          </a:solidFill>
          <a:latin typeface="Arial" pitchFamily="34" charset="0"/>
          <a:ea typeface="+mj-ea"/>
          <a:cs typeface="+mj-cs"/>
        </a:defRPr>
      </a:lvl1pPr>
      <a:lvl2pPr algn="l" defTabSz="895350" rtl="0" eaLnBrk="0" fontAlgn="base" hangingPunct="0">
        <a:lnSpc>
          <a:spcPct val="80000"/>
        </a:lnSpc>
        <a:spcBef>
          <a:spcPct val="0"/>
        </a:spcBef>
        <a:spcAft>
          <a:spcPct val="0"/>
        </a:spcAft>
        <a:defRPr b="1">
          <a:solidFill>
            <a:schemeClr val="tx1"/>
          </a:solidFill>
          <a:latin typeface="Arial" charset="0"/>
        </a:defRPr>
      </a:lvl2pPr>
      <a:lvl3pPr algn="l" defTabSz="895350" rtl="0" eaLnBrk="0" fontAlgn="base" hangingPunct="0">
        <a:lnSpc>
          <a:spcPct val="80000"/>
        </a:lnSpc>
        <a:spcBef>
          <a:spcPct val="0"/>
        </a:spcBef>
        <a:spcAft>
          <a:spcPct val="0"/>
        </a:spcAft>
        <a:defRPr b="1">
          <a:solidFill>
            <a:schemeClr val="tx1"/>
          </a:solidFill>
          <a:latin typeface="Arial" charset="0"/>
        </a:defRPr>
      </a:lvl3pPr>
      <a:lvl4pPr algn="l" defTabSz="895350" rtl="0" eaLnBrk="0" fontAlgn="base" hangingPunct="0">
        <a:lnSpc>
          <a:spcPct val="80000"/>
        </a:lnSpc>
        <a:spcBef>
          <a:spcPct val="0"/>
        </a:spcBef>
        <a:spcAft>
          <a:spcPct val="0"/>
        </a:spcAft>
        <a:defRPr b="1">
          <a:solidFill>
            <a:schemeClr val="tx1"/>
          </a:solidFill>
          <a:latin typeface="Arial" charset="0"/>
        </a:defRPr>
      </a:lvl4pPr>
      <a:lvl5pPr algn="l" defTabSz="895350" rtl="0" eaLnBrk="0" fontAlgn="base" hangingPunct="0">
        <a:lnSpc>
          <a:spcPct val="80000"/>
        </a:lnSpc>
        <a:spcBef>
          <a:spcPct val="0"/>
        </a:spcBef>
        <a:spcAft>
          <a:spcPct val="0"/>
        </a:spcAft>
        <a:defRPr b="1">
          <a:solidFill>
            <a:schemeClr val="tx1"/>
          </a:solidFill>
          <a:latin typeface="Arial" charset="0"/>
        </a:defRPr>
      </a:lvl5pPr>
      <a:lvl6pPr marL="457200" algn="l" defTabSz="895350" rtl="0" fontAlgn="base">
        <a:spcBef>
          <a:spcPct val="0"/>
        </a:spcBef>
        <a:spcAft>
          <a:spcPct val="0"/>
        </a:spcAft>
        <a:defRPr sz="1900" b="1">
          <a:solidFill>
            <a:schemeClr val="folHlink"/>
          </a:solidFill>
          <a:latin typeface="Arial" charset="0"/>
        </a:defRPr>
      </a:lvl6pPr>
      <a:lvl7pPr marL="914400" algn="l" defTabSz="895350" rtl="0" fontAlgn="base">
        <a:spcBef>
          <a:spcPct val="0"/>
        </a:spcBef>
        <a:spcAft>
          <a:spcPct val="0"/>
        </a:spcAft>
        <a:defRPr sz="1900" b="1">
          <a:solidFill>
            <a:schemeClr val="folHlink"/>
          </a:solidFill>
          <a:latin typeface="Arial" charset="0"/>
        </a:defRPr>
      </a:lvl7pPr>
      <a:lvl8pPr marL="1371600" algn="l" defTabSz="895350" rtl="0" fontAlgn="base">
        <a:spcBef>
          <a:spcPct val="0"/>
        </a:spcBef>
        <a:spcAft>
          <a:spcPct val="0"/>
        </a:spcAft>
        <a:defRPr sz="1900" b="1">
          <a:solidFill>
            <a:schemeClr val="folHlink"/>
          </a:solidFill>
          <a:latin typeface="Arial" charset="0"/>
        </a:defRPr>
      </a:lvl8pPr>
      <a:lvl9pPr marL="1828800" algn="l" defTabSz="895350" rtl="0" fontAlgn="base">
        <a:spcBef>
          <a:spcPct val="0"/>
        </a:spcBef>
        <a:spcAft>
          <a:spcPct val="0"/>
        </a:spcAft>
        <a:defRPr sz="1900" b="1">
          <a:solidFill>
            <a:schemeClr val="folHlink"/>
          </a:solidFill>
          <a:latin typeface="Arial" charset="0"/>
        </a:defRPr>
      </a:lvl9pPr>
    </p:titleStyle>
    <p:bodyStyle>
      <a:lvl1pPr marL="342900" indent="-342900" algn="l" defTabSz="895350" rtl="0" eaLnBrk="0" fontAlgn="base" hangingPunct="0">
        <a:spcBef>
          <a:spcPct val="0"/>
        </a:spcBef>
        <a:spcAft>
          <a:spcPct val="0"/>
        </a:spcAft>
        <a:buSzPct val="120000"/>
        <a:buChar char="•"/>
        <a:defRPr sz="1200">
          <a:solidFill>
            <a:schemeClr val="tx1"/>
          </a:solidFill>
          <a:latin typeface="Arial" pitchFamily="34" charset="0"/>
          <a:ea typeface="+mn-ea"/>
          <a:cs typeface="+mn-cs"/>
        </a:defRPr>
      </a:lvl1pPr>
      <a:lvl2pPr marL="144463" indent="-142875" algn="l" defTabSz="895350" rtl="0" eaLnBrk="0" fontAlgn="base" hangingPunct="0">
        <a:spcBef>
          <a:spcPct val="0"/>
        </a:spcBef>
        <a:spcAft>
          <a:spcPct val="0"/>
        </a:spcAft>
        <a:buSzPct val="120000"/>
        <a:buChar char="•"/>
        <a:defRPr sz="1200">
          <a:solidFill>
            <a:schemeClr val="tx1"/>
          </a:solidFill>
          <a:latin typeface="Arial" pitchFamily="34" charset="0"/>
        </a:defRPr>
      </a:lvl2pPr>
      <a:lvl3pPr marL="295275" indent="-149225" algn="l" defTabSz="895350" rtl="0" eaLnBrk="0" fontAlgn="base" hangingPunct="0">
        <a:spcBef>
          <a:spcPct val="0"/>
        </a:spcBef>
        <a:spcAft>
          <a:spcPct val="0"/>
        </a:spcAft>
        <a:buChar char="–"/>
        <a:defRPr sz="1200">
          <a:solidFill>
            <a:schemeClr val="tx1"/>
          </a:solidFill>
          <a:latin typeface="Arial" pitchFamily="34" charset="0"/>
        </a:defRPr>
      </a:lvl3pPr>
      <a:lvl4pPr marL="431800" indent="-134938" algn="l" defTabSz="895350" rtl="0" eaLnBrk="0" fontAlgn="base" hangingPunct="0">
        <a:spcBef>
          <a:spcPct val="0"/>
        </a:spcBef>
        <a:spcAft>
          <a:spcPct val="0"/>
        </a:spcAft>
        <a:buSzPct val="89000"/>
        <a:buChar char="•"/>
        <a:defRPr sz="1200">
          <a:solidFill>
            <a:schemeClr val="tx1"/>
          </a:solidFill>
          <a:latin typeface="Arial" pitchFamily="34" charset="0"/>
        </a:defRPr>
      </a:lvl4pPr>
      <a:lvl5pPr marL="582613" indent="-149225" algn="l" defTabSz="895350" rtl="0" eaLnBrk="0" fontAlgn="base" hangingPunct="0">
        <a:spcBef>
          <a:spcPct val="0"/>
        </a:spcBef>
        <a:spcAft>
          <a:spcPct val="0"/>
        </a:spcAft>
        <a:buSzPct val="75000"/>
        <a:buChar char="–"/>
        <a:defRPr sz="1200">
          <a:solidFill>
            <a:schemeClr val="tx1"/>
          </a:solidFill>
          <a:latin typeface="Arial" pitchFamily="34" charset="0"/>
        </a:defRPr>
      </a:lvl5pPr>
      <a:lvl6pPr marL="1039813" indent="-149225" algn="l" defTabSz="895350" rtl="0" fontAlgn="base">
        <a:spcBef>
          <a:spcPct val="0"/>
        </a:spcBef>
        <a:spcAft>
          <a:spcPct val="0"/>
        </a:spcAft>
        <a:buSzPct val="75000"/>
        <a:buChar char="–"/>
        <a:defRPr sz="1600">
          <a:solidFill>
            <a:schemeClr val="folHlink"/>
          </a:solidFill>
          <a:latin typeface="+mn-lt"/>
        </a:defRPr>
      </a:lvl6pPr>
      <a:lvl7pPr marL="1497013" indent="-149225" algn="l" defTabSz="895350" rtl="0" fontAlgn="base">
        <a:spcBef>
          <a:spcPct val="0"/>
        </a:spcBef>
        <a:spcAft>
          <a:spcPct val="0"/>
        </a:spcAft>
        <a:buSzPct val="75000"/>
        <a:buChar char="–"/>
        <a:defRPr sz="1600">
          <a:solidFill>
            <a:schemeClr val="folHlink"/>
          </a:solidFill>
          <a:latin typeface="+mn-lt"/>
        </a:defRPr>
      </a:lvl7pPr>
      <a:lvl8pPr marL="1954213" indent="-149225" algn="l" defTabSz="895350" rtl="0" fontAlgn="base">
        <a:spcBef>
          <a:spcPct val="0"/>
        </a:spcBef>
        <a:spcAft>
          <a:spcPct val="0"/>
        </a:spcAft>
        <a:buSzPct val="75000"/>
        <a:buChar char="–"/>
        <a:defRPr sz="1600">
          <a:solidFill>
            <a:schemeClr val="folHlink"/>
          </a:solidFill>
          <a:latin typeface="+mn-lt"/>
        </a:defRPr>
      </a:lvl8pPr>
      <a:lvl9pPr marL="2411413" indent="-149225" algn="l" defTabSz="895350" rtl="0" fontAlgn="base">
        <a:spcBef>
          <a:spcPct val="0"/>
        </a:spcBef>
        <a:spcAft>
          <a:spcPct val="0"/>
        </a:spcAft>
        <a:buSzPct val="75000"/>
        <a:buChar char="–"/>
        <a:defRPr sz="1600">
          <a:solidFill>
            <a:schemeClr val="folHlink"/>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VTB_back_RGB"/>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700" y="4489"/>
            <a:ext cx="8974138" cy="674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Text Box 3"/>
          <p:cNvSpPr txBox="1">
            <a:spLocks noChangeArrowheads="1"/>
          </p:cNvSpPr>
          <p:nvPr/>
        </p:nvSpPr>
        <p:spPr bwMode="auto">
          <a:xfrm>
            <a:off x="1492387" y="2460637"/>
            <a:ext cx="6524625" cy="1567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611" tIns="44806" rIns="89611" bIns="44806">
            <a:spAutoFit/>
          </a:bodyPr>
          <a:lstStyle>
            <a:lvl1pPr defTabSz="895350" eaLnBrk="0" hangingPunct="0">
              <a:defRPr sz="1000">
                <a:solidFill>
                  <a:schemeClr val="tx1"/>
                </a:solidFill>
                <a:latin typeface="Arial" charset="0"/>
              </a:defRPr>
            </a:lvl1pPr>
            <a:lvl2pPr marL="742950" indent="-285750" defTabSz="895350" eaLnBrk="0" hangingPunct="0">
              <a:defRPr sz="1000">
                <a:solidFill>
                  <a:schemeClr val="tx1"/>
                </a:solidFill>
                <a:latin typeface="Arial" charset="0"/>
              </a:defRPr>
            </a:lvl2pPr>
            <a:lvl3pPr marL="1143000" indent="-228600" defTabSz="895350" eaLnBrk="0" hangingPunct="0">
              <a:defRPr sz="1000">
                <a:solidFill>
                  <a:schemeClr val="tx1"/>
                </a:solidFill>
                <a:latin typeface="Arial" charset="0"/>
              </a:defRPr>
            </a:lvl3pPr>
            <a:lvl4pPr marL="1600200" indent="-228600" defTabSz="895350" eaLnBrk="0" hangingPunct="0">
              <a:defRPr sz="1000">
                <a:solidFill>
                  <a:schemeClr val="tx1"/>
                </a:solidFill>
                <a:latin typeface="Arial" charset="0"/>
              </a:defRPr>
            </a:lvl4pPr>
            <a:lvl5pPr marL="2057400" indent="-228600" defTabSz="895350" eaLnBrk="0" hangingPunct="0">
              <a:defRPr sz="1000">
                <a:solidFill>
                  <a:schemeClr val="tx1"/>
                </a:solidFill>
                <a:latin typeface="Arial" charset="0"/>
              </a:defRPr>
            </a:lvl5pPr>
            <a:lvl6pPr marL="2514600" indent="-228600" defTabSz="895350" eaLnBrk="0" fontAlgn="base" hangingPunct="0">
              <a:spcBef>
                <a:spcPct val="0"/>
              </a:spcBef>
              <a:spcAft>
                <a:spcPct val="0"/>
              </a:spcAft>
              <a:defRPr sz="1000">
                <a:solidFill>
                  <a:schemeClr val="tx1"/>
                </a:solidFill>
                <a:latin typeface="Arial" charset="0"/>
              </a:defRPr>
            </a:lvl6pPr>
            <a:lvl7pPr marL="2971800" indent="-228600" defTabSz="895350" eaLnBrk="0" fontAlgn="base" hangingPunct="0">
              <a:spcBef>
                <a:spcPct val="0"/>
              </a:spcBef>
              <a:spcAft>
                <a:spcPct val="0"/>
              </a:spcAft>
              <a:defRPr sz="1000">
                <a:solidFill>
                  <a:schemeClr val="tx1"/>
                </a:solidFill>
                <a:latin typeface="Arial" charset="0"/>
              </a:defRPr>
            </a:lvl7pPr>
            <a:lvl8pPr marL="3429000" indent="-228600" defTabSz="895350" eaLnBrk="0" fontAlgn="base" hangingPunct="0">
              <a:spcBef>
                <a:spcPct val="0"/>
              </a:spcBef>
              <a:spcAft>
                <a:spcPct val="0"/>
              </a:spcAft>
              <a:defRPr sz="1000">
                <a:solidFill>
                  <a:schemeClr val="tx1"/>
                </a:solidFill>
                <a:latin typeface="Arial" charset="0"/>
              </a:defRPr>
            </a:lvl8pPr>
            <a:lvl9pPr marL="3886200" indent="-228600" defTabSz="895350" eaLnBrk="0" fontAlgn="base" hangingPunct="0">
              <a:spcBef>
                <a:spcPct val="0"/>
              </a:spcBef>
              <a:spcAft>
                <a:spcPct val="0"/>
              </a:spcAft>
              <a:defRPr sz="1000">
                <a:solidFill>
                  <a:schemeClr val="tx1"/>
                </a:solidFill>
                <a:latin typeface="Arial" charset="0"/>
              </a:defRPr>
            </a:lvl9pPr>
          </a:lstStyle>
          <a:p>
            <a:pPr algn="ctr" eaLnBrk="1" hangingPunct="1"/>
            <a:r>
              <a:rPr lang="ru-RU" sz="3200" b="1" dirty="0" smtClean="0"/>
              <a:t>Денежная система за точкой бифуркации. </a:t>
            </a:r>
          </a:p>
          <a:p>
            <a:pPr algn="ctr" eaLnBrk="1" hangingPunct="1"/>
            <a:r>
              <a:rPr lang="ru-RU" sz="3200" b="1" dirty="0" smtClean="0"/>
              <a:t>Модель суверенной валюты</a:t>
            </a:r>
            <a:endParaRPr lang="ru-RU" sz="3200" b="1" dirty="0">
              <a:cs typeface="Arial" charset="0"/>
            </a:endParaRPr>
          </a:p>
        </p:txBody>
      </p:sp>
      <p:sp>
        <p:nvSpPr>
          <p:cNvPr id="3" name="TextBox 2"/>
          <p:cNvSpPr txBox="1"/>
          <p:nvPr/>
        </p:nvSpPr>
        <p:spPr>
          <a:xfrm>
            <a:off x="736303" y="5448969"/>
            <a:ext cx="2412268" cy="553998"/>
          </a:xfrm>
          <a:prstGeom prst="rect">
            <a:avLst/>
          </a:prstGeom>
          <a:noFill/>
        </p:spPr>
        <p:txBody>
          <a:bodyPr wrap="square" rtlCol="0">
            <a:spAutoFit/>
          </a:bodyPr>
          <a:lstStyle/>
          <a:p>
            <a:r>
              <a:rPr lang="ru-RU" dirty="0" smtClean="0">
                <a:solidFill>
                  <a:schemeClr val="bg1"/>
                </a:solidFill>
              </a:rPr>
              <a:t>К. Сумманен</a:t>
            </a:r>
          </a:p>
          <a:p>
            <a:r>
              <a:rPr lang="ru-RU" dirty="0" smtClean="0">
                <a:solidFill>
                  <a:schemeClr val="bg1"/>
                </a:solidFill>
              </a:rPr>
              <a:t>Москва</a:t>
            </a:r>
          </a:p>
          <a:p>
            <a:r>
              <a:rPr lang="ru-RU" dirty="0" smtClean="0">
                <a:solidFill>
                  <a:schemeClr val="bg1"/>
                </a:solidFill>
              </a:rPr>
              <a:t>Февраль 2018</a:t>
            </a:r>
            <a:endParaRPr lang="ru-RU"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ru-RU" dirty="0" smtClean="0"/>
              <a:t>Кто виноват?</a:t>
            </a:r>
            <a:endParaRPr lang="en-US" dirty="0"/>
          </a:p>
        </p:txBody>
      </p:sp>
      <p:sp>
        <p:nvSpPr>
          <p:cNvPr id="3" name="TextBox 2"/>
          <p:cNvSpPr txBox="1"/>
          <p:nvPr/>
        </p:nvSpPr>
        <p:spPr>
          <a:xfrm>
            <a:off x="1024335" y="2424633"/>
            <a:ext cx="7012183" cy="1569660"/>
          </a:xfrm>
          <a:prstGeom prst="rect">
            <a:avLst/>
          </a:prstGeom>
          <a:noFill/>
        </p:spPr>
        <p:txBody>
          <a:bodyPr wrap="square" rtlCol="0">
            <a:spAutoFit/>
          </a:bodyPr>
          <a:lstStyle/>
          <a:p>
            <a:pPr algn="ctr">
              <a:spcBef>
                <a:spcPts val="1200"/>
              </a:spcBef>
            </a:pPr>
            <a:r>
              <a:rPr lang="ru-RU" sz="2400" b="1" dirty="0" smtClean="0">
                <a:solidFill>
                  <a:srgbClr val="FF0000"/>
                </a:solidFill>
              </a:rPr>
              <a:t>У всех перечисленных недостатков общий фундаментальный источник - архаичная модель денежной системы, основанная на использовании частных валют</a:t>
            </a:r>
          </a:p>
        </p:txBody>
      </p:sp>
    </p:spTree>
    <p:extLst>
      <p:ext uri="{BB962C8B-B14F-4D97-AF65-F5344CB8AC3E}">
        <p14:creationId xmlns:p14="http://schemas.microsoft.com/office/powerpoint/2010/main" val="788348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Болезнь излечима?</a:t>
            </a:r>
            <a:endParaRPr lang="en-US" dirty="0"/>
          </a:p>
        </p:txBody>
      </p:sp>
      <p:sp>
        <p:nvSpPr>
          <p:cNvPr id="3" name="TextBox 2"/>
          <p:cNvSpPr txBox="1"/>
          <p:nvPr/>
        </p:nvSpPr>
        <p:spPr>
          <a:xfrm>
            <a:off x="808311" y="1632545"/>
            <a:ext cx="7560840" cy="2616101"/>
          </a:xfrm>
          <a:prstGeom prst="rect">
            <a:avLst/>
          </a:prstGeom>
          <a:noFill/>
        </p:spPr>
        <p:txBody>
          <a:bodyPr wrap="square" rtlCol="0">
            <a:spAutoFit/>
          </a:bodyPr>
          <a:lstStyle/>
          <a:p>
            <a:pPr algn="ctr">
              <a:spcBef>
                <a:spcPts val="1200"/>
              </a:spcBef>
            </a:pPr>
            <a:r>
              <a:rPr lang="ru-RU" sz="2400" b="1" dirty="0" smtClean="0">
                <a:solidFill>
                  <a:srgbClr val="FF0000"/>
                </a:solidFill>
              </a:rPr>
              <a:t>Улучшения возможны, полное излечение – нет. </a:t>
            </a:r>
          </a:p>
          <a:p>
            <a:pPr algn="ctr">
              <a:spcBef>
                <a:spcPts val="1200"/>
              </a:spcBef>
            </a:pPr>
            <a:r>
              <a:rPr lang="ru-RU" sz="2400" b="1" dirty="0" smtClean="0">
                <a:solidFill>
                  <a:srgbClr val="FF0000"/>
                </a:solidFill>
              </a:rPr>
              <a:t>Источником проблем являются принципы в основе модели денежной системы. </a:t>
            </a:r>
          </a:p>
          <a:p>
            <a:pPr algn="ctr">
              <a:spcBef>
                <a:spcPts val="1200"/>
              </a:spcBef>
            </a:pPr>
            <a:r>
              <a:rPr lang="ru-RU" sz="2400" b="1" dirty="0" smtClean="0">
                <a:solidFill>
                  <a:srgbClr val="FF0000"/>
                </a:solidFill>
              </a:rPr>
              <a:t>Усовершенствования без изменения модели могут улучшить ситуацию, но не устранить все проблемы.</a:t>
            </a:r>
          </a:p>
        </p:txBody>
      </p:sp>
    </p:spTree>
    <p:extLst>
      <p:ext uri="{BB962C8B-B14F-4D97-AF65-F5344CB8AC3E}">
        <p14:creationId xmlns:p14="http://schemas.microsoft.com/office/powerpoint/2010/main" val="3804706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Что делать?</a:t>
            </a:r>
            <a:endParaRPr lang="en-US" dirty="0"/>
          </a:p>
        </p:txBody>
      </p:sp>
      <p:sp>
        <p:nvSpPr>
          <p:cNvPr id="4" name="TextBox 3"/>
          <p:cNvSpPr txBox="1"/>
          <p:nvPr/>
        </p:nvSpPr>
        <p:spPr>
          <a:xfrm>
            <a:off x="628291" y="2208609"/>
            <a:ext cx="7776864" cy="2462213"/>
          </a:xfrm>
          <a:prstGeom prst="rect">
            <a:avLst/>
          </a:prstGeom>
          <a:noFill/>
        </p:spPr>
        <p:txBody>
          <a:bodyPr wrap="square" rtlCol="0">
            <a:spAutoFit/>
          </a:bodyPr>
          <a:lstStyle/>
          <a:p>
            <a:pPr algn="ctr">
              <a:spcBef>
                <a:spcPts val="1200"/>
              </a:spcBef>
            </a:pPr>
            <a:r>
              <a:rPr lang="ru-RU" sz="2400" b="1" dirty="0" smtClean="0">
                <a:solidFill>
                  <a:srgbClr val="FF0000"/>
                </a:solidFill>
              </a:rPr>
              <a:t>Перейти на новую модель денежной системы, удовлетворяющую всем требованиям цифровой экономики и реализующую все возможности современных технологий.</a:t>
            </a:r>
          </a:p>
          <a:p>
            <a:pPr algn="ctr">
              <a:spcBef>
                <a:spcPts val="1200"/>
              </a:spcBef>
            </a:pPr>
            <a:r>
              <a:rPr lang="ru-RU" sz="2400" b="1" dirty="0" smtClean="0">
                <a:solidFill>
                  <a:srgbClr val="FF0000"/>
                </a:solidFill>
              </a:rPr>
              <a:t>Одним из вариантов такой модели является модель «Суверенной валюты»</a:t>
            </a:r>
          </a:p>
        </p:txBody>
      </p:sp>
    </p:spTree>
    <p:extLst>
      <p:ext uri="{BB962C8B-B14F-4D97-AF65-F5344CB8AC3E}">
        <p14:creationId xmlns:p14="http://schemas.microsoft.com/office/powerpoint/2010/main" val="28951734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Модель «Суверенной валюты». Принципы</a:t>
            </a:r>
            <a:endParaRPr lang="en-US" dirty="0"/>
          </a:p>
        </p:txBody>
      </p:sp>
      <p:sp>
        <p:nvSpPr>
          <p:cNvPr id="4" name="TextBox 3"/>
          <p:cNvSpPr txBox="1"/>
          <p:nvPr/>
        </p:nvSpPr>
        <p:spPr>
          <a:xfrm>
            <a:off x="592287" y="895706"/>
            <a:ext cx="7668852" cy="5016758"/>
          </a:xfrm>
          <a:prstGeom prst="rect">
            <a:avLst/>
          </a:prstGeom>
          <a:noFill/>
        </p:spPr>
        <p:txBody>
          <a:bodyPr wrap="square" rtlCol="0">
            <a:spAutoFit/>
          </a:bodyPr>
          <a:lstStyle/>
          <a:p>
            <a:pPr algn="ctr">
              <a:spcBef>
                <a:spcPts val="1200"/>
              </a:spcBef>
            </a:pPr>
            <a:r>
              <a:rPr lang="ru-RU" sz="2400" b="1" dirty="0" smtClean="0">
                <a:solidFill>
                  <a:srgbClr val="FF0000"/>
                </a:solidFill>
              </a:rPr>
              <a:t>Суверенная валюта – фиатная недолговая валюта, эмитируемая государством в цифровой и/или аналоговой формах</a:t>
            </a:r>
          </a:p>
          <a:p>
            <a:pPr algn="ctr">
              <a:spcBef>
                <a:spcPts val="1200"/>
              </a:spcBef>
            </a:pPr>
            <a:r>
              <a:rPr lang="ru-RU" sz="2400" b="1" dirty="0" smtClean="0">
                <a:solidFill>
                  <a:srgbClr val="FF0000"/>
                </a:solidFill>
              </a:rPr>
              <a:t>Пример: современные бумажные деньги</a:t>
            </a:r>
          </a:p>
          <a:p>
            <a:pPr marL="285750" indent="-285750">
              <a:spcBef>
                <a:spcPts val="1200"/>
              </a:spcBef>
              <a:buFont typeface="Arial" pitchFamily="34" charset="0"/>
              <a:buChar char="•"/>
            </a:pPr>
            <a:endParaRPr lang="ru-RU" sz="2000" dirty="0" smtClean="0">
              <a:solidFill>
                <a:srgbClr val="000066"/>
              </a:solidFill>
            </a:endParaRPr>
          </a:p>
          <a:p>
            <a:pPr>
              <a:spcBef>
                <a:spcPts val="1200"/>
              </a:spcBef>
            </a:pPr>
            <a:endParaRPr lang="ru-RU" sz="2000" dirty="0">
              <a:solidFill>
                <a:srgbClr val="000066"/>
              </a:solidFill>
            </a:endParaRPr>
          </a:p>
          <a:p>
            <a:pPr>
              <a:spcBef>
                <a:spcPts val="1200"/>
              </a:spcBef>
            </a:pPr>
            <a:r>
              <a:rPr lang="ru-RU" sz="2000" b="1" u="sng" dirty="0" smtClean="0">
                <a:solidFill>
                  <a:srgbClr val="000066"/>
                </a:solidFill>
              </a:rPr>
              <a:t>Основные принципы модели "Суверенной валюты":</a:t>
            </a:r>
          </a:p>
          <a:p>
            <a:pPr marL="285750" indent="-285750">
              <a:spcBef>
                <a:spcPts val="1200"/>
              </a:spcBef>
              <a:buFont typeface="Arial" pitchFamily="34" charset="0"/>
              <a:buChar char="•"/>
            </a:pPr>
            <a:r>
              <a:rPr lang="ru-RU" sz="2000" dirty="0" smtClean="0">
                <a:solidFill>
                  <a:srgbClr val="000066"/>
                </a:solidFill>
              </a:rPr>
              <a:t>Эмиссия и обращение частных валют запрещены</a:t>
            </a:r>
          </a:p>
          <a:p>
            <a:pPr marL="285750" indent="-285750">
              <a:spcBef>
                <a:spcPts val="1200"/>
              </a:spcBef>
              <a:buFont typeface="Arial" pitchFamily="34" charset="0"/>
              <a:buChar char="•"/>
            </a:pPr>
            <a:r>
              <a:rPr lang="ru-RU" sz="2000" dirty="0" smtClean="0">
                <a:solidFill>
                  <a:srgbClr val="000066"/>
                </a:solidFill>
              </a:rPr>
              <a:t>В качестве денег используется </a:t>
            </a:r>
            <a:r>
              <a:rPr lang="ru-RU" sz="2400" b="1" dirty="0" smtClean="0">
                <a:solidFill>
                  <a:srgbClr val="000066"/>
                </a:solidFill>
              </a:rPr>
              <a:t>только</a:t>
            </a:r>
            <a:r>
              <a:rPr lang="ru-RU" sz="2000" dirty="0" smtClean="0">
                <a:solidFill>
                  <a:srgbClr val="000066"/>
                </a:solidFill>
              </a:rPr>
              <a:t> суверенная валюта</a:t>
            </a:r>
          </a:p>
          <a:p>
            <a:pPr marL="285750" indent="-285750">
              <a:spcBef>
                <a:spcPts val="1200"/>
              </a:spcBef>
              <a:buFont typeface="Arial" pitchFamily="34" charset="0"/>
              <a:buChar char="•"/>
            </a:pPr>
            <a:r>
              <a:rPr lang="ru-RU" sz="2000" dirty="0" smtClean="0">
                <a:solidFill>
                  <a:srgbClr val="000066"/>
                </a:solidFill>
              </a:rPr>
              <a:t>СВ обращается в аналоговой и цифровой формах</a:t>
            </a:r>
          </a:p>
          <a:p>
            <a:pPr marL="285750" indent="-285750">
              <a:spcBef>
                <a:spcPts val="1200"/>
              </a:spcBef>
              <a:buFont typeface="Arial" pitchFamily="34" charset="0"/>
              <a:buChar char="•"/>
            </a:pPr>
            <a:r>
              <a:rPr lang="ru-RU" sz="2000" dirty="0" smtClean="0">
                <a:solidFill>
                  <a:srgbClr val="000066"/>
                </a:solidFill>
              </a:rPr>
              <a:t>Банковская система отделена от денежной</a:t>
            </a:r>
            <a:endParaRPr lang="en-US" sz="2000" dirty="0">
              <a:solidFill>
                <a:srgbClr val="000066"/>
              </a:solidFill>
            </a:endParaRPr>
          </a:p>
        </p:txBody>
      </p:sp>
    </p:spTree>
    <p:extLst>
      <p:ext uri="{BB962C8B-B14F-4D97-AF65-F5344CB8AC3E}">
        <p14:creationId xmlns:p14="http://schemas.microsoft.com/office/powerpoint/2010/main" val="41267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Архитектура денежной системы на базе суверенной валюты</a:t>
            </a:r>
            <a:endParaRPr lang="ru-RU" dirty="0"/>
          </a:p>
        </p:txBody>
      </p:sp>
      <p:grpSp>
        <p:nvGrpSpPr>
          <p:cNvPr id="29" name="Group 28"/>
          <p:cNvGrpSpPr/>
          <p:nvPr/>
        </p:nvGrpSpPr>
        <p:grpSpPr>
          <a:xfrm>
            <a:off x="2950549" y="5592985"/>
            <a:ext cx="198022" cy="541931"/>
            <a:chOff x="2429232" y="853283"/>
            <a:chExt cx="254000" cy="670719"/>
          </a:xfrm>
        </p:grpSpPr>
        <p:sp>
          <p:nvSpPr>
            <p:cNvPr id="30" name="Freeform 7"/>
            <p:cNvSpPr>
              <a:spLocks/>
            </p:cNvSpPr>
            <p:nvPr/>
          </p:nvSpPr>
          <p:spPr bwMode="auto">
            <a:xfrm>
              <a:off x="2477650" y="853283"/>
              <a:ext cx="157163" cy="146050"/>
            </a:xfrm>
            <a:custGeom>
              <a:avLst/>
              <a:gdLst>
                <a:gd name="T0" fmla="*/ 98 w 99"/>
                <a:gd name="T1" fmla="*/ 51 h 92"/>
                <a:gd name="T2" fmla="*/ 98 w 99"/>
                <a:gd name="T3" fmla="*/ 55 h 92"/>
                <a:gd name="T4" fmla="*/ 96 w 99"/>
                <a:gd name="T5" fmla="*/ 60 h 92"/>
                <a:gd name="T6" fmla="*/ 95 w 99"/>
                <a:gd name="T7" fmla="*/ 64 h 92"/>
                <a:gd name="T8" fmla="*/ 92 w 99"/>
                <a:gd name="T9" fmla="*/ 69 h 92"/>
                <a:gd name="T10" fmla="*/ 89 w 99"/>
                <a:gd name="T11" fmla="*/ 74 h 92"/>
                <a:gd name="T12" fmla="*/ 86 w 99"/>
                <a:gd name="T13" fmla="*/ 77 h 92"/>
                <a:gd name="T14" fmla="*/ 82 w 99"/>
                <a:gd name="T15" fmla="*/ 81 h 92"/>
                <a:gd name="T16" fmla="*/ 78 w 99"/>
                <a:gd name="T17" fmla="*/ 84 h 92"/>
                <a:gd name="T18" fmla="*/ 70 w 99"/>
                <a:gd name="T19" fmla="*/ 88 h 92"/>
                <a:gd name="T20" fmla="*/ 64 w 99"/>
                <a:gd name="T21" fmla="*/ 90 h 92"/>
                <a:gd name="T22" fmla="*/ 60 w 99"/>
                <a:gd name="T23" fmla="*/ 91 h 92"/>
                <a:gd name="T24" fmla="*/ 54 w 99"/>
                <a:gd name="T25" fmla="*/ 92 h 92"/>
                <a:gd name="T26" fmla="*/ 47 w 99"/>
                <a:gd name="T27" fmla="*/ 92 h 92"/>
                <a:gd name="T28" fmla="*/ 41 w 99"/>
                <a:gd name="T29" fmla="*/ 92 h 92"/>
                <a:gd name="T30" fmla="*/ 37 w 99"/>
                <a:gd name="T31" fmla="*/ 91 h 92"/>
                <a:gd name="T32" fmla="*/ 32 w 99"/>
                <a:gd name="T33" fmla="*/ 89 h 92"/>
                <a:gd name="T34" fmla="*/ 26 w 99"/>
                <a:gd name="T35" fmla="*/ 87 h 92"/>
                <a:gd name="T36" fmla="*/ 22 w 99"/>
                <a:gd name="T37" fmla="*/ 85 h 92"/>
                <a:gd name="T38" fmla="*/ 18 w 99"/>
                <a:gd name="T39" fmla="*/ 82 h 92"/>
                <a:gd name="T40" fmla="*/ 14 w 99"/>
                <a:gd name="T41" fmla="*/ 78 h 92"/>
                <a:gd name="T42" fmla="*/ 10 w 99"/>
                <a:gd name="T43" fmla="*/ 75 h 92"/>
                <a:gd name="T44" fmla="*/ 7 w 99"/>
                <a:gd name="T45" fmla="*/ 70 h 92"/>
                <a:gd name="T46" fmla="*/ 3 w 99"/>
                <a:gd name="T47" fmla="*/ 64 h 92"/>
                <a:gd name="T48" fmla="*/ 1 w 99"/>
                <a:gd name="T49" fmla="*/ 58 h 92"/>
                <a:gd name="T50" fmla="*/ 0 w 99"/>
                <a:gd name="T51" fmla="*/ 53 h 92"/>
                <a:gd name="T52" fmla="*/ 0 w 99"/>
                <a:gd name="T53" fmla="*/ 49 h 92"/>
                <a:gd name="T54" fmla="*/ 0 w 99"/>
                <a:gd name="T55" fmla="*/ 43 h 92"/>
                <a:gd name="T56" fmla="*/ 1 w 99"/>
                <a:gd name="T57" fmla="*/ 38 h 92"/>
                <a:gd name="T58" fmla="*/ 2 w 99"/>
                <a:gd name="T59" fmla="*/ 34 h 92"/>
                <a:gd name="T60" fmla="*/ 3 w 99"/>
                <a:gd name="T61" fmla="*/ 29 h 92"/>
                <a:gd name="T62" fmla="*/ 5 w 99"/>
                <a:gd name="T63" fmla="*/ 24 h 92"/>
                <a:gd name="T64" fmla="*/ 8 w 99"/>
                <a:gd name="T65" fmla="*/ 20 h 92"/>
                <a:gd name="T66" fmla="*/ 11 w 99"/>
                <a:gd name="T67" fmla="*/ 16 h 92"/>
                <a:gd name="T68" fmla="*/ 16 w 99"/>
                <a:gd name="T69" fmla="*/ 12 h 92"/>
                <a:gd name="T70" fmla="*/ 19 w 99"/>
                <a:gd name="T71" fmla="*/ 9 h 92"/>
                <a:gd name="T72" fmla="*/ 25 w 99"/>
                <a:gd name="T73" fmla="*/ 6 h 92"/>
                <a:gd name="T74" fmla="*/ 32 w 99"/>
                <a:gd name="T75" fmla="*/ 3 h 92"/>
                <a:gd name="T76" fmla="*/ 38 w 99"/>
                <a:gd name="T77" fmla="*/ 1 h 92"/>
                <a:gd name="T78" fmla="*/ 42 w 99"/>
                <a:gd name="T79" fmla="*/ 0 h 92"/>
                <a:gd name="T80" fmla="*/ 49 w 99"/>
                <a:gd name="T81" fmla="*/ 0 h 92"/>
                <a:gd name="T82" fmla="*/ 55 w 99"/>
                <a:gd name="T83" fmla="*/ 0 h 92"/>
                <a:gd name="T84" fmla="*/ 61 w 99"/>
                <a:gd name="T85" fmla="*/ 1 h 92"/>
                <a:gd name="T86" fmla="*/ 65 w 99"/>
                <a:gd name="T87" fmla="*/ 2 h 92"/>
                <a:gd name="T88" fmla="*/ 70 w 99"/>
                <a:gd name="T89" fmla="*/ 5 h 92"/>
                <a:gd name="T90" fmla="*/ 75 w 99"/>
                <a:gd name="T91" fmla="*/ 7 h 92"/>
                <a:gd name="T92" fmla="*/ 80 w 99"/>
                <a:gd name="T93" fmla="*/ 10 h 92"/>
                <a:gd name="T94" fmla="*/ 84 w 99"/>
                <a:gd name="T95" fmla="*/ 14 h 92"/>
                <a:gd name="T96" fmla="*/ 87 w 99"/>
                <a:gd name="T97" fmla="*/ 17 h 92"/>
                <a:gd name="T98" fmla="*/ 91 w 99"/>
                <a:gd name="T99" fmla="*/ 20 h 92"/>
                <a:gd name="T100" fmla="*/ 94 w 99"/>
                <a:gd name="T101" fmla="*/ 27 h 92"/>
                <a:gd name="T102" fmla="*/ 97 w 99"/>
                <a:gd name="T103" fmla="*/ 34 h 92"/>
                <a:gd name="T104" fmla="*/ 98 w 99"/>
                <a:gd name="T105" fmla="*/ 38 h 92"/>
                <a:gd name="T106" fmla="*/ 98 w 99"/>
                <a:gd name="T107" fmla="*/ 43 h 92"/>
                <a:gd name="T108" fmla="*/ 99 w 99"/>
                <a:gd name="T109" fmla="*/ 46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99" h="92">
                  <a:moveTo>
                    <a:pt x="99" y="46"/>
                  </a:moveTo>
                  <a:lnTo>
                    <a:pt x="99" y="49"/>
                  </a:lnTo>
                  <a:lnTo>
                    <a:pt x="98" y="50"/>
                  </a:lnTo>
                  <a:lnTo>
                    <a:pt x="98" y="51"/>
                  </a:lnTo>
                  <a:lnTo>
                    <a:pt x="98" y="52"/>
                  </a:lnTo>
                  <a:lnTo>
                    <a:pt x="98" y="53"/>
                  </a:lnTo>
                  <a:lnTo>
                    <a:pt x="98" y="54"/>
                  </a:lnTo>
                  <a:lnTo>
                    <a:pt x="98" y="55"/>
                  </a:lnTo>
                  <a:lnTo>
                    <a:pt x="97" y="57"/>
                  </a:lnTo>
                  <a:lnTo>
                    <a:pt x="97" y="58"/>
                  </a:lnTo>
                  <a:lnTo>
                    <a:pt x="97" y="59"/>
                  </a:lnTo>
                  <a:lnTo>
                    <a:pt x="96" y="60"/>
                  </a:lnTo>
                  <a:lnTo>
                    <a:pt x="96" y="61"/>
                  </a:lnTo>
                  <a:lnTo>
                    <a:pt x="96" y="62"/>
                  </a:lnTo>
                  <a:lnTo>
                    <a:pt x="95" y="63"/>
                  </a:lnTo>
                  <a:lnTo>
                    <a:pt x="95" y="64"/>
                  </a:lnTo>
                  <a:lnTo>
                    <a:pt x="94" y="66"/>
                  </a:lnTo>
                  <a:lnTo>
                    <a:pt x="93" y="67"/>
                  </a:lnTo>
                  <a:lnTo>
                    <a:pt x="93" y="68"/>
                  </a:lnTo>
                  <a:lnTo>
                    <a:pt x="92" y="69"/>
                  </a:lnTo>
                  <a:lnTo>
                    <a:pt x="92" y="70"/>
                  </a:lnTo>
                  <a:lnTo>
                    <a:pt x="91" y="71"/>
                  </a:lnTo>
                  <a:lnTo>
                    <a:pt x="91" y="72"/>
                  </a:lnTo>
                  <a:lnTo>
                    <a:pt x="89" y="74"/>
                  </a:lnTo>
                  <a:lnTo>
                    <a:pt x="89" y="75"/>
                  </a:lnTo>
                  <a:lnTo>
                    <a:pt x="87" y="76"/>
                  </a:lnTo>
                  <a:lnTo>
                    <a:pt x="86" y="76"/>
                  </a:lnTo>
                  <a:lnTo>
                    <a:pt x="86" y="77"/>
                  </a:lnTo>
                  <a:lnTo>
                    <a:pt x="84" y="79"/>
                  </a:lnTo>
                  <a:lnTo>
                    <a:pt x="83" y="80"/>
                  </a:lnTo>
                  <a:lnTo>
                    <a:pt x="82" y="80"/>
                  </a:lnTo>
                  <a:lnTo>
                    <a:pt x="82" y="81"/>
                  </a:lnTo>
                  <a:lnTo>
                    <a:pt x="81" y="82"/>
                  </a:lnTo>
                  <a:lnTo>
                    <a:pt x="80" y="82"/>
                  </a:lnTo>
                  <a:lnTo>
                    <a:pt x="79" y="83"/>
                  </a:lnTo>
                  <a:lnTo>
                    <a:pt x="78" y="84"/>
                  </a:lnTo>
                  <a:lnTo>
                    <a:pt x="77" y="84"/>
                  </a:lnTo>
                  <a:lnTo>
                    <a:pt x="75" y="86"/>
                  </a:lnTo>
                  <a:lnTo>
                    <a:pt x="72" y="87"/>
                  </a:lnTo>
                  <a:lnTo>
                    <a:pt x="70" y="88"/>
                  </a:lnTo>
                  <a:lnTo>
                    <a:pt x="69" y="88"/>
                  </a:lnTo>
                  <a:lnTo>
                    <a:pt x="68" y="89"/>
                  </a:lnTo>
                  <a:lnTo>
                    <a:pt x="66" y="89"/>
                  </a:lnTo>
                  <a:lnTo>
                    <a:pt x="64" y="90"/>
                  </a:lnTo>
                  <a:lnTo>
                    <a:pt x="63" y="91"/>
                  </a:lnTo>
                  <a:lnTo>
                    <a:pt x="62" y="91"/>
                  </a:lnTo>
                  <a:lnTo>
                    <a:pt x="61" y="91"/>
                  </a:lnTo>
                  <a:lnTo>
                    <a:pt x="60" y="91"/>
                  </a:lnTo>
                  <a:lnTo>
                    <a:pt x="57" y="92"/>
                  </a:lnTo>
                  <a:lnTo>
                    <a:pt x="56" y="92"/>
                  </a:lnTo>
                  <a:lnTo>
                    <a:pt x="55" y="92"/>
                  </a:lnTo>
                  <a:lnTo>
                    <a:pt x="54" y="92"/>
                  </a:lnTo>
                  <a:lnTo>
                    <a:pt x="53" y="92"/>
                  </a:lnTo>
                  <a:lnTo>
                    <a:pt x="52" y="92"/>
                  </a:lnTo>
                  <a:lnTo>
                    <a:pt x="49" y="92"/>
                  </a:lnTo>
                  <a:lnTo>
                    <a:pt x="47" y="92"/>
                  </a:lnTo>
                  <a:lnTo>
                    <a:pt x="46" y="92"/>
                  </a:lnTo>
                  <a:lnTo>
                    <a:pt x="44" y="92"/>
                  </a:lnTo>
                  <a:lnTo>
                    <a:pt x="42" y="92"/>
                  </a:lnTo>
                  <a:lnTo>
                    <a:pt x="41" y="92"/>
                  </a:lnTo>
                  <a:lnTo>
                    <a:pt x="40" y="92"/>
                  </a:lnTo>
                  <a:lnTo>
                    <a:pt x="39" y="91"/>
                  </a:lnTo>
                  <a:lnTo>
                    <a:pt x="38" y="91"/>
                  </a:lnTo>
                  <a:lnTo>
                    <a:pt x="37" y="91"/>
                  </a:lnTo>
                  <a:lnTo>
                    <a:pt x="35" y="91"/>
                  </a:lnTo>
                  <a:lnTo>
                    <a:pt x="34" y="90"/>
                  </a:lnTo>
                  <a:lnTo>
                    <a:pt x="33" y="90"/>
                  </a:lnTo>
                  <a:lnTo>
                    <a:pt x="32" y="89"/>
                  </a:lnTo>
                  <a:lnTo>
                    <a:pt x="31" y="89"/>
                  </a:lnTo>
                  <a:lnTo>
                    <a:pt x="30" y="89"/>
                  </a:lnTo>
                  <a:lnTo>
                    <a:pt x="27" y="88"/>
                  </a:lnTo>
                  <a:lnTo>
                    <a:pt x="26" y="87"/>
                  </a:lnTo>
                  <a:lnTo>
                    <a:pt x="25" y="87"/>
                  </a:lnTo>
                  <a:lnTo>
                    <a:pt x="24" y="86"/>
                  </a:lnTo>
                  <a:lnTo>
                    <a:pt x="23" y="86"/>
                  </a:lnTo>
                  <a:lnTo>
                    <a:pt x="22" y="85"/>
                  </a:lnTo>
                  <a:lnTo>
                    <a:pt x="21" y="84"/>
                  </a:lnTo>
                  <a:lnTo>
                    <a:pt x="19" y="83"/>
                  </a:lnTo>
                  <a:lnTo>
                    <a:pt x="19" y="82"/>
                  </a:lnTo>
                  <a:lnTo>
                    <a:pt x="18" y="82"/>
                  </a:lnTo>
                  <a:lnTo>
                    <a:pt x="17" y="81"/>
                  </a:lnTo>
                  <a:lnTo>
                    <a:pt x="16" y="80"/>
                  </a:lnTo>
                  <a:lnTo>
                    <a:pt x="14" y="79"/>
                  </a:lnTo>
                  <a:lnTo>
                    <a:pt x="14" y="78"/>
                  </a:lnTo>
                  <a:lnTo>
                    <a:pt x="12" y="77"/>
                  </a:lnTo>
                  <a:lnTo>
                    <a:pt x="11" y="76"/>
                  </a:lnTo>
                  <a:lnTo>
                    <a:pt x="10" y="76"/>
                  </a:lnTo>
                  <a:lnTo>
                    <a:pt x="10" y="75"/>
                  </a:lnTo>
                  <a:lnTo>
                    <a:pt x="9" y="74"/>
                  </a:lnTo>
                  <a:lnTo>
                    <a:pt x="8" y="73"/>
                  </a:lnTo>
                  <a:lnTo>
                    <a:pt x="8" y="72"/>
                  </a:lnTo>
                  <a:lnTo>
                    <a:pt x="7" y="70"/>
                  </a:lnTo>
                  <a:lnTo>
                    <a:pt x="5" y="68"/>
                  </a:lnTo>
                  <a:lnTo>
                    <a:pt x="4" y="66"/>
                  </a:lnTo>
                  <a:lnTo>
                    <a:pt x="4" y="65"/>
                  </a:lnTo>
                  <a:lnTo>
                    <a:pt x="3" y="64"/>
                  </a:lnTo>
                  <a:lnTo>
                    <a:pt x="3" y="62"/>
                  </a:lnTo>
                  <a:lnTo>
                    <a:pt x="2" y="60"/>
                  </a:lnTo>
                  <a:lnTo>
                    <a:pt x="2" y="59"/>
                  </a:lnTo>
                  <a:lnTo>
                    <a:pt x="1" y="58"/>
                  </a:lnTo>
                  <a:lnTo>
                    <a:pt x="1" y="57"/>
                  </a:lnTo>
                  <a:lnTo>
                    <a:pt x="1" y="55"/>
                  </a:lnTo>
                  <a:lnTo>
                    <a:pt x="1" y="54"/>
                  </a:lnTo>
                  <a:lnTo>
                    <a:pt x="0" y="53"/>
                  </a:lnTo>
                  <a:lnTo>
                    <a:pt x="0" y="52"/>
                  </a:lnTo>
                  <a:lnTo>
                    <a:pt x="0" y="51"/>
                  </a:lnTo>
                  <a:lnTo>
                    <a:pt x="0" y="50"/>
                  </a:lnTo>
                  <a:lnTo>
                    <a:pt x="0" y="49"/>
                  </a:lnTo>
                  <a:lnTo>
                    <a:pt x="0" y="47"/>
                  </a:lnTo>
                  <a:lnTo>
                    <a:pt x="0" y="46"/>
                  </a:lnTo>
                  <a:lnTo>
                    <a:pt x="0" y="44"/>
                  </a:lnTo>
                  <a:lnTo>
                    <a:pt x="0" y="43"/>
                  </a:lnTo>
                  <a:lnTo>
                    <a:pt x="0" y="41"/>
                  </a:lnTo>
                  <a:lnTo>
                    <a:pt x="0" y="40"/>
                  </a:lnTo>
                  <a:lnTo>
                    <a:pt x="0" y="39"/>
                  </a:lnTo>
                  <a:lnTo>
                    <a:pt x="1" y="38"/>
                  </a:lnTo>
                  <a:lnTo>
                    <a:pt x="1" y="37"/>
                  </a:lnTo>
                  <a:lnTo>
                    <a:pt x="1" y="36"/>
                  </a:lnTo>
                  <a:lnTo>
                    <a:pt x="1" y="35"/>
                  </a:lnTo>
                  <a:lnTo>
                    <a:pt x="2" y="34"/>
                  </a:lnTo>
                  <a:lnTo>
                    <a:pt x="2" y="32"/>
                  </a:lnTo>
                  <a:lnTo>
                    <a:pt x="2" y="31"/>
                  </a:lnTo>
                  <a:lnTo>
                    <a:pt x="3" y="30"/>
                  </a:lnTo>
                  <a:lnTo>
                    <a:pt x="3" y="29"/>
                  </a:lnTo>
                  <a:lnTo>
                    <a:pt x="3" y="28"/>
                  </a:lnTo>
                  <a:lnTo>
                    <a:pt x="4" y="26"/>
                  </a:lnTo>
                  <a:lnTo>
                    <a:pt x="5" y="25"/>
                  </a:lnTo>
                  <a:lnTo>
                    <a:pt x="5" y="24"/>
                  </a:lnTo>
                  <a:lnTo>
                    <a:pt x="6" y="23"/>
                  </a:lnTo>
                  <a:lnTo>
                    <a:pt x="7" y="22"/>
                  </a:lnTo>
                  <a:lnTo>
                    <a:pt x="7" y="21"/>
                  </a:lnTo>
                  <a:lnTo>
                    <a:pt x="8" y="20"/>
                  </a:lnTo>
                  <a:lnTo>
                    <a:pt x="9" y="19"/>
                  </a:lnTo>
                  <a:lnTo>
                    <a:pt x="10" y="18"/>
                  </a:lnTo>
                  <a:lnTo>
                    <a:pt x="10" y="17"/>
                  </a:lnTo>
                  <a:lnTo>
                    <a:pt x="11" y="16"/>
                  </a:lnTo>
                  <a:lnTo>
                    <a:pt x="12" y="15"/>
                  </a:lnTo>
                  <a:lnTo>
                    <a:pt x="14" y="14"/>
                  </a:lnTo>
                  <a:lnTo>
                    <a:pt x="15" y="13"/>
                  </a:lnTo>
                  <a:lnTo>
                    <a:pt x="16" y="12"/>
                  </a:lnTo>
                  <a:lnTo>
                    <a:pt x="17" y="11"/>
                  </a:lnTo>
                  <a:lnTo>
                    <a:pt x="18" y="11"/>
                  </a:lnTo>
                  <a:lnTo>
                    <a:pt x="19" y="10"/>
                  </a:lnTo>
                  <a:lnTo>
                    <a:pt x="19" y="9"/>
                  </a:lnTo>
                  <a:lnTo>
                    <a:pt x="20" y="9"/>
                  </a:lnTo>
                  <a:lnTo>
                    <a:pt x="21" y="8"/>
                  </a:lnTo>
                  <a:lnTo>
                    <a:pt x="23" y="7"/>
                  </a:lnTo>
                  <a:lnTo>
                    <a:pt x="25" y="6"/>
                  </a:lnTo>
                  <a:lnTo>
                    <a:pt x="27" y="5"/>
                  </a:lnTo>
                  <a:lnTo>
                    <a:pt x="29" y="4"/>
                  </a:lnTo>
                  <a:lnTo>
                    <a:pt x="30" y="4"/>
                  </a:lnTo>
                  <a:lnTo>
                    <a:pt x="32" y="3"/>
                  </a:lnTo>
                  <a:lnTo>
                    <a:pt x="34" y="2"/>
                  </a:lnTo>
                  <a:lnTo>
                    <a:pt x="35" y="2"/>
                  </a:lnTo>
                  <a:lnTo>
                    <a:pt x="37" y="1"/>
                  </a:lnTo>
                  <a:lnTo>
                    <a:pt x="38" y="1"/>
                  </a:lnTo>
                  <a:lnTo>
                    <a:pt x="39" y="1"/>
                  </a:lnTo>
                  <a:lnTo>
                    <a:pt x="40" y="1"/>
                  </a:lnTo>
                  <a:lnTo>
                    <a:pt x="41" y="1"/>
                  </a:lnTo>
                  <a:lnTo>
                    <a:pt x="42" y="0"/>
                  </a:lnTo>
                  <a:lnTo>
                    <a:pt x="44" y="0"/>
                  </a:lnTo>
                  <a:lnTo>
                    <a:pt x="46" y="0"/>
                  </a:lnTo>
                  <a:lnTo>
                    <a:pt x="47" y="0"/>
                  </a:lnTo>
                  <a:lnTo>
                    <a:pt x="49" y="0"/>
                  </a:lnTo>
                  <a:lnTo>
                    <a:pt x="52" y="0"/>
                  </a:lnTo>
                  <a:lnTo>
                    <a:pt x="53" y="0"/>
                  </a:lnTo>
                  <a:lnTo>
                    <a:pt x="54" y="0"/>
                  </a:lnTo>
                  <a:lnTo>
                    <a:pt x="55" y="0"/>
                  </a:lnTo>
                  <a:lnTo>
                    <a:pt x="56" y="1"/>
                  </a:lnTo>
                  <a:lnTo>
                    <a:pt x="57" y="1"/>
                  </a:lnTo>
                  <a:lnTo>
                    <a:pt x="60" y="1"/>
                  </a:lnTo>
                  <a:lnTo>
                    <a:pt x="61" y="1"/>
                  </a:lnTo>
                  <a:lnTo>
                    <a:pt x="62" y="1"/>
                  </a:lnTo>
                  <a:lnTo>
                    <a:pt x="63" y="2"/>
                  </a:lnTo>
                  <a:lnTo>
                    <a:pt x="64" y="2"/>
                  </a:lnTo>
                  <a:lnTo>
                    <a:pt x="65" y="2"/>
                  </a:lnTo>
                  <a:lnTo>
                    <a:pt x="66" y="3"/>
                  </a:lnTo>
                  <a:lnTo>
                    <a:pt x="67" y="3"/>
                  </a:lnTo>
                  <a:lnTo>
                    <a:pt x="68" y="4"/>
                  </a:lnTo>
                  <a:lnTo>
                    <a:pt x="70" y="5"/>
                  </a:lnTo>
                  <a:lnTo>
                    <a:pt x="71" y="5"/>
                  </a:lnTo>
                  <a:lnTo>
                    <a:pt x="72" y="6"/>
                  </a:lnTo>
                  <a:lnTo>
                    <a:pt x="74" y="6"/>
                  </a:lnTo>
                  <a:lnTo>
                    <a:pt x="75" y="7"/>
                  </a:lnTo>
                  <a:lnTo>
                    <a:pt x="76" y="7"/>
                  </a:lnTo>
                  <a:lnTo>
                    <a:pt x="77" y="8"/>
                  </a:lnTo>
                  <a:lnTo>
                    <a:pt x="79" y="9"/>
                  </a:lnTo>
                  <a:lnTo>
                    <a:pt x="80" y="10"/>
                  </a:lnTo>
                  <a:lnTo>
                    <a:pt x="81" y="11"/>
                  </a:lnTo>
                  <a:lnTo>
                    <a:pt x="82" y="11"/>
                  </a:lnTo>
                  <a:lnTo>
                    <a:pt x="82" y="12"/>
                  </a:lnTo>
                  <a:lnTo>
                    <a:pt x="84" y="14"/>
                  </a:lnTo>
                  <a:lnTo>
                    <a:pt x="85" y="14"/>
                  </a:lnTo>
                  <a:lnTo>
                    <a:pt x="86" y="15"/>
                  </a:lnTo>
                  <a:lnTo>
                    <a:pt x="86" y="16"/>
                  </a:lnTo>
                  <a:lnTo>
                    <a:pt x="87" y="17"/>
                  </a:lnTo>
                  <a:lnTo>
                    <a:pt x="89" y="18"/>
                  </a:lnTo>
                  <a:lnTo>
                    <a:pt x="89" y="19"/>
                  </a:lnTo>
                  <a:lnTo>
                    <a:pt x="90" y="20"/>
                  </a:lnTo>
                  <a:lnTo>
                    <a:pt x="91" y="20"/>
                  </a:lnTo>
                  <a:lnTo>
                    <a:pt x="92" y="22"/>
                  </a:lnTo>
                  <a:lnTo>
                    <a:pt x="93" y="24"/>
                  </a:lnTo>
                  <a:lnTo>
                    <a:pt x="94" y="26"/>
                  </a:lnTo>
                  <a:lnTo>
                    <a:pt x="94" y="27"/>
                  </a:lnTo>
                  <a:lnTo>
                    <a:pt x="95" y="28"/>
                  </a:lnTo>
                  <a:lnTo>
                    <a:pt x="96" y="30"/>
                  </a:lnTo>
                  <a:lnTo>
                    <a:pt x="96" y="32"/>
                  </a:lnTo>
                  <a:lnTo>
                    <a:pt x="97" y="34"/>
                  </a:lnTo>
                  <a:lnTo>
                    <a:pt x="97" y="35"/>
                  </a:lnTo>
                  <a:lnTo>
                    <a:pt x="97" y="36"/>
                  </a:lnTo>
                  <a:lnTo>
                    <a:pt x="98" y="37"/>
                  </a:lnTo>
                  <a:lnTo>
                    <a:pt x="98" y="38"/>
                  </a:lnTo>
                  <a:lnTo>
                    <a:pt x="98" y="39"/>
                  </a:lnTo>
                  <a:lnTo>
                    <a:pt x="98" y="40"/>
                  </a:lnTo>
                  <a:lnTo>
                    <a:pt x="98" y="41"/>
                  </a:lnTo>
                  <a:lnTo>
                    <a:pt x="98" y="43"/>
                  </a:lnTo>
                  <a:lnTo>
                    <a:pt x="99" y="44"/>
                  </a:lnTo>
                  <a:lnTo>
                    <a:pt x="99" y="45"/>
                  </a:lnTo>
                  <a:lnTo>
                    <a:pt x="99" y="46"/>
                  </a:lnTo>
                  <a:lnTo>
                    <a:pt x="99" y="46"/>
                  </a:lnTo>
                  <a:close/>
                </a:path>
              </a:pathLst>
            </a:custGeom>
            <a:solidFill>
              <a:srgbClr val="DF00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1" name="Freeform 9"/>
            <p:cNvSpPr>
              <a:spLocks/>
            </p:cNvSpPr>
            <p:nvPr/>
          </p:nvSpPr>
          <p:spPr bwMode="auto">
            <a:xfrm>
              <a:off x="2429232" y="1014414"/>
              <a:ext cx="254000" cy="509588"/>
            </a:xfrm>
            <a:custGeom>
              <a:avLst/>
              <a:gdLst>
                <a:gd name="T0" fmla="*/ 153 w 160"/>
                <a:gd name="T1" fmla="*/ 23 h 321"/>
                <a:gd name="T2" fmla="*/ 152 w 160"/>
                <a:gd name="T3" fmla="*/ 18 h 321"/>
                <a:gd name="T4" fmla="*/ 151 w 160"/>
                <a:gd name="T5" fmla="*/ 14 h 321"/>
                <a:gd name="T6" fmla="*/ 148 w 160"/>
                <a:gd name="T7" fmla="*/ 10 h 321"/>
                <a:gd name="T8" fmla="*/ 145 w 160"/>
                <a:gd name="T9" fmla="*/ 6 h 321"/>
                <a:gd name="T10" fmla="*/ 141 w 160"/>
                <a:gd name="T11" fmla="*/ 3 h 321"/>
                <a:gd name="T12" fmla="*/ 139 w 160"/>
                <a:gd name="T13" fmla="*/ 2 h 321"/>
                <a:gd name="T14" fmla="*/ 133 w 160"/>
                <a:gd name="T15" fmla="*/ 0 h 321"/>
                <a:gd name="T16" fmla="*/ 80 w 160"/>
                <a:gd name="T17" fmla="*/ 0 h 321"/>
                <a:gd name="T18" fmla="*/ 27 w 160"/>
                <a:gd name="T19" fmla="*/ 0 h 321"/>
                <a:gd name="T20" fmla="*/ 23 w 160"/>
                <a:gd name="T21" fmla="*/ 1 h 321"/>
                <a:gd name="T22" fmla="*/ 20 w 160"/>
                <a:gd name="T23" fmla="*/ 3 h 321"/>
                <a:gd name="T24" fmla="*/ 16 w 160"/>
                <a:gd name="T25" fmla="*/ 6 h 321"/>
                <a:gd name="T26" fmla="*/ 12 w 160"/>
                <a:gd name="T27" fmla="*/ 9 h 321"/>
                <a:gd name="T28" fmla="*/ 10 w 160"/>
                <a:gd name="T29" fmla="*/ 13 h 321"/>
                <a:gd name="T30" fmla="*/ 8 w 160"/>
                <a:gd name="T31" fmla="*/ 18 h 321"/>
                <a:gd name="T32" fmla="*/ 7 w 160"/>
                <a:gd name="T33" fmla="*/ 23 h 321"/>
                <a:gd name="T34" fmla="*/ 5 w 160"/>
                <a:gd name="T35" fmla="*/ 59 h 321"/>
                <a:gd name="T36" fmla="*/ 0 w 160"/>
                <a:gd name="T37" fmla="*/ 156 h 321"/>
                <a:gd name="T38" fmla="*/ 1 w 160"/>
                <a:gd name="T39" fmla="*/ 161 h 321"/>
                <a:gd name="T40" fmla="*/ 2 w 160"/>
                <a:gd name="T41" fmla="*/ 166 h 321"/>
                <a:gd name="T42" fmla="*/ 5 w 160"/>
                <a:gd name="T43" fmla="*/ 171 h 321"/>
                <a:gd name="T44" fmla="*/ 7 w 160"/>
                <a:gd name="T45" fmla="*/ 174 h 321"/>
                <a:gd name="T46" fmla="*/ 10 w 160"/>
                <a:gd name="T47" fmla="*/ 177 h 321"/>
                <a:gd name="T48" fmla="*/ 13 w 160"/>
                <a:gd name="T49" fmla="*/ 179 h 321"/>
                <a:gd name="T50" fmla="*/ 17 w 160"/>
                <a:gd name="T51" fmla="*/ 180 h 321"/>
                <a:gd name="T52" fmla="*/ 22 w 160"/>
                <a:gd name="T53" fmla="*/ 182 h 321"/>
                <a:gd name="T54" fmla="*/ 28 w 160"/>
                <a:gd name="T55" fmla="*/ 212 h 321"/>
                <a:gd name="T56" fmla="*/ 33 w 160"/>
                <a:gd name="T57" fmla="*/ 304 h 321"/>
                <a:gd name="T58" fmla="*/ 34 w 160"/>
                <a:gd name="T59" fmla="*/ 307 h 321"/>
                <a:gd name="T60" fmla="*/ 35 w 160"/>
                <a:gd name="T61" fmla="*/ 311 h 321"/>
                <a:gd name="T62" fmla="*/ 36 w 160"/>
                <a:gd name="T63" fmla="*/ 314 h 321"/>
                <a:gd name="T64" fmla="*/ 38 w 160"/>
                <a:gd name="T65" fmla="*/ 317 h 321"/>
                <a:gd name="T66" fmla="*/ 40 w 160"/>
                <a:gd name="T67" fmla="*/ 319 h 321"/>
                <a:gd name="T68" fmla="*/ 43 w 160"/>
                <a:gd name="T69" fmla="*/ 320 h 321"/>
                <a:gd name="T70" fmla="*/ 46 w 160"/>
                <a:gd name="T71" fmla="*/ 321 h 321"/>
                <a:gd name="T72" fmla="*/ 80 w 160"/>
                <a:gd name="T73" fmla="*/ 321 h 321"/>
                <a:gd name="T74" fmla="*/ 115 w 160"/>
                <a:gd name="T75" fmla="*/ 321 h 321"/>
                <a:gd name="T76" fmla="*/ 118 w 160"/>
                <a:gd name="T77" fmla="*/ 320 h 321"/>
                <a:gd name="T78" fmla="*/ 121 w 160"/>
                <a:gd name="T79" fmla="*/ 318 h 321"/>
                <a:gd name="T80" fmla="*/ 123 w 160"/>
                <a:gd name="T81" fmla="*/ 316 h 321"/>
                <a:gd name="T82" fmla="*/ 125 w 160"/>
                <a:gd name="T83" fmla="*/ 313 h 321"/>
                <a:gd name="T84" fmla="*/ 126 w 160"/>
                <a:gd name="T85" fmla="*/ 310 h 321"/>
                <a:gd name="T86" fmla="*/ 127 w 160"/>
                <a:gd name="T87" fmla="*/ 306 h 321"/>
                <a:gd name="T88" fmla="*/ 127 w 160"/>
                <a:gd name="T89" fmla="*/ 303 h 321"/>
                <a:gd name="T90" fmla="*/ 133 w 160"/>
                <a:gd name="T91" fmla="*/ 182 h 321"/>
                <a:gd name="T92" fmla="*/ 138 w 160"/>
                <a:gd name="T93" fmla="*/ 182 h 321"/>
                <a:gd name="T94" fmla="*/ 143 w 160"/>
                <a:gd name="T95" fmla="*/ 180 h 321"/>
                <a:gd name="T96" fmla="*/ 146 w 160"/>
                <a:gd name="T97" fmla="*/ 179 h 321"/>
                <a:gd name="T98" fmla="*/ 151 w 160"/>
                <a:gd name="T99" fmla="*/ 177 h 321"/>
                <a:gd name="T100" fmla="*/ 154 w 160"/>
                <a:gd name="T101" fmla="*/ 174 h 321"/>
                <a:gd name="T102" fmla="*/ 156 w 160"/>
                <a:gd name="T103" fmla="*/ 170 h 321"/>
                <a:gd name="T104" fmla="*/ 158 w 160"/>
                <a:gd name="T105" fmla="*/ 166 h 321"/>
                <a:gd name="T106" fmla="*/ 160 w 160"/>
                <a:gd name="T107" fmla="*/ 161 h 321"/>
                <a:gd name="T108" fmla="*/ 160 w 160"/>
                <a:gd name="T109" fmla="*/ 156 h 321"/>
                <a:gd name="T110" fmla="*/ 155 w 160"/>
                <a:gd name="T111" fmla="*/ 5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60" h="321">
                  <a:moveTo>
                    <a:pt x="154" y="28"/>
                  </a:moveTo>
                  <a:lnTo>
                    <a:pt x="154" y="26"/>
                  </a:lnTo>
                  <a:lnTo>
                    <a:pt x="153" y="25"/>
                  </a:lnTo>
                  <a:lnTo>
                    <a:pt x="153" y="23"/>
                  </a:lnTo>
                  <a:lnTo>
                    <a:pt x="153" y="22"/>
                  </a:lnTo>
                  <a:lnTo>
                    <a:pt x="153" y="21"/>
                  </a:lnTo>
                  <a:lnTo>
                    <a:pt x="153" y="19"/>
                  </a:lnTo>
                  <a:lnTo>
                    <a:pt x="152" y="18"/>
                  </a:lnTo>
                  <a:lnTo>
                    <a:pt x="152" y="17"/>
                  </a:lnTo>
                  <a:lnTo>
                    <a:pt x="152" y="17"/>
                  </a:lnTo>
                  <a:lnTo>
                    <a:pt x="151" y="16"/>
                  </a:lnTo>
                  <a:lnTo>
                    <a:pt x="151" y="14"/>
                  </a:lnTo>
                  <a:lnTo>
                    <a:pt x="150" y="13"/>
                  </a:lnTo>
                  <a:lnTo>
                    <a:pt x="150" y="12"/>
                  </a:lnTo>
                  <a:lnTo>
                    <a:pt x="148" y="11"/>
                  </a:lnTo>
                  <a:lnTo>
                    <a:pt x="148" y="10"/>
                  </a:lnTo>
                  <a:lnTo>
                    <a:pt x="147" y="9"/>
                  </a:lnTo>
                  <a:lnTo>
                    <a:pt x="146" y="8"/>
                  </a:lnTo>
                  <a:lnTo>
                    <a:pt x="146" y="7"/>
                  </a:lnTo>
                  <a:lnTo>
                    <a:pt x="145" y="6"/>
                  </a:lnTo>
                  <a:lnTo>
                    <a:pt x="144" y="6"/>
                  </a:lnTo>
                  <a:lnTo>
                    <a:pt x="143" y="5"/>
                  </a:lnTo>
                  <a:lnTo>
                    <a:pt x="142" y="4"/>
                  </a:lnTo>
                  <a:lnTo>
                    <a:pt x="141" y="3"/>
                  </a:lnTo>
                  <a:lnTo>
                    <a:pt x="141" y="3"/>
                  </a:lnTo>
                  <a:lnTo>
                    <a:pt x="140" y="3"/>
                  </a:lnTo>
                  <a:lnTo>
                    <a:pt x="139" y="2"/>
                  </a:lnTo>
                  <a:lnTo>
                    <a:pt x="139" y="2"/>
                  </a:lnTo>
                  <a:lnTo>
                    <a:pt x="138" y="1"/>
                  </a:lnTo>
                  <a:lnTo>
                    <a:pt x="137" y="1"/>
                  </a:lnTo>
                  <a:lnTo>
                    <a:pt x="136" y="1"/>
                  </a:lnTo>
                  <a:lnTo>
                    <a:pt x="133" y="0"/>
                  </a:lnTo>
                  <a:lnTo>
                    <a:pt x="132" y="0"/>
                  </a:lnTo>
                  <a:lnTo>
                    <a:pt x="131" y="0"/>
                  </a:lnTo>
                  <a:lnTo>
                    <a:pt x="130" y="0"/>
                  </a:lnTo>
                  <a:lnTo>
                    <a:pt x="80" y="0"/>
                  </a:lnTo>
                  <a:lnTo>
                    <a:pt x="30" y="0"/>
                  </a:lnTo>
                  <a:lnTo>
                    <a:pt x="28" y="0"/>
                  </a:lnTo>
                  <a:lnTo>
                    <a:pt x="27" y="0"/>
                  </a:lnTo>
                  <a:lnTo>
                    <a:pt x="27" y="0"/>
                  </a:lnTo>
                  <a:lnTo>
                    <a:pt x="26" y="0"/>
                  </a:lnTo>
                  <a:lnTo>
                    <a:pt x="25" y="1"/>
                  </a:lnTo>
                  <a:lnTo>
                    <a:pt x="24" y="1"/>
                  </a:lnTo>
                  <a:lnTo>
                    <a:pt x="23" y="1"/>
                  </a:lnTo>
                  <a:lnTo>
                    <a:pt x="22" y="2"/>
                  </a:lnTo>
                  <a:lnTo>
                    <a:pt x="21" y="2"/>
                  </a:lnTo>
                  <a:lnTo>
                    <a:pt x="21" y="2"/>
                  </a:lnTo>
                  <a:lnTo>
                    <a:pt x="20" y="3"/>
                  </a:lnTo>
                  <a:lnTo>
                    <a:pt x="19" y="3"/>
                  </a:lnTo>
                  <a:lnTo>
                    <a:pt x="18" y="4"/>
                  </a:lnTo>
                  <a:lnTo>
                    <a:pt x="17" y="5"/>
                  </a:lnTo>
                  <a:lnTo>
                    <a:pt x="16" y="6"/>
                  </a:lnTo>
                  <a:lnTo>
                    <a:pt x="16" y="6"/>
                  </a:lnTo>
                  <a:lnTo>
                    <a:pt x="15" y="7"/>
                  </a:lnTo>
                  <a:lnTo>
                    <a:pt x="13" y="8"/>
                  </a:lnTo>
                  <a:lnTo>
                    <a:pt x="12" y="9"/>
                  </a:lnTo>
                  <a:lnTo>
                    <a:pt x="12" y="10"/>
                  </a:lnTo>
                  <a:lnTo>
                    <a:pt x="11" y="11"/>
                  </a:lnTo>
                  <a:lnTo>
                    <a:pt x="11" y="12"/>
                  </a:lnTo>
                  <a:lnTo>
                    <a:pt x="10" y="13"/>
                  </a:lnTo>
                  <a:lnTo>
                    <a:pt x="9" y="14"/>
                  </a:lnTo>
                  <a:lnTo>
                    <a:pt x="9" y="16"/>
                  </a:lnTo>
                  <a:lnTo>
                    <a:pt x="9" y="17"/>
                  </a:lnTo>
                  <a:lnTo>
                    <a:pt x="8" y="18"/>
                  </a:lnTo>
                  <a:lnTo>
                    <a:pt x="8" y="19"/>
                  </a:lnTo>
                  <a:lnTo>
                    <a:pt x="8" y="21"/>
                  </a:lnTo>
                  <a:lnTo>
                    <a:pt x="7" y="22"/>
                  </a:lnTo>
                  <a:lnTo>
                    <a:pt x="7" y="23"/>
                  </a:lnTo>
                  <a:lnTo>
                    <a:pt x="7" y="25"/>
                  </a:lnTo>
                  <a:lnTo>
                    <a:pt x="7" y="26"/>
                  </a:lnTo>
                  <a:lnTo>
                    <a:pt x="7" y="28"/>
                  </a:lnTo>
                  <a:lnTo>
                    <a:pt x="5" y="59"/>
                  </a:lnTo>
                  <a:lnTo>
                    <a:pt x="3" y="90"/>
                  </a:lnTo>
                  <a:lnTo>
                    <a:pt x="2" y="122"/>
                  </a:lnTo>
                  <a:lnTo>
                    <a:pt x="0" y="154"/>
                  </a:lnTo>
                  <a:lnTo>
                    <a:pt x="0" y="156"/>
                  </a:lnTo>
                  <a:lnTo>
                    <a:pt x="0" y="157"/>
                  </a:lnTo>
                  <a:lnTo>
                    <a:pt x="0" y="159"/>
                  </a:lnTo>
                  <a:lnTo>
                    <a:pt x="0" y="160"/>
                  </a:lnTo>
                  <a:lnTo>
                    <a:pt x="1" y="161"/>
                  </a:lnTo>
                  <a:lnTo>
                    <a:pt x="1" y="162"/>
                  </a:lnTo>
                  <a:lnTo>
                    <a:pt x="1" y="164"/>
                  </a:lnTo>
                  <a:lnTo>
                    <a:pt x="2" y="165"/>
                  </a:lnTo>
                  <a:lnTo>
                    <a:pt x="2" y="166"/>
                  </a:lnTo>
                  <a:lnTo>
                    <a:pt x="3" y="167"/>
                  </a:lnTo>
                  <a:lnTo>
                    <a:pt x="3" y="169"/>
                  </a:lnTo>
                  <a:lnTo>
                    <a:pt x="4" y="170"/>
                  </a:lnTo>
                  <a:lnTo>
                    <a:pt x="5" y="171"/>
                  </a:lnTo>
                  <a:lnTo>
                    <a:pt x="5" y="172"/>
                  </a:lnTo>
                  <a:lnTo>
                    <a:pt x="6" y="172"/>
                  </a:lnTo>
                  <a:lnTo>
                    <a:pt x="6" y="173"/>
                  </a:lnTo>
                  <a:lnTo>
                    <a:pt x="7" y="174"/>
                  </a:lnTo>
                  <a:lnTo>
                    <a:pt x="8" y="175"/>
                  </a:lnTo>
                  <a:lnTo>
                    <a:pt x="8" y="175"/>
                  </a:lnTo>
                  <a:lnTo>
                    <a:pt x="9" y="176"/>
                  </a:lnTo>
                  <a:lnTo>
                    <a:pt x="10" y="177"/>
                  </a:lnTo>
                  <a:lnTo>
                    <a:pt x="11" y="178"/>
                  </a:lnTo>
                  <a:lnTo>
                    <a:pt x="12" y="178"/>
                  </a:lnTo>
                  <a:lnTo>
                    <a:pt x="12" y="178"/>
                  </a:lnTo>
                  <a:lnTo>
                    <a:pt x="13" y="179"/>
                  </a:lnTo>
                  <a:lnTo>
                    <a:pt x="13" y="179"/>
                  </a:lnTo>
                  <a:lnTo>
                    <a:pt x="15" y="180"/>
                  </a:lnTo>
                  <a:lnTo>
                    <a:pt x="16" y="180"/>
                  </a:lnTo>
                  <a:lnTo>
                    <a:pt x="17" y="180"/>
                  </a:lnTo>
                  <a:lnTo>
                    <a:pt x="19" y="181"/>
                  </a:lnTo>
                  <a:lnTo>
                    <a:pt x="20" y="181"/>
                  </a:lnTo>
                  <a:lnTo>
                    <a:pt x="21" y="181"/>
                  </a:lnTo>
                  <a:lnTo>
                    <a:pt x="22" y="182"/>
                  </a:lnTo>
                  <a:lnTo>
                    <a:pt x="23" y="182"/>
                  </a:lnTo>
                  <a:lnTo>
                    <a:pt x="24" y="182"/>
                  </a:lnTo>
                  <a:lnTo>
                    <a:pt x="27" y="182"/>
                  </a:lnTo>
                  <a:lnTo>
                    <a:pt x="28" y="212"/>
                  </a:lnTo>
                  <a:lnTo>
                    <a:pt x="31" y="242"/>
                  </a:lnTo>
                  <a:lnTo>
                    <a:pt x="32" y="272"/>
                  </a:lnTo>
                  <a:lnTo>
                    <a:pt x="33" y="303"/>
                  </a:lnTo>
                  <a:lnTo>
                    <a:pt x="33" y="304"/>
                  </a:lnTo>
                  <a:lnTo>
                    <a:pt x="33" y="305"/>
                  </a:lnTo>
                  <a:lnTo>
                    <a:pt x="34" y="305"/>
                  </a:lnTo>
                  <a:lnTo>
                    <a:pt x="34" y="306"/>
                  </a:lnTo>
                  <a:lnTo>
                    <a:pt x="34" y="307"/>
                  </a:lnTo>
                  <a:lnTo>
                    <a:pt x="34" y="308"/>
                  </a:lnTo>
                  <a:lnTo>
                    <a:pt x="34" y="309"/>
                  </a:lnTo>
                  <a:lnTo>
                    <a:pt x="34" y="310"/>
                  </a:lnTo>
                  <a:lnTo>
                    <a:pt x="35" y="311"/>
                  </a:lnTo>
                  <a:lnTo>
                    <a:pt x="35" y="311"/>
                  </a:lnTo>
                  <a:lnTo>
                    <a:pt x="35" y="312"/>
                  </a:lnTo>
                  <a:lnTo>
                    <a:pt x="36" y="313"/>
                  </a:lnTo>
                  <a:lnTo>
                    <a:pt x="36" y="314"/>
                  </a:lnTo>
                  <a:lnTo>
                    <a:pt x="36" y="314"/>
                  </a:lnTo>
                  <a:lnTo>
                    <a:pt x="37" y="315"/>
                  </a:lnTo>
                  <a:lnTo>
                    <a:pt x="37" y="316"/>
                  </a:lnTo>
                  <a:lnTo>
                    <a:pt x="38" y="317"/>
                  </a:lnTo>
                  <a:lnTo>
                    <a:pt x="39" y="317"/>
                  </a:lnTo>
                  <a:lnTo>
                    <a:pt x="39" y="318"/>
                  </a:lnTo>
                  <a:lnTo>
                    <a:pt x="40" y="318"/>
                  </a:lnTo>
                  <a:lnTo>
                    <a:pt x="40" y="319"/>
                  </a:lnTo>
                  <a:lnTo>
                    <a:pt x="41" y="319"/>
                  </a:lnTo>
                  <a:lnTo>
                    <a:pt x="42" y="319"/>
                  </a:lnTo>
                  <a:lnTo>
                    <a:pt x="42" y="320"/>
                  </a:lnTo>
                  <a:lnTo>
                    <a:pt x="43" y="320"/>
                  </a:lnTo>
                  <a:lnTo>
                    <a:pt x="45" y="320"/>
                  </a:lnTo>
                  <a:lnTo>
                    <a:pt x="45" y="321"/>
                  </a:lnTo>
                  <a:lnTo>
                    <a:pt x="46" y="321"/>
                  </a:lnTo>
                  <a:lnTo>
                    <a:pt x="46" y="321"/>
                  </a:lnTo>
                  <a:lnTo>
                    <a:pt x="47" y="321"/>
                  </a:lnTo>
                  <a:lnTo>
                    <a:pt x="47" y="321"/>
                  </a:lnTo>
                  <a:lnTo>
                    <a:pt x="48" y="321"/>
                  </a:lnTo>
                  <a:lnTo>
                    <a:pt x="80" y="321"/>
                  </a:lnTo>
                  <a:lnTo>
                    <a:pt x="113" y="321"/>
                  </a:lnTo>
                  <a:lnTo>
                    <a:pt x="114" y="321"/>
                  </a:lnTo>
                  <a:lnTo>
                    <a:pt x="114" y="321"/>
                  </a:lnTo>
                  <a:lnTo>
                    <a:pt x="115" y="321"/>
                  </a:lnTo>
                  <a:lnTo>
                    <a:pt x="116" y="321"/>
                  </a:lnTo>
                  <a:lnTo>
                    <a:pt x="116" y="320"/>
                  </a:lnTo>
                  <a:lnTo>
                    <a:pt x="117" y="320"/>
                  </a:lnTo>
                  <a:lnTo>
                    <a:pt x="118" y="320"/>
                  </a:lnTo>
                  <a:lnTo>
                    <a:pt x="118" y="319"/>
                  </a:lnTo>
                  <a:lnTo>
                    <a:pt x="120" y="319"/>
                  </a:lnTo>
                  <a:lnTo>
                    <a:pt x="120" y="319"/>
                  </a:lnTo>
                  <a:lnTo>
                    <a:pt x="121" y="318"/>
                  </a:lnTo>
                  <a:lnTo>
                    <a:pt x="121" y="318"/>
                  </a:lnTo>
                  <a:lnTo>
                    <a:pt x="122" y="317"/>
                  </a:lnTo>
                  <a:lnTo>
                    <a:pt x="123" y="317"/>
                  </a:lnTo>
                  <a:lnTo>
                    <a:pt x="123" y="316"/>
                  </a:lnTo>
                  <a:lnTo>
                    <a:pt x="123" y="316"/>
                  </a:lnTo>
                  <a:lnTo>
                    <a:pt x="124" y="315"/>
                  </a:lnTo>
                  <a:lnTo>
                    <a:pt x="124" y="314"/>
                  </a:lnTo>
                  <a:lnTo>
                    <a:pt x="125" y="313"/>
                  </a:lnTo>
                  <a:lnTo>
                    <a:pt x="125" y="312"/>
                  </a:lnTo>
                  <a:lnTo>
                    <a:pt x="126" y="311"/>
                  </a:lnTo>
                  <a:lnTo>
                    <a:pt x="126" y="311"/>
                  </a:lnTo>
                  <a:lnTo>
                    <a:pt x="126" y="310"/>
                  </a:lnTo>
                  <a:lnTo>
                    <a:pt x="127" y="309"/>
                  </a:lnTo>
                  <a:lnTo>
                    <a:pt x="127" y="308"/>
                  </a:lnTo>
                  <a:lnTo>
                    <a:pt x="127" y="307"/>
                  </a:lnTo>
                  <a:lnTo>
                    <a:pt x="127" y="306"/>
                  </a:lnTo>
                  <a:lnTo>
                    <a:pt x="127" y="305"/>
                  </a:lnTo>
                  <a:lnTo>
                    <a:pt x="127" y="305"/>
                  </a:lnTo>
                  <a:lnTo>
                    <a:pt x="127" y="304"/>
                  </a:lnTo>
                  <a:lnTo>
                    <a:pt x="127" y="303"/>
                  </a:lnTo>
                  <a:lnTo>
                    <a:pt x="129" y="272"/>
                  </a:lnTo>
                  <a:lnTo>
                    <a:pt x="130" y="242"/>
                  </a:lnTo>
                  <a:lnTo>
                    <a:pt x="131" y="212"/>
                  </a:lnTo>
                  <a:lnTo>
                    <a:pt x="133" y="182"/>
                  </a:lnTo>
                  <a:lnTo>
                    <a:pt x="136" y="182"/>
                  </a:lnTo>
                  <a:lnTo>
                    <a:pt x="137" y="182"/>
                  </a:lnTo>
                  <a:lnTo>
                    <a:pt x="138" y="182"/>
                  </a:lnTo>
                  <a:lnTo>
                    <a:pt x="138" y="182"/>
                  </a:lnTo>
                  <a:lnTo>
                    <a:pt x="140" y="181"/>
                  </a:lnTo>
                  <a:lnTo>
                    <a:pt x="141" y="181"/>
                  </a:lnTo>
                  <a:lnTo>
                    <a:pt x="142" y="181"/>
                  </a:lnTo>
                  <a:lnTo>
                    <a:pt x="143" y="180"/>
                  </a:lnTo>
                  <a:lnTo>
                    <a:pt x="144" y="180"/>
                  </a:lnTo>
                  <a:lnTo>
                    <a:pt x="144" y="180"/>
                  </a:lnTo>
                  <a:lnTo>
                    <a:pt x="145" y="180"/>
                  </a:lnTo>
                  <a:lnTo>
                    <a:pt x="146" y="179"/>
                  </a:lnTo>
                  <a:lnTo>
                    <a:pt x="147" y="178"/>
                  </a:lnTo>
                  <a:lnTo>
                    <a:pt x="148" y="178"/>
                  </a:lnTo>
                  <a:lnTo>
                    <a:pt x="150" y="177"/>
                  </a:lnTo>
                  <a:lnTo>
                    <a:pt x="151" y="177"/>
                  </a:lnTo>
                  <a:lnTo>
                    <a:pt x="151" y="176"/>
                  </a:lnTo>
                  <a:lnTo>
                    <a:pt x="152" y="175"/>
                  </a:lnTo>
                  <a:lnTo>
                    <a:pt x="153" y="175"/>
                  </a:lnTo>
                  <a:lnTo>
                    <a:pt x="154" y="174"/>
                  </a:lnTo>
                  <a:lnTo>
                    <a:pt x="154" y="173"/>
                  </a:lnTo>
                  <a:lnTo>
                    <a:pt x="155" y="172"/>
                  </a:lnTo>
                  <a:lnTo>
                    <a:pt x="156" y="171"/>
                  </a:lnTo>
                  <a:lnTo>
                    <a:pt x="156" y="170"/>
                  </a:lnTo>
                  <a:lnTo>
                    <a:pt x="157" y="169"/>
                  </a:lnTo>
                  <a:lnTo>
                    <a:pt x="157" y="169"/>
                  </a:lnTo>
                  <a:lnTo>
                    <a:pt x="158" y="167"/>
                  </a:lnTo>
                  <a:lnTo>
                    <a:pt x="158" y="166"/>
                  </a:lnTo>
                  <a:lnTo>
                    <a:pt x="159" y="165"/>
                  </a:lnTo>
                  <a:lnTo>
                    <a:pt x="159" y="164"/>
                  </a:lnTo>
                  <a:lnTo>
                    <a:pt x="159" y="162"/>
                  </a:lnTo>
                  <a:lnTo>
                    <a:pt x="160" y="161"/>
                  </a:lnTo>
                  <a:lnTo>
                    <a:pt x="160" y="160"/>
                  </a:lnTo>
                  <a:lnTo>
                    <a:pt x="160" y="159"/>
                  </a:lnTo>
                  <a:lnTo>
                    <a:pt x="160" y="157"/>
                  </a:lnTo>
                  <a:lnTo>
                    <a:pt x="160" y="156"/>
                  </a:lnTo>
                  <a:lnTo>
                    <a:pt x="160" y="154"/>
                  </a:lnTo>
                  <a:lnTo>
                    <a:pt x="159" y="122"/>
                  </a:lnTo>
                  <a:lnTo>
                    <a:pt x="157" y="90"/>
                  </a:lnTo>
                  <a:lnTo>
                    <a:pt x="155" y="59"/>
                  </a:lnTo>
                  <a:lnTo>
                    <a:pt x="154" y="28"/>
                  </a:lnTo>
                  <a:lnTo>
                    <a:pt x="154" y="28"/>
                  </a:lnTo>
                  <a:close/>
                </a:path>
              </a:pathLst>
            </a:custGeom>
            <a:solidFill>
              <a:srgbClr val="DF00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grpSp>
      <p:grpSp>
        <p:nvGrpSpPr>
          <p:cNvPr id="35" name="Group 34"/>
          <p:cNvGrpSpPr/>
          <p:nvPr/>
        </p:nvGrpSpPr>
        <p:grpSpPr>
          <a:xfrm>
            <a:off x="5992887" y="5592985"/>
            <a:ext cx="198022" cy="541931"/>
            <a:chOff x="2429232" y="853283"/>
            <a:chExt cx="254000" cy="670719"/>
          </a:xfrm>
        </p:grpSpPr>
        <p:sp>
          <p:nvSpPr>
            <p:cNvPr id="36" name="Freeform 7"/>
            <p:cNvSpPr>
              <a:spLocks/>
            </p:cNvSpPr>
            <p:nvPr/>
          </p:nvSpPr>
          <p:spPr bwMode="auto">
            <a:xfrm>
              <a:off x="2477650" y="853283"/>
              <a:ext cx="157163" cy="146050"/>
            </a:xfrm>
            <a:custGeom>
              <a:avLst/>
              <a:gdLst>
                <a:gd name="T0" fmla="*/ 98 w 99"/>
                <a:gd name="T1" fmla="*/ 51 h 92"/>
                <a:gd name="T2" fmla="*/ 98 w 99"/>
                <a:gd name="T3" fmla="*/ 55 h 92"/>
                <a:gd name="T4" fmla="*/ 96 w 99"/>
                <a:gd name="T5" fmla="*/ 60 h 92"/>
                <a:gd name="T6" fmla="*/ 95 w 99"/>
                <a:gd name="T7" fmla="*/ 64 h 92"/>
                <a:gd name="T8" fmla="*/ 92 w 99"/>
                <a:gd name="T9" fmla="*/ 69 h 92"/>
                <a:gd name="T10" fmla="*/ 89 w 99"/>
                <a:gd name="T11" fmla="*/ 74 h 92"/>
                <a:gd name="T12" fmla="*/ 86 w 99"/>
                <a:gd name="T13" fmla="*/ 77 h 92"/>
                <a:gd name="T14" fmla="*/ 82 w 99"/>
                <a:gd name="T15" fmla="*/ 81 h 92"/>
                <a:gd name="T16" fmla="*/ 78 w 99"/>
                <a:gd name="T17" fmla="*/ 84 h 92"/>
                <a:gd name="T18" fmla="*/ 70 w 99"/>
                <a:gd name="T19" fmla="*/ 88 h 92"/>
                <a:gd name="T20" fmla="*/ 64 w 99"/>
                <a:gd name="T21" fmla="*/ 90 h 92"/>
                <a:gd name="T22" fmla="*/ 60 w 99"/>
                <a:gd name="T23" fmla="*/ 91 h 92"/>
                <a:gd name="T24" fmla="*/ 54 w 99"/>
                <a:gd name="T25" fmla="*/ 92 h 92"/>
                <a:gd name="T26" fmla="*/ 47 w 99"/>
                <a:gd name="T27" fmla="*/ 92 h 92"/>
                <a:gd name="T28" fmla="*/ 41 w 99"/>
                <a:gd name="T29" fmla="*/ 92 h 92"/>
                <a:gd name="T30" fmla="*/ 37 w 99"/>
                <a:gd name="T31" fmla="*/ 91 h 92"/>
                <a:gd name="T32" fmla="*/ 32 w 99"/>
                <a:gd name="T33" fmla="*/ 89 h 92"/>
                <a:gd name="T34" fmla="*/ 26 w 99"/>
                <a:gd name="T35" fmla="*/ 87 h 92"/>
                <a:gd name="T36" fmla="*/ 22 w 99"/>
                <a:gd name="T37" fmla="*/ 85 h 92"/>
                <a:gd name="T38" fmla="*/ 18 w 99"/>
                <a:gd name="T39" fmla="*/ 82 h 92"/>
                <a:gd name="T40" fmla="*/ 14 w 99"/>
                <a:gd name="T41" fmla="*/ 78 h 92"/>
                <a:gd name="T42" fmla="*/ 10 w 99"/>
                <a:gd name="T43" fmla="*/ 75 h 92"/>
                <a:gd name="T44" fmla="*/ 7 w 99"/>
                <a:gd name="T45" fmla="*/ 70 h 92"/>
                <a:gd name="T46" fmla="*/ 3 w 99"/>
                <a:gd name="T47" fmla="*/ 64 h 92"/>
                <a:gd name="T48" fmla="*/ 1 w 99"/>
                <a:gd name="T49" fmla="*/ 58 h 92"/>
                <a:gd name="T50" fmla="*/ 0 w 99"/>
                <a:gd name="T51" fmla="*/ 53 h 92"/>
                <a:gd name="T52" fmla="*/ 0 w 99"/>
                <a:gd name="T53" fmla="*/ 49 h 92"/>
                <a:gd name="T54" fmla="*/ 0 w 99"/>
                <a:gd name="T55" fmla="*/ 43 h 92"/>
                <a:gd name="T56" fmla="*/ 1 w 99"/>
                <a:gd name="T57" fmla="*/ 38 h 92"/>
                <a:gd name="T58" fmla="*/ 2 w 99"/>
                <a:gd name="T59" fmla="*/ 34 h 92"/>
                <a:gd name="T60" fmla="*/ 3 w 99"/>
                <a:gd name="T61" fmla="*/ 29 h 92"/>
                <a:gd name="T62" fmla="*/ 5 w 99"/>
                <a:gd name="T63" fmla="*/ 24 h 92"/>
                <a:gd name="T64" fmla="*/ 8 w 99"/>
                <a:gd name="T65" fmla="*/ 20 h 92"/>
                <a:gd name="T66" fmla="*/ 11 w 99"/>
                <a:gd name="T67" fmla="*/ 16 h 92"/>
                <a:gd name="T68" fmla="*/ 16 w 99"/>
                <a:gd name="T69" fmla="*/ 12 h 92"/>
                <a:gd name="T70" fmla="*/ 19 w 99"/>
                <a:gd name="T71" fmla="*/ 9 h 92"/>
                <a:gd name="T72" fmla="*/ 25 w 99"/>
                <a:gd name="T73" fmla="*/ 6 h 92"/>
                <a:gd name="T74" fmla="*/ 32 w 99"/>
                <a:gd name="T75" fmla="*/ 3 h 92"/>
                <a:gd name="T76" fmla="*/ 38 w 99"/>
                <a:gd name="T77" fmla="*/ 1 h 92"/>
                <a:gd name="T78" fmla="*/ 42 w 99"/>
                <a:gd name="T79" fmla="*/ 0 h 92"/>
                <a:gd name="T80" fmla="*/ 49 w 99"/>
                <a:gd name="T81" fmla="*/ 0 h 92"/>
                <a:gd name="T82" fmla="*/ 55 w 99"/>
                <a:gd name="T83" fmla="*/ 0 h 92"/>
                <a:gd name="T84" fmla="*/ 61 w 99"/>
                <a:gd name="T85" fmla="*/ 1 h 92"/>
                <a:gd name="T86" fmla="*/ 65 w 99"/>
                <a:gd name="T87" fmla="*/ 2 h 92"/>
                <a:gd name="T88" fmla="*/ 70 w 99"/>
                <a:gd name="T89" fmla="*/ 5 h 92"/>
                <a:gd name="T90" fmla="*/ 75 w 99"/>
                <a:gd name="T91" fmla="*/ 7 h 92"/>
                <a:gd name="T92" fmla="*/ 80 w 99"/>
                <a:gd name="T93" fmla="*/ 10 h 92"/>
                <a:gd name="T94" fmla="*/ 84 w 99"/>
                <a:gd name="T95" fmla="*/ 14 h 92"/>
                <a:gd name="T96" fmla="*/ 87 w 99"/>
                <a:gd name="T97" fmla="*/ 17 h 92"/>
                <a:gd name="T98" fmla="*/ 91 w 99"/>
                <a:gd name="T99" fmla="*/ 20 h 92"/>
                <a:gd name="T100" fmla="*/ 94 w 99"/>
                <a:gd name="T101" fmla="*/ 27 h 92"/>
                <a:gd name="T102" fmla="*/ 97 w 99"/>
                <a:gd name="T103" fmla="*/ 34 h 92"/>
                <a:gd name="T104" fmla="*/ 98 w 99"/>
                <a:gd name="T105" fmla="*/ 38 h 92"/>
                <a:gd name="T106" fmla="*/ 98 w 99"/>
                <a:gd name="T107" fmla="*/ 43 h 92"/>
                <a:gd name="T108" fmla="*/ 99 w 99"/>
                <a:gd name="T109" fmla="*/ 46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99" h="92">
                  <a:moveTo>
                    <a:pt x="99" y="46"/>
                  </a:moveTo>
                  <a:lnTo>
                    <a:pt x="99" y="49"/>
                  </a:lnTo>
                  <a:lnTo>
                    <a:pt x="98" y="50"/>
                  </a:lnTo>
                  <a:lnTo>
                    <a:pt x="98" y="51"/>
                  </a:lnTo>
                  <a:lnTo>
                    <a:pt x="98" y="52"/>
                  </a:lnTo>
                  <a:lnTo>
                    <a:pt x="98" y="53"/>
                  </a:lnTo>
                  <a:lnTo>
                    <a:pt x="98" y="54"/>
                  </a:lnTo>
                  <a:lnTo>
                    <a:pt x="98" y="55"/>
                  </a:lnTo>
                  <a:lnTo>
                    <a:pt x="97" y="57"/>
                  </a:lnTo>
                  <a:lnTo>
                    <a:pt x="97" y="58"/>
                  </a:lnTo>
                  <a:lnTo>
                    <a:pt x="97" y="59"/>
                  </a:lnTo>
                  <a:lnTo>
                    <a:pt x="96" y="60"/>
                  </a:lnTo>
                  <a:lnTo>
                    <a:pt x="96" y="61"/>
                  </a:lnTo>
                  <a:lnTo>
                    <a:pt x="96" y="62"/>
                  </a:lnTo>
                  <a:lnTo>
                    <a:pt x="95" y="63"/>
                  </a:lnTo>
                  <a:lnTo>
                    <a:pt x="95" y="64"/>
                  </a:lnTo>
                  <a:lnTo>
                    <a:pt x="94" y="66"/>
                  </a:lnTo>
                  <a:lnTo>
                    <a:pt x="93" y="67"/>
                  </a:lnTo>
                  <a:lnTo>
                    <a:pt x="93" y="68"/>
                  </a:lnTo>
                  <a:lnTo>
                    <a:pt x="92" y="69"/>
                  </a:lnTo>
                  <a:lnTo>
                    <a:pt x="92" y="70"/>
                  </a:lnTo>
                  <a:lnTo>
                    <a:pt x="91" y="71"/>
                  </a:lnTo>
                  <a:lnTo>
                    <a:pt x="91" y="72"/>
                  </a:lnTo>
                  <a:lnTo>
                    <a:pt x="89" y="74"/>
                  </a:lnTo>
                  <a:lnTo>
                    <a:pt x="89" y="75"/>
                  </a:lnTo>
                  <a:lnTo>
                    <a:pt x="87" y="76"/>
                  </a:lnTo>
                  <a:lnTo>
                    <a:pt x="86" y="76"/>
                  </a:lnTo>
                  <a:lnTo>
                    <a:pt x="86" y="77"/>
                  </a:lnTo>
                  <a:lnTo>
                    <a:pt x="84" y="79"/>
                  </a:lnTo>
                  <a:lnTo>
                    <a:pt x="83" y="80"/>
                  </a:lnTo>
                  <a:lnTo>
                    <a:pt x="82" y="80"/>
                  </a:lnTo>
                  <a:lnTo>
                    <a:pt x="82" y="81"/>
                  </a:lnTo>
                  <a:lnTo>
                    <a:pt x="81" y="82"/>
                  </a:lnTo>
                  <a:lnTo>
                    <a:pt x="80" y="82"/>
                  </a:lnTo>
                  <a:lnTo>
                    <a:pt x="79" y="83"/>
                  </a:lnTo>
                  <a:lnTo>
                    <a:pt x="78" y="84"/>
                  </a:lnTo>
                  <a:lnTo>
                    <a:pt x="77" y="84"/>
                  </a:lnTo>
                  <a:lnTo>
                    <a:pt x="75" y="86"/>
                  </a:lnTo>
                  <a:lnTo>
                    <a:pt x="72" y="87"/>
                  </a:lnTo>
                  <a:lnTo>
                    <a:pt x="70" y="88"/>
                  </a:lnTo>
                  <a:lnTo>
                    <a:pt x="69" y="88"/>
                  </a:lnTo>
                  <a:lnTo>
                    <a:pt x="68" y="89"/>
                  </a:lnTo>
                  <a:lnTo>
                    <a:pt x="66" y="89"/>
                  </a:lnTo>
                  <a:lnTo>
                    <a:pt x="64" y="90"/>
                  </a:lnTo>
                  <a:lnTo>
                    <a:pt x="63" y="91"/>
                  </a:lnTo>
                  <a:lnTo>
                    <a:pt x="62" y="91"/>
                  </a:lnTo>
                  <a:lnTo>
                    <a:pt x="61" y="91"/>
                  </a:lnTo>
                  <a:lnTo>
                    <a:pt x="60" y="91"/>
                  </a:lnTo>
                  <a:lnTo>
                    <a:pt x="57" y="92"/>
                  </a:lnTo>
                  <a:lnTo>
                    <a:pt x="56" y="92"/>
                  </a:lnTo>
                  <a:lnTo>
                    <a:pt x="55" y="92"/>
                  </a:lnTo>
                  <a:lnTo>
                    <a:pt x="54" y="92"/>
                  </a:lnTo>
                  <a:lnTo>
                    <a:pt x="53" y="92"/>
                  </a:lnTo>
                  <a:lnTo>
                    <a:pt x="52" y="92"/>
                  </a:lnTo>
                  <a:lnTo>
                    <a:pt x="49" y="92"/>
                  </a:lnTo>
                  <a:lnTo>
                    <a:pt x="47" y="92"/>
                  </a:lnTo>
                  <a:lnTo>
                    <a:pt x="46" y="92"/>
                  </a:lnTo>
                  <a:lnTo>
                    <a:pt x="44" y="92"/>
                  </a:lnTo>
                  <a:lnTo>
                    <a:pt x="42" y="92"/>
                  </a:lnTo>
                  <a:lnTo>
                    <a:pt x="41" y="92"/>
                  </a:lnTo>
                  <a:lnTo>
                    <a:pt x="40" y="92"/>
                  </a:lnTo>
                  <a:lnTo>
                    <a:pt x="39" y="91"/>
                  </a:lnTo>
                  <a:lnTo>
                    <a:pt x="38" y="91"/>
                  </a:lnTo>
                  <a:lnTo>
                    <a:pt x="37" y="91"/>
                  </a:lnTo>
                  <a:lnTo>
                    <a:pt x="35" y="91"/>
                  </a:lnTo>
                  <a:lnTo>
                    <a:pt x="34" y="90"/>
                  </a:lnTo>
                  <a:lnTo>
                    <a:pt x="33" y="90"/>
                  </a:lnTo>
                  <a:lnTo>
                    <a:pt x="32" y="89"/>
                  </a:lnTo>
                  <a:lnTo>
                    <a:pt x="31" y="89"/>
                  </a:lnTo>
                  <a:lnTo>
                    <a:pt x="30" y="89"/>
                  </a:lnTo>
                  <a:lnTo>
                    <a:pt x="27" y="88"/>
                  </a:lnTo>
                  <a:lnTo>
                    <a:pt x="26" y="87"/>
                  </a:lnTo>
                  <a:lnTo>
                    <a:pt x="25" y="87"/>
                  </a:lnTo>
                  <a:lnTo>
                    <a:pt x="24" y="86"/>
                  </a:lnTo>
                  <a:lnTo>
                    <a:pt x="23" y="86"/>
                  </a:lnTo>
                  <a:lnTo>
                    <a:pt x="22" y="85"/>
                  </a:lnTo>
                  <a:lnTo>
                    <a:pt x="21" y="84"/>
                  </a:lnTo>
                  <a:lnTo>
                    <a:pt x="19" y="83"/>
                  </a:lnTo>
                  <a:lnTo>
                    <a:pt x="19" y="82"/>
                  </a:lnTo>
                  <a:lnTo>
                    <a:pt x="18" y="82"/>
                  </a:lnTo>
                  <a:lnTo>
                    <a:pt x="17" y="81"/>
                  </a:lnTo>
                  <a:lnTo>
                    <a:pt x="16" y="80"/>
                  </a:lnTo>
                  <a:lnTo>
                    <a:pt x="14" y="79"/>
                  </a:lnTo>
                  <a:lnTo>
                    <a:pt x="14" y="78"/>
                  </a:lnTo>
                  <a:lnTo>
                    <a:pt x="12" y="77"/>
                  </a:lnTo>
                  <a:lnTo>
                    <a:pt x="11" y="76"/>
                  </a:lnTo>
                  <a:lnTo>
                    <a:pt x="10" y="76"/>
                  </a:lnTo>
                  <a:lnTo>
                    <a:pt x="10" y="75"/>
                  </a:lnTo>
                  <a:lnTo>
                    <a:pt x="9" y="74"/>
                  </a:lnTo>
                  <a:lnTo>
                    <a:pt x="8" y="73"/>
                  </a:lnTo>
                  <a:lnTo>
                    <a:pt x="8" y="72"/>
                  </a:lnTo>
                  <a:lnTo>
                    <a:pt x="7" y="70"/>
                  </a:lnTo>
                  <a:lnTo>
                    <a:pt x="5" y="68"/>
                  </a:lnTo>
                  <a:lnTo>
                    <a:pt x="4" y="66"/>
                  </a:lnTo>
                  <a:lnTo>
                    <a:pt x="4" y="65"/>
                  </a:lnTo>
                  <a:lnTo>
                    <a:pt x="3" y="64"/>
                  </a:lnTo>
                  <a:lnTo>
                    <a:pt x="3" y="62"/>
                  </a:lnTo>
                  <a:lnTo>
                    <a:pt x="2" y="60"/>
                  </a:lnTo>
                  <a:lnTo>
                    <a:pt x="2" y="59"/>
                  </a:lnTo>
                  <a:lnTo>
                    <a:pt x="1" y="58"/>
                  </a:lnTo>
                  <a:lnTo>
                    <a:pt x="1" y="57"/>
                  </a:lnTo>
                  <a:lnTo>
                    <a:pt x="1" y="55"/>
                  </a:lnTo>
                  <a:lnTo>
                    <a:pt x="1" y="54"/>
                  </a:lnTo>
                  <a:lnTo>
                    <a:pt x="0" y="53"/>
                  </a:lnTo>
                  <a:lnTo>
                    <a:pt x="0" y="52"/>
                  </a:lnTo>
                  <a:lnTo>
                    <a:pt x="0" y="51"/>
                  </a:lnTo>
                  <a:lnTo>
                    <a:pt x="0" y="50"/>
                  </a:lnTo>
                  <a:lnTo>
                    <a:pt x="0" y="49"/>
                  </a:lnTo>
                  <a:lnTo>
                    <a:pt x="0" y="47"/>
                  </a:lnTo>
                  <a:lnTo>
                    <a:pt x="0" y="46"/>
                  </a:lnTo>
                  <a:lnTo>
                    <a:pt x="0" y="44"/>
                  </a:lnTo>
                  <a:lnTo>
                    <a:pt x="0" y="43"/>
                  </a:lnTo>
                  <a:lnTo>
                    <a:pt x="0" y="41"/>
                  </a:lnTo>
                  <a:lnTo>
                    <a:pt x="0" y="40"/>
                  </a:lnTo>
                  <a:lnTo>
                    <a:pt x="0" y="39"/>
                  </a:lnTo>
                  <a:lnTo>
                    <a:pt x="1" y="38"/>
                  </a:lnTo>
                  <a:lnTo>
                    <a:pt x="1" y="37"/>
                  </a:lnTo>
                  <a:lnTo>
                    <a:pt x="1" y="36"/>
                  </a:lnTo>
                  <a:lnTo>
                    <a:pt x="1" y="35"/>
                  </a:lnTo>
                  <a:lnTo>
                    <a:pt x="2" y="34"/>
                  </a:lnTo>
                  <a:lnTo>
                    <a:pt x="2" y="32"/>
                  </a:lnTo>
                  <a:lnTo>
                    <a:pt x="2" y="31"/>
                  </a:lnTo>
                  <a:lnTo>
                    <a:pt x="3" y="30"/>
                  </a:lnTo>
                  <a:lnTo>
                    <a:pt x="3" y="29"/>
                  </a:lnTo>
                  <a:lnTo>
                    <a:pt x="3" y="28"/>
                  </a:lnTo>
                  <a:lnTo>
                    <a:pt x="4" y="26"/>
                  </a:lnTo>
                  <a:lnTo>
                    <a:pt x="5" y="25"/>
                  </a:lnTo>
                  <a:lnTo>
                    <a:pt x="5" y="24"/>
                  </a:lnTo>
                  <a:lnTo>
                    <a:pt x="6" y="23"/>
                  </a:lnTo>
                  <a:lnTo>
                    <a:pt x="7" y="22"/>
                  </a:lnTo>
                  <a:lnTo>
                    <a:pt x="7" y="21"/>
                  </a:lnTo>
                  <a:lnTo>
                    <a:pt x="8" y="20"/>
                  </a:lnTo>
                  <a:lnTo>
                    <a:pt x="9" y="19"/>
                  </a:lnTo>
                  <a:lnTo>
                    <a:pt x="10" y="18"/>
                  </a:lnTo>
                  <a:lnTo>
                    <a:pt x="10" y="17"/>
                  </a:lnTo>
                  <a:lnTo>
                    <a:pt x="11" y="16"/>
                  </a:lnTo>
                  <a:lnTo>
                    <a:pt x="12" y="15"/>
                  </a:lnTo>
                  <a:lnTo>
                    <a:pt x="14" y="14"/>
                  </a:lnTo>
                  <a:lnTo>
                    <a:pt x="15" y="13"/>
                  </a:lnTo>
                  <a:lnTo>
                    <a:pt x="16" y="12"/>
                  </a:lnTo>
                  <a:lnTo>
                    <a:pt x="17" y="11"/>
                  </a:lnTo>
                  <a:lnTo>
                    <a:pt x="18" y="11"/>
                  </a:lnTo>
                  <a:lnTo>
                    <a:pt x="19" y="10"/>
                  </a:lnTo>
                  <a:lnTo>
                    <a:pt x="19" y="9"/>
                  </a:lnTo>
                  <a:lnTo>
                    <a:pt x="20" y="9"/>
                  </a:lnTo>
                  <a:lnTo>
                    <a:pt x="21" y="8"/>
                  </a:lnTo>
                  <a:lnTo>
                    <a:pt x="23" y="7"/>
                  </a:lnTo>
                  <a:lnTo>
                    <a:pt x="25" y="6"/>
                  </a:lnTo>
                  <a:lnTo>
                    <a:pt x="27" y="5"/>
                  </a:lnTo>
                  <a:lnTo>
                    <a:pt x="29" y="4"/>
                  </a:lnTo>
                  <a:lnTo>
                    <a:pt x="30" y="4"/>
                  </a:lnTo>
                  <a:lnTo>
                    <a:pt x="32" y="3"/>
                  </a:lnTo>
                  <a:lnTo>
                    <a:pt x="34" y="2"/>
                  </a:lnTo>
                  <a:lnTo>
                    <a:pt x="35" y="2"/>
                  </a:lnTo>
                  <a:lnTo>
                    <a:pt x="37" y="1"/>
                  </a:lnTo>
                  <a:lnTo>
                    <a:pt x="38" y="1"/>
                  </a:lnTo>
                  <a:lnTo>
                    <a:pt x="39" y="1"/>
                  </a:lnTo>
                  <a:lnTo>
                    <a:pt x="40" y="1"/>
                  </a:lnTo>
                  <a:lnTo>
                    <a:pt x="41" y="1"/>
                  </a:lnTo>
                  <a:lnTo>
                    <a:pt x="42" y="0"/>
                  </a:lnTo>
                  <a:lnTo>
                    <a:pt x="44" y="0"/>
                  </a:lnTo>
                  <a:lnTo>
                    <a:pt x="46" y="0"/>
                  </a:lnTo>
                  <a:lnTo>
                    <a:pt x="47" y="0"/>
                  </a:lnTo>
                  <a:lnTo>
                    <a:pt x="49" y="0"/>
                  </a:lnTo>
                  <a:lnTo>
                    <a:pt x="52" y="0"/>
                  </a:lnTo>
                  <a:lnTo>
                    <a:pt x="53" y="0"/>
                  </a:lnTo>
                  <a:lnTo>
                    <a:pt x="54" y="0"/>
                  </a:lnTo>
                  <a:lnTo>
                    <a:pt x="55" y="0"/>
                  </a:lnTo>
                  <a:lnTo>
                    <a:pt x="56" y="1"/>
                  </a:lnTo>
                  <a:lnTo>
                    <a:pt x="57" y="1"/>
                  </a:lnTo>
                  <a:lnTo>
                    <a:pt x="60" y="1"/>
                  </a:lnTo>
                  <a:lnTo>
                    <a:pt x="61" y="1"/>
                  </a:lnTo>
                  <a:lnTo>
                    <a:pt x="62" y="1"/>
                  </a:lnTo>
                  <a:lnTo>
                    <a:pt x="63" y="2"/>
                  </a:lnTo>
                  <a:lnTo>
                    <a:pt x="64" y="2"/>
                  </a:lnTo>
                  <a:lnTo>
                    <a:pt x="65" y="2"/>
                  </a:lnTo>
                  <a:lnTo>
                    <a:pt x="66" y="3"/>
                  </a:lnTo>
                  <a:lnTo>
                    <a:pt x="67" y="3"/>
                  </a:lnTo>
                  <a:lnTo>
                    <a:pt x="68" y="4"/>
                  </a:lnTo>
                  <a:lnTo>
                    <a:pt x="70" y="5"/>
                  </a:lnTo>
                  <a:lnTo>
                    <a:pt x="71" y="5"/>
                  </a:lnTo>
                  <a:lnTo>
                    <a:pt x="72" y="6"/>
                  </a:lnTo>
                  <a:lnTo>
                    <a:pt x="74" y="6"/>
                  </a:lnTo>
                  <a:lnTo>
                    <a:pt x="75" y="7"/>
                  </a:lnTo>
                  <a:lnTo>
                    <a:pt x="76" y="7"/>
                  </a:lnTo>
                  <a:lnTo>
                    <a:pt x="77" y="8"/>
                  </a:lnTo>
                  <a:lnTo>
                    <a:pt x="79" y="9"/>
                  </a:lnTo>
                  <a:lnTo>
                    <a:pt x="80" y="10"/>
                  </a:lnTo>
                  <a:lnTo>
                    <a:pt x="81" y="11"/>
                  </a:lnTo>
                  <a:lnTo>
                    <a:pt x="82" y="11"/>
                  </a:lnTo>
                  <a:lnTo>
                    <a:pt x="82" y="12"/>
                  </a:lnTo>
                  <a:lnTo>
                    <a:pt x="84" y="14"/>
                  </a:lnTo>
                  <a:lnTo>
                    <a:pt x="85" y="14"/>
                  </a:lnTo>
                  <a:lnTo>
                    <a:pt x="86" y="15"/>
                  </a:lnTo>
                  <a:lnTo>
                    <a:pt x="86" y="16"/>
                  </a:lnTo>
                  <a:lnTo>
                    <a:pt x="87" y="17"/>
                  </a:lnTo>
                  <a:lnTo>
                    <a:pt x="89" y="18"/>
                  </a:lnTo>
                  <a:lnTo>
                    <a:pt x="89" y="19"/>
                  </a:lnTo>
                  <a:lnTo>
                    <a:pt x="90" y="20"/>
                  </a:lnTo>
                  <a:lnTo>
                    <a:pt x="91" y="20"/>
                  </a:lnTo>
                  <a:lnTo>
                    <a:pt x="92" y="22"/>
                  </a:lnTo>
                  <a:lnTo>
                    <a:pt x="93" y="24"/>
                  </a:lnTo>
                  <a:lnTo>
                    <a:pt x="94" y="26"/>
                  </a:lnTo>
                  <a:lnTo>
                    <a:pt x="94" y="27"/>
                  </a:lnTo>
                  <a:lnTo>
                    <a:pt x="95" y="28"/>
                  </a:lnTo>
                  <a:lnTo>
                    <a:pt x="96" y="30"/>
                  </a:lnTo>
                  <a:lnTo>
                    <a:pt x="96" y="32"/>
                  </a:lnTo>
                  <a:lnTo>
                    <a:pt x="97" y="34"/>
                  </a:lnTo>
                  <a:lnTo>
                    <a:pt x="97" y="35"/>
                  </a:lnTo>
                  <a:lnTo>
                    <a:pt x="97" y="36"/>
                  </a:lnTo>
                  <a:lnTo>
                    <a:pt x="98" y="37"/>
                  </a:lnTo>
                  <a:lnTo>
                    <a:pt x="98" y="38"/>
                  </a:lnTo>
                  <a:lnTo>
                    <a:pt x="98" y="39"/>
                  </a:lnTo>
                  <a:lnTo>
                    <a:pt x="98" y="40"/>
                  </a:lnTo>
                  <a:lnTo>
                    <a:pt x="98" y="41"/>
                  </a:lnTo>
                  <a:lnTo>
                    <a:pt x="98" y="43"/>
                  </a:lnTo>
                  <a:lnTo>
                    <a:pt x="99" y="44"/>
                  </a:lnTo>
                  <a:lnTo>
                    <a:pt x="99" y="45"/>
                  </a:lnTo>
                  <a:lnTo>
                    <a:pt x="99" y="46"/>
                  </a:lnTo>
                  <a:lnTo>
                    <a:pt x="99" y="46"/>
                  </a:lnTo>
                  <a:close/>
                </a:path>
              </a:pathLst>
            </a:custGeom>
            <a:solidFill>
              <a:srgbClr val="DF00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7" name="Freeform 9"/>
            <p:cNvSpPr>
              <a:spLocks/>
            </p:cNvSpPr>
            <p:nvPr/>
          </p:nvSpPr>
          <p:spPr bwMode="auto">
            <a:xfrm>
              <a:off x="2429232" y="1014414"/>
              <a:ext cx="254000" cy="509588"/>
            </a:xfrm>
            <a:custGeom>
              <a:avLst/>
              <a:gdLst>
                <a:gd name="T0" fmla="*/ 153 w 160"/>
                <a:gd name="T1" fmla="*/ 23 h 321"/>
                <a:gd name="T2" fmla="*/ 152 w 160"/>
                <a:gd name="T3" fmla="*/ 18 h 321"/>
                <a:gd name="T4" fmla="*/ 151 w 160"/>
                <a:gd name="T5" fmla="*/ 14 h 321"/>
                <a:gd name="T6" fmla="*/ 148 w 160"/>
                <a:gd name="T7" fmla="*/ 10 h 321"/>
                <a:gd name="T8" fmla="*/ 145 w 160"/>
                <a:gd name="T9" fmla="*/ 6 h 321"/>
                <a:gd name="T10" fmla="*/ 141 w 160"/>
                <a:gd name="T11" fmla="*/ 3 h 321"/>
                <a:gd name="T12" fmla="*/ 139 w 160"/>
                <a:gd name="T13" fmla="*/ 2 h 321"/>
                <a:gd name="T14" fmla="*/ 133 w 160"/>
                <a:gd name="T15" fmla="*/ 0 h 321"/>
                <a:gd name="T16" fmla="*/ 80 w 160"/>
                <a:gd name="T17" fmla="*/ 0 h 321"/>
                <a:gd name="T18" fmla="*/ 27 w 160"/>
                <a:gd name="T19" fmla="*/ 0 h 321"/>
                <a:gd name="T20" fmla="*/ 23 w 160"/>
                <a:gd name="T21" fmla="*/ 1 h 321"/>
                <a:gd name="T22" fmla="*/ 20 w 160"/>
                <a:gd name="T23" fmla="*/ 3 h 321"/>
                <a:gd name="T24" fmla="*/ 16 w 160"/>
                <a:gd name="T25" fmla="*/ 6 h 321"/>
                <a:gd name="T26" fmla="*/ 12 w 160"/>
                <a:gd name="T27" fmla="*/ 9 h 321"/>
                <a:gd name="T28" fmla="*/ 10 w 160"/>
                <a:gd name="T29" fmla="*/ 13 h 321"/>
                <a:gd name="T30" fmla="*/ 8 w 160"/>
                <a:gd name="T31" fmla="*/ 18 h 321"/>
                <a:gd name="T32" fmla="*/ 7 w 160"/>
                <a:gd name="T33" fmla="*/ 23 h 321"/>
                <a:gd name="T34" fmla="*/ 5 w 160"/>
                <a:gd name="T35" fmla="*/ 59 h 321"/>
                <a:gd name="T36" fmla="*/ 0 w 160"/>
                <a:gd name="T37" fmla="*/ 156 h 321"/>
                <a:gd name="T38" fmla="*/ 1 w 160"/>
                <a:gd name="T39" fmla="*/ 161 h 321"/>
                <a:gd name="T40" fmla="*/ 2 w 160"/>
                <a:gd name="T41" fmla="*/ 166 h 321"/>
                <a:gd name="T42" fmla="*/ 5 w 160"/>
                <a:gd name="T43" fmla="*/ 171 h 321"/>
                <a:gd name="T44" fmla="*/ 7 w 160"/>
                <a:gd name="T45" fmla="*/ 174 h 321"/>
                <a:gd name="T46" fmla="*/ 10 w 160"/>
                <a:gd name="T47" fmla="*/ 177 h 321"/>
                <a:gd name="T48" fmla="*/ 13 w 160"/>
                <a:gd name="T49" fmla="*/ 179 h 321"/>
                <a:gd name="T50" fmla="*/ 17 w 160"/>
                <a:gd name="T51" fmla="*/ 180 h 321"/>
                <a:gd name="T52" fmla="*/ 22 w 160"/>
                <a:gd name="T53" fmla="*/ 182 h 321"/>
                <a:gd name="T54" fmla="*/ 28 w 160"/>
                <a:gd name="T55" fmla="*/ 212 h 321"/>
                <a:gd name="T56" fmla="*/ 33 w 160"/>
                <a:gd name="T57" fmla="*/ 304 h 321"/>
                <a:gd name="T58" fmla="*/ 34 w 160"/>
                <a:gd name="T59" fmla="*/ 307 h 321"/>
                <a:gd name="T60" fmla="*/ 35 w 160"/>
                <a:gd name="T61" fmla="*/ 311 h 321"/>
                <a:gd name="T62" fmla="*/ 36 w 160"/>
                <a:gd name="T63" fmla="*/ 314 h 321"/>
                <a:gd name="T64" fmla="*/ 38 w 160"/>
                <a:gd name="T65" fmla="*/ 317 h 321"/>
                <a:gd name="T66" fmla="*/ 40 w 160"/>
                <a:gd name="T67" fmla="*/ 319 h 321"/>
                <a:gd name="T68" fmla="*/ 43 w 160"/>
                <a:gd name="T69" fmla="*/ 320 h 321"/>
                <a:gd name="T70" fmla="*/ 46 w 160"/>
                <a:gd name="T71" fmla="*/ 321 h 321"/>
                <a:gd name="T72" fmla="*/ 80 w 160"/>
                <a:gd name="T73" fmla="*/ 321 h 321"/>
                <a:gd name="T74" fmla="*/ 115 w 160"/>
                <a:gd name="T75" fmla="*/ 321 h 321"/>
                <a:gd name="T76" fmla="*/ 118 w 160"/>
                <a:gd name="T77" fmla="*/ 320 h 321"/>
                <a:gd name="T78" fmla="*/ 121 w 160"/>
                <a:gd name="T79" fmla="*/ 318 h 321"/>
                <a:gd name="T80" fmla="*/ 123 w 160"/>
                <a:gd name="T81" fmla="*/ 316 h 321"/>
                <a:gd name="T82" fmla="*/ 125 w 160"/>
                <a:gd name="T83" fmla="*/ 313 h 321"/>
                <a:gd name="T84" fmla="*/ 126 w 160"/>
                <a:gd name="T85" fmla="*/ 310 h 321"/>
                <a:gd name="T86" fmla="*/ 127 w 160"/>
                <a:gd name="T87" fmla="*/ 306 h 321"/>
                <a:gd name="T88" fmla="*/ 127 w 160"/>
                <a:gd name="T89" fmla="*/ 303 h 321"/>
                <a:gd name="T90" fmla="*/ 133 w 160"/>
                <a:gd name="T91" fmla="*/ 182 h 321"/>
                <a:gd name="T92" fmla="*/ 138 w 160"/>
                <a:gd name="T93" fmla="*/ 182 h 321"/>
                <a:gd name="T94" fmla="*/ 143 w 160"/>
                <a:gd name="T95" fmla="*/ 180 h 321"/>
                <a:gd name="T96" fmla="*/ 146 w 160"/>
                <a:gd name="T97" fmla="*/ 179 h 321"/>
                <a:gd name="T98" fmla="*/ 151 w 160"/>
                <a:gd name="T99" fmla="*/ 177 h 321"/>
                <a:gd name="T100" fmla="*/ 154 w 160"/>
                <a:gd name="T101" fmla="*/ 174 h 321"/>
                <a:gd name="T102" fmla="*/ 156 w 160"/>
                <a:gd name="T103" fmla="*/ 170 h 321"/>
                <a:gd name="T104" fmla="*/ 158 w 160"/>
                <a:gd name="T105" fmla="*/ 166 h 321"/>
                <a:gd name="T106" fmla="*/ 160 w 160"/>
                <a:gd name="T107" fmla="*/ 161 h 321"/>
                <a:gd name="T108" fmla="*/ 160 w 160"/>
                <a:gd name="T109" fmla="*/ 156 h 321"/>
                <a:gd name="T110" fmla="*/ 155 w 160"/>
                <a:gd name="T111" fmla="*/ 5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60" h="321">
                  <a:moveTo>
                    <a:pt x="154" y="28"/>
                  </a:moveTo>
                  <a:lnTo>
                    <a:pt x="154" y="26"/>
                  </a:lnTo>
                  <a:lnTo>
                    <a:pt x="153" y="25"/>
                  </a:lnTo>
                  <a:lnTo>
                    <a:pt x="153" y="23"/>
                  </a:lnTo>
                  <a:lnTo>
                    <a:pt x="153" y="22"/>
                  </a:lnTo>
                  <a:lnTo>
                    <a:pt x="153" y="21"/>
                  </a:lnTo>
                  <a:lnTo>
                    <a:pt x="153" y="19"/>
                  </a:lnTo>
                  <a:lnTo>
                    <a:pt x="152" y="18"/>
                  </a:lnTo>
                  <a:lnTo>
                    <a:pt x="152" y="17"/>
                  </a:lnTo>
                  <a:lnTo>
                    <a:pt x="152" y="17"/>
                  </a:lnTo>
                  <a:lnTo>
                    <a:pt x="151" y="16"/>
                  </a:lnTo>
                  <a:lnTo>
                    <a:pt x="151" y="14"/>
                  </a:lnTo>
                  <a:lnTo>
                    <a:pt x="150" y="13"/>
                  </a:lnTo>
                  <a:lnTo>
                    <a:pt x="150" y="12"/>
                  </a:lnTo>
                  <a:lnTo>
                    <a:pt x="148" y="11"/>
                  </a:lnTo>
                  <a:lnTo>
                    <a:pt x="148" y="10"/>
                  </a:lnTo>
                  <a:lnTo>
                    <a:pt x="147" y="9"/>
                  </a:lnTo>
                  <a:lnTo>
                    <a:pt x="146" y="8"/>
                  </a:lnTo>
                  <a:lnTo>
                    <a:pt x="146" y="7"/>
                  </a:lnTo>
                  <a:lnTo>
                    <a:pt x="145" y="6"/>
                  </a:lnTo>
                  <a:lnTo>
                    <a:pt x="144" y="6"/>
                  </a:lnTo>
                  <a:lnTo>
                    <a:pt x="143" y="5"/>
                  </a:lnTo>
                  <a:lnTo>
                    <a:pt x="142" y="4"/>
                  </a:lnTo>
                  <a:lnTo>
                    <a:pt x="141" y="3"/>
                  </a:lnTo>
                  <a:lnTo>
                    <a:pt x="141" y="3"/>
                  </a:lnTo>
                  <a:lnTo>
                    <a:pt x="140" y="3"/>
                  </a:lnTo>
                  <a:lnTo>
                    <a:pt x="139" y="2"/>
                  </a:lnTo>
                  <a:lnTo>
                    <a:pt x="139" y="2"/>
                  </a:lnTo>
                  <a:lnTo>
                    <a:pt x="138" y="1"/>
                  </a:lnTo>
                  <a:lnTo>
                    <a:pt x="137" y="1"/>
                  </a:lnTo>
                  <a:lnTo>
                    <a:pt x="136" y="1"/>
                  </a:lnTo>
                  <a:lnTo>
                    <a:pt x="133" y="0"/>
                  </a:lnTo>
                  <a:lnTo>
                    <a:pt x="132" y="0"/>
                  </a:lnTo>
                  <a:lnTo>
                    <a:pt x="131" y="0"/>
                  </a:lnTo>
                  <a:lnTo>
                    <a:pt x="130" y="0"/>
                  </a:lnTo>
                  <a:lnTo>
                    <a:pt x="80" y="0"/>
                  </a:lnTo>
                  <a:lnTo>
                    <a:pt x="30" y="0"/>
                  </a:lnTo>
                  <a:lnTo>
                    <a:pt x="28" y="0"/>
                  </a:lnTo>
                  <a:lnTo>
                    <a:pt x="27" y="0"/>
                  </a:lnTo>
                  <a:lnTo>
                    <a:pt x="27" y="0"/>
                  </a:lnTo>
                  <a:lnTo>
                    <a:pt x="26" y="0"/>
                  </a:lnTo>
                  <a:lnTo>
                    <a:pt x="25" y="1"/>
                  </a:lnTo>
                  <a:lnTo>
                    <a:pt x="24" y="1"/>
                  </a:lnTo>
                  <a:lnTo>
                    <a:pt x="23" y="1"/>
                  </a:lnTo>
                  <a:lnTo>
                    <a:pt x="22" y="2"/>
                  </a:lnTo>
                  <a:lnTo>
                    <a:pt x="21" y="2"/>
                  </a:lnTo>
                  <a:lnTo>
                    <a:pt x="21" y="2"/>
                  </a:lnTo>
                  <a:lnTo>
                    <a:pt x="20" y="3"/>
                  </a:lnTo>
                  <a:lnTo>
                    <a:pt x="19" y="3"/>
                  </a:lnTo>
                  <a:lnTo>
                    <a:pt x="18" y="4"/>
                  </a:lnTo>
                  <a:lnTo>
                    <a:pt x="17" y="5"/>
                  </a:lnTo>
                  <a:lnTo>
                    <a:pt x="16" y="6"/>
                  </a:lnTo>
                  <a:lnTo>
                    <a:pt x="16" y="6"/>
                  </a:lnTo>
                  <a:lnTo>
                    <a:pt x="15" y="7"/>
                  </a:lnTo>
                  <a:lnTo>
                    <a:pt x="13" y="8"/>
                  </a:lnTo>
                  <a:lnTo>
                    <a:pt x="12" y="9"/>
                  </a:lnTo>
                  <a:lnTo>
                    <a:pt x="12" y="10"/>
                  </a:lnTo>
                  <a:lnTo>
                    <a:pt x="11" y="11"/>
                  </a:lnTo>
                  <a:lnTo>
                    <a:pt x="11" y="12"/>
                  </a:lnTo>
                  <a:lnTo>
                    <a:pt x="10" y="13"/>
                  </a:lnTo>
                  <a:lnTo>
                    <a:pt x="9" y="14"/>
                  </a:lnTo>
                  <a:lnTo>
                    <a:pt x="9" y="16"/>
                  </a:lnTo>
                  <a:lnTo>
                    <a:pt x="9" y="17"/>
                  </a:lnTo>
                  <a:lnTo>
                    <a:pt x="8" y="18"/>
                  </a:lnTo>
                  <a:lnTo>
                    <a:pt x="8" y="19"/>
                  </a:lnTo>
                  <a:lnTo>
                    <a:pt x="8" y="21"/>
                  </a:lnTo>
                  <a:lnTo>
                    <a:pt x="7" y="22"/>
                  </a:lnTo>
                  <a:lnTo>
                    <a:pt x="7" y="23"/>
                  </a:lnTo>
                  <a:lnTo>
                    <a:pt x="7" y="25"/>
                  </a:lnTo>
                  <a:lnTo>
                    <a:pt x="7" y="26"/>
                  </a:lnTo>
                  <a:lnTo>
                    <a:pt x="7" y="28"/>
                  </a:lnTo>
                  <a:lnTo>
                    <a:pt x="5" y="59"/>
                  </a:lnTo>
                  <a:lnTo>
                    <a:pt x="3" y="90"/>
                  </a:lnTo>
                  <a:lnTo>
                    <a:pt x="2" y="122"/>
                  </a:lnTo>
                  <a:lnTo>
                    <a:pt x="0" y="154"/>
                  </a:lnTo>
                  <a:lnTo>
                    <a:pt x="0" y="156"/>
                  </a:lnTo>
                  <a:lnTo>
                    <a:pt x="0" y="157"/>
                  </a:lnTo>
                  <a:lnTo>
                    <a:pt x="0" y="159"/>
                  </a:lnTo>
                  <a:lnTo>
                    <a:pt x="0" y="160"/>
                  </a:lnTo>
                  <a:lnTo>
                    <a:pt x="1" y="161"/>
                  </a:lnTo>
                  <a:lnTo>
                    <a:pt x="1" y="162"/>
                  </a:lnTo>
                  <a:lnTo>
                    <a:pt x="1" y="164"/>
                  </a:lnTo>
                  <a:lnTo>
                    <a:pt x="2" y="165"/>
                  </a:lnTo>
                  <a:lnTo>
                    <a:pt x="2" y="166"/>
                  </a:lnTo>
                  <a:lnTo>
                    <a:pt x="3" y="167"/>
                  </a:lnTo>
                  <a:lnTo>
                    <a:pt x="3" y="169"/>
                  </a:lnTo>
                  <a:lnTo>
                    <a:pt x="4" y="170"/>
                  </a:lnTo>
                  <a:lnTo>
                    <a:pt x="5" y="171"/>
                  </a:lnTo>
                  <a:lnTo>
                    <a:pt x="5" y="172"/>
                  </a:lnTo>
                  <a:lnTo>
                    <a:pt x="6" y="172"/>
                  </a:lnTo>
                  <a:lnTo>
                    <a:pt x="6" y="173"/>
                  </a:lnTo>
                  <a:lnTo>
                    <a:pt x="7" y="174"/>
                  </a:lnTo>
                  <a:lnTo>
                    <a:pt x="8" y="175"/>
                  </a:lnTo>
                  <a:lnTo>
                    <a:pt x="8" y="175"/>
                  </a:lnTo>
                  <a:lnTo>
                    <a:pt x="9" y="176"/>
                  </a:lnTo>
                  <a:lnTo>
                    <a:pt x="10" y="177"/>
                  </a:lnTo>
                  <a:lnTo>
                    <a:pt x="11" y="178"/>
                  </a:lnTo>
                  <a:lnTo>
                    <a:pt x="12" y="178"/>
                  </a:lnTo>
                  <a:lnTo>
                    <a:pt x="12" y="178"/>
                  </a:lnTo>
                  <a:lnTo>
                    <a:pt x="13" y="179"/>
                  </a:lnTo>
                  <a:lnTo>
                    <a:pt x="13" y="179"/>
                  </a:lnTo>
                  <a:lnTo>
                    <a:pt x="15" y="180"/>
                  </a:lnTo>
                  <a:lnTo>
                    <a:pt x="16" y="180"/>
                  </a:lnTo>
                  <a:lnTo>
                    <a:pt x="17" y="180"/>
                  </a:lnTo>
                  <a:lnTo>
                    <a:pt x="19" y="181"/>
                  </a:lnTo>
                  <a:lnTo>
                    <a:pt x="20" y="181"/>
                  </a:lnTo>
                  <a:lnTo>
                    <a:pt x="21" y="181"/>
                  </a:lnTo>
                  <a:lnTo>
                    <a:pt x="22" y="182"/>
                  </a:lnTo>
                  <a:lnTo>
                    <a:pt x="23" y="182"/>
                  </a:lnTo>
                  <a:lnTo>
                    <a:pt x="24" y="182"/>
                  </a:lnTo>
                  <a:lnTo>
                    <a:pt x="27" y="182"/>
                  </a:lnTo>
                  <a:lnTo>
                    <a:pt x="28" y="212"/>
                  </a:lnTo>
                  <a:lnTo>
                    <a:pt x="31" y="242"/>
                  </a:lnTo>
                  <a:lnTo>
                    <a:pt x="32" y="272"/>
                  </a:lnTo>
                  <a:lnTo>
                    <a:pt x="33" y="303"/>
                  </a:lnTo>
                  <a:lnTo>
                    <a:pt x="33" y="304"/>
                  </a:lnTo>
                  <a:lnTo>
                    <a:pt x="33" y="305"/>
                  </a:lnTo>
                  <a:lnTo>
                    <a:pt x="34" y="305"/>
                  </a:lnTo>
                  <a:lnTo>
                    <a:pt x="34" y="306"/>
                  </a:lnTo>
                  <a:lnTo>
                    <a:pt x="34" y="307"/>
                  </a:lnTo>
                  <a:lnTo>
                    <a:pt x="34" y="308"/>
                  </a:lnTo>
                  <a:lnTo>
                    <a:pt x="34" y="309"/>
                  </a:lnTo>
                  <a:lnTo>
                    <a:pt x="34" y="310"/>
                  </a:lnTo>
                  <a:lnTo>
                    <a:pt x="35" y="311"/>
                  </a:lnTo>
                  <a:lnTo>
                    <a:pt x="35" y="311"/>
                  </a:lnTo>
                  <a:lnTo>
                    <a:pt x="35" y="312"/>
                  </a:lnTo>
                  <a:lnTo>
                    <a:pt x="36" y="313"/>
                  </a:lnTo>
                  <a:lnTo>
                    <a:pt x="36" y="314"/>
                  </a:lnTo>
                  <a:lnTo>
                    <a:pt x="36" y="314"/>
                  </a:lnTo>
                  <a:lnTo>
                    <a:pt x="37" y="315"/>
                  </a:lnTo>
                  <a:lnTo>
                    <a:pt x="37" y="316"/>
                  </a:lnTo>
                  <a:lnTo>
                    <a:pt x="38" y="317"/>
                  </a:lnTo>
                  <a:lnTo>
                    <a:pt x="39" y="317"/>
                  </a:lnTo>
                  <a:lnTo>
                    <a:pt x="39" y="318"/>
                  </a:lnTo>
                  <a:lnTo>
                    <a:pt x="40" y="318"/>
                  </a:lnTo>
                  <a:lnTo>
                    <a:pt x="40" y="319"/>
                  </a:lnTo>
                  <a:lnTo>
                    <a:pt x="41" y="319"/>
                  </a:lnTo>
                  <a:lnTo>
                    <a:pt x="42" y="319"/>
                  </a:lnTo>
                  <a:lnTo>
                    <a:pt x="42" y="320"/>
                  </a:lnTo>
                  <a:lnTo>
                    <a:pt x="43" y="320"/>
                  </a:lnTo>
                  <a:lnTo>
                    <a:pt x="45" y="320"/>
                  </a:lnTo>
                  <a:lnTo>
                    <a:pt x="45" y="321"/>
                  </a:lnTo>
                  <a:lnTo>
                    <a:pt x="46" y="321"/>
                  </a:lnTo>
                  <a:lnTo>
                    <a:pt x="46" y="321"/>
                  </a:lnTo>
                  <a:lnTo>
                    <a:pt x="47" y="321"/>
                  </a:lnTo>
                  <a:lnTo>
                    <a:pt x="47" y="321"/>
                  </a:lnTo>
                  <a:lnTo>
                    <a:pt x="48" y="321"/>
                  </a:lnTo>
                  <a:lnTo>
                    <a:pt x="80" y="321"/>
                  </a:lnTo>
                  <a:lnTo>
                    <a:pt x="113" y="321"/>
                  </a:lnTo>
                  <a:lnTo>
                    <a:pt x="114" y="321"/>
                  </a:lnTo>
                  <a:lnTo>
                    <a:pt x="114" y="321"/>
                  </a:lnTo>
                  <a:lnTo>
                    <a:pt x="115" y="321"/>
                  </a:lnTo>
                  <a:lnTo>
                    <a:pt x="116" y="321"/>
                  </a:lnTo>
                  <a:lnTo>
                    <a:pt x="116" y="320"/>
                  </a:lnTo>
                  <a:lnTo>
                    <a:pt x="117" y="320"/>
                  </a:lnTo>
                  <a:lnTo>
                    <a:pt x="118" y="320"/>
                  </a:lnTo>
                  <a:lnTo>
                    <a:pt x="118" y="319"/>
                  </a:lnTo>
                  <a:lnTo>
                    <a:pt x="120" y="319"/>
                  </a:lnTo>
                  <a:lnTo>
                    <a:pt x="120" y="319"/>
                  </a:lnTo>
                  <a:lnTo>
                    <a:pt x="121" y="318"/>
                  </a:lnTo>
                  <a:lnTo>
                    <a:pt x="121" y="318"/>
                  </a:lnTo>
                  <a:lnTo>
                    <a:pt x="122" y="317"/>
                  </a:lnTo>
                  <a:lnTo>
                    <a:pt x="123" y="317"/>
                  </a:lnTo>
                  <a:lnTo>
                    <a:pt x="123" y="316"/>
                  </a:lnTo>
                  <a:lnTo>
                    <a:pt x="123" y="316"/>
                  </a:lnTo>
                  <a:lnTo>
                    <a:pt x="124" y="315"/>
                  </a:lnTo>
                  <a:lnTo>
                    <a:pt x="124" y="314"/>
                  </a:lnTo>
                  <a:lnTo>
                    <a:pt x="125" y="313"/>
                  </a:lnTo>
                  <a:lnTo>
                    <a:pt x="125" y="312"/>
                  </a:lnTo>
                  <a:lnTo>
                    <a:pt x="126" y="311"/>
                  </a:lnTo>
                  <a:lnTo>
                    <a:pt x="126" y="311"/>
                  </a:lnTo>
                  <a:lnTo>
                    <a:pt x="126" y="310"/>
                  </a:lnTo>
                  <a:lnTo>
                    <a:pt x="127" y="309"/>
                  </a:lnTo>
                  <a:lnTo>
                    <a:pt x="127" y="308"/>
                  </a:lnTo>
                  <a:lnTo>
                    <a:pt x="127" y="307"/>
                  </a:lnTo>
                  <a:lnTo>
                    <a:pt x="127" y="306"/>
                  </a:lnTo>
                  <a:lnTo>
                    <a:pt x="127" y="305"/>
                  </a:lnTo>
                  <a:lnTo>
                    <a:pt x="127" y="305"/>
                  </a:lnTo>
                  <a:lnTo>
                    <a:pt x="127" y="304"/>
                  </a:lnTo>
                  <a:lnTo>
                    <a:pt x="127" y="303"/>
                  </a:lnTo>
                  <a:lnTo>
                    <a:pt x="129" y="272"/>
                  </a:lnTo>
                  <a:lnTo>
                    <a:pt x="130" y="242"/>
                  </a:lnTo>
                  <a:lnTo>
                    <a:pt x="131" y="212"/>
                  </a:lnTo>
                  <a:lnTo>
                    <a:pt x="133" y="182"/>
                  </a:lnTo>
                  <a:lnTo>
                    <a:pt x="136" y="182"/>
                  </a:lnTo>
                  <a:lnTo>
                    <a:pt x="137" y="182"/>
                  </a:lnTo>
                  <a:lnTo>
                    <a:pt x="138" y="182"/>
                  </a:lnTo>
                  <a:lnTo>
                    <a:pt x="138" y="182"/>
                  </a:lnTo>
                  <a:lnTo>
                    <a:pt x="140" y="181"/>
                  </a:lnTo>
                  <a:lnTo>
                    <a:pt x="141" y="181"/>
                  </a:lnTo>
                  <a:lnTo>
                    <a:pt x="142" y="181"/>
                  </a:lnTo>
                  <a:lnTo>
                    <a:pt x="143" y="180"/>
                  </a:lnTo>
                  <a:lnTo>
                    <a:pt x="144" y="180"/>
                  </a:lnTo>
                  <a:lnTo>
                    <a:pt x="144" y="180"/>
                  </a:lnTo>
                  <a:lnTo>
                    <a:pt x="145" y="180"/>
                  </a:lnTo>
                  <a:lnTo>
                    <a:pt x="146" y="179"/>
                  </a:lnTo>
                  <a:lnTo>
                    <a:pt x="147" y="178"/>
                  </a:lnTo>
                  <a:lnTo>
                    <a:pt x="148" y="178"/>
                  </a:lnTo>
                  <a:lnTo>
                    <a:pt x="150" y="177"/>
                  </a:lnTo>
                  <a:lnTo>
                    <a:pt x="151" y="177"/>
                  </a:lnTo>
                  <a:lnTo>
                    <a:pt x="151" y="176"/>
                  </a:lnTo>
                  <a:lnTo>
                    <a:pt x="152" y="175"/>
                  </a:lnTo>
                  <a:lnTo>
                    <a:pt x="153" y="175"/>
                  </a:lnTo>
                  <a:lnTo>
                    <a:pt x="154" y="174"/>
                  </a:lnTo>
                  <a:lnTo>
                    <a:pt x="154" y="173"/>
                  </a:lnTo>
                  <a:lnTo>
                    <a:pt x="155" y="172"/>
                  </a:lnTo>
                  <a:lnTo>
                    <a:pt x="156" y="171"/>
                  </a:lnTo>
                  <a:lnTo>
                    <a:pt x="156" y="170"/>
                  </a:lnTo>
                  <a:lnTo>
                    <a:pt x="157" y="169"/>
                  </a:lnTo>
                  <a:lnTo>
                    <a:pt x="157" y="169"/>
                  </a:lnTo>
                  <a:lnTo>
                    <a:pt x="158" y="167"/>
                  </a:lnTo>
                  <a:lnTo>
                    <a:pt x="158" y="166"/>
                  </a:lnTo>
                  <a:lnTo>
                    <a:pt x="159" y="165"/>
                  </a:lnTo>
                  <a:lnTo>
                    <a:pt x="159" y="164"/>
                  </a:lnTo>
                  <a:lnTo>
                    <a:pt x="159" y="162"/>
                  </a:lnTo>
                  <a:lnTo>
                    <a:pt x="160" y="161"/>
                  </a:lnTo>
                  <a:lnTo>
                    <a:pt x="160" y="160"/>
                  </a:lnTo>
                  <a:lnTo>
                    <a:pt x="160" y="159"/>
                  </a:lnTo>
                  <a:lnTo>
                    <a:pt x="160" y="157"/>
                  </a:lnTo>
                  <a:lnTo>
                    <a:pt x="160" y="156"/>
                  </a:lnTo>
                  <a:lnTo>
                    <a:pt x="160" y="154"/>
                  </a:lnTo>
                  <a:lnTo>
                    <a:pt x="159" y="122"/>
                  </a:lnTo>
                  <a:lnTo>
                    <a:pt x="157" y="90"/>
                  </a:lnTo>
                  <a:lnTo>
                    <a:pt x="155" y="59"/>
                  </a:lnTo>
                  <a:lnTo>
                    <a:pt x="154" y="28"/>
                  </a:lnTo>
                  <a:lnTo>
                    <a:pt x="154" y="28"/>
                  </a:lnTo>
                  <a:close/>
                </a:path>
              </a:pathLst>
            </a:custGeom>
            <a:solidFill>
              <a:srgbClr val="DF00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grpSp>
      <p:grpSp>
        <p:nvGrpSpPr>
          <p:cNvPr id="38" name="Group 37"/>
          <p:cNvGrpSpPr/>
          <p:nvPr/>
        </p:nvGrpSpPr>
        <p:grpSpPr>
          <a:xfrm>
            <a:off x="7307033" y="5592985"/>
            <a:ext cx="198022" cy="541931"/>
            <a:chOff x="2429232" y="853283"/>
            <a:chExt cx="254000" cy="670719"/>
          </a:xfrm>
        </p:grpSpPr>
        <p:sp>
          <p:nvSpPr>
            <p:cNvPr id="39" name="Freeform 7"/>
            <p:cNvSpPr>
              <a:spLocks/>
            </p:cNvSpPr>
            <p:nvPr/>
          </p:nvSpPr>
          <p:spPr bwMode="auto">
            <a:xfrm>
              <a:off x="2477650" y="853283"/>
              <a:ext cx="157163" cy="146050"/>
            </a:xfrm>
            <a:custGeom>
              <a:avLst/>
              <a:gdLst>
                <a:gd name="T0" fmla="*/ 98 w 99"/>
                <a:gd name="T1" fmla="*/ 51 h 92"/>
                <a:gd name="T2" fmla="*/ 98 w 99"/>
                <a:gd name="T3" fmla="*/ 55 h 92"/>
                <a:gd name="T4" fmla="*/ 96 w 99"/>
                <a:gd name="T5" fmla="*/ 60 h 92"/>
                <a:gd name="T6" fmla="*/ 95 w 99"/>
                <a:gd name="T7" fmla="*/ 64 h 92"/>
                <a:gd name="T8" fmla="*/ 92 w 99"/>
                <a:gd name="T9" fmla="*/ 69 h 92"/>
                <a:gd name="T10" fmla="*/ 89 w 99"/>
                <a:gd name="T11" fmla="*/ 74 h 92"/>
                <a:gd name="T12" fmla="*/ 86 w 99"/>
                <a:gd name="T13" fmla="*/ 77 h 92"/>
                <a:gd name="T14" fmla="*/ 82 w 99"/>
                <a:gd name="T15" fmla="*/ 81 h 92"/>
                <a:gd name="T16" fmla="*/ 78 w 99"/>
                <a:gd name="T17" fmla="*/ 84 h 92"/>
                <a:gd name="T18" fmla="*/ 70 w 99"/>
                <a:gd name="T19" fmla="*/ 88 h 92"/>
                <a:gd name="T20" fmla="*/ 64 w 99"/>
                <a:gd name="T21" fmla="*/ 90 h 92"/>
                <a:gd name="T22" fmla="*/ 60 w 99"/>
                <a:gd name="T23" fmla="*/ 91 h 92"/>
                <a:gd name="T24" fmla="*/ 54 w 99"/>
                <a:gd name="T25" fmla="*/ 92 h 92"/>
                <a:gd name="T26" fmla="*/ 47 w 99"/>
                <a:gd name="T27" fmla="*/ 92 h 92"/>
                <a:gd name="T28" fmla="*/ 41 w 99"/>
                <a:gd name="T29" fmla="*/ 92 h 92"/>
                <a:gd name="T30" fmla="*/ 37 w 99"/>
                <a:gd name="T31" fmla="*/ 91 h 92"/>
                <a:gd name="T32" fmla="*/ 32 w 99"/>
                <a:gd name="T33" fmla="*/ 89 h 92"/>
                <a:gd name="T34" fmla="*/ 26 w 99"/>
                <a:gd name="T35" fmla="*/ 87 h 92"/>
                <a:gd name="T36" fmla="*/ 22 w 99"/>
                <a:gd name="T37" fmla="*/ 85 h 92"/>
                <a:gd name="T38" fmla="*/ 18 w 99"/>
                <a:gd name="T39" fmla="*/ 82 h 92"/>
                <a:gd name="T40" fmla="*/ 14 w 99"/>
                <a:gd name="T41" fmla="*/ 78 h 92"/>
                <a:gd name="T42" fmla="*/ 10 w 99"/>
                <a:gd name="T43" fmla="*/ 75 h 92"/>
                <a:gd name="T44" fmla="*/ 7 w 99"/>
                <a:gd name="T45" fmla="*/ 70 h 92"/>
                <a:gd name="T46" fmla="*/ 3 w 99"/>
                <a:gd name="T47" fmla="*/ 64 h 92"/>
                <a:gd name="T48" fmla="*/ 1 w 99"/>
                <a:gd name="T49" fmla="*/ 58 h 92"/>
                <a:gd name="T50" fmla="*/ 0 w 99"/>
                <a:gd name="T51" fmla="*/ 53 h 92"/>
                <a:gd name="T52" fmla="*/ 0 w 99"/>
                <a:gd name="T53" fmla="*/ 49 h 92"/>
                <a:gd name="T54" fmla="*/ 0 w 99"/>
                <a:gd name="T55" fmla="*/ 43 h 92"/>
                <a:gd name="T56" fmla="*/ 1 w 99"/>
                <a:gd name="T57" fmla="*/ 38 h 92"/>
                <a:gd name="T58" fmla="*/ 2 w 99"/>
                <a:gd name="T59" fmla="*/ 34 h 92"/>
                <a:gd name="T60" fmla="*/ 3 w 99"/>
                <a:gd name="T61" fmla="*/ 29 h 92"/>
                <a:gd name="T62" fmla="*/ 5 w 99"/>
                <a:gd name="T63" fmla="*/ 24 h 92"/>
                <a:gd name="T64" fmla="*/ 8 w 99"/>
                <a:gd name="T65" fmla="*/ 20 h 92"/>
                <a:gd name="T66" fmla="*/ 11 w 99"/>
                <a:gd name="T67" fmla="*/ 16 h 92"/>
                <a:gd name="T68" fmla="*/ 16 w 99"/>
                <a:gd name="T69" fmla="*/ 12 h 92"/>
                <a:gd name="T70" fmla="*/ 19 w 99"/>
                <a:gd name="T71" fmla="*/ 9 h 92"/>
                <a:gd name="T72" fmla="*/ 25 w 99"/>
                <a:gd name="T73" fmla="*/ 6 h 92"/>
                <a:gd name="T74" fmla="*/ 32 w 99"/>
                <a:gd name="T75" fmla="*/ 3 h 92"/>
                <a:gd name="T76" fmla="*/ 38 w 99"/>
                <a:gd name="T77" fmla="*/ 1 h 92"/>
                <a:gd name="T78" fmla="*/ 42 w 99"/>
                <a:gd name="T79" fmla="*/ 0 h 92"/>
                <a:gd name="T80" fmla="*/ 49 w 99"/>
                <a:gd name="T81" fmla="*/ 0 h 92"/>
                <a:gd name="T82" fmla="*/ 55 w 99"/>
                <a:gd name="T83" fmla="*/ 0 h 92"/>
                <a:gd name="T84" fmla="*/ 61 w 99"/>
                <a:gd name="T85" fmla="*/ 1 h 92"/>
                <a:gd name="T86" fmla="*/ 65 w 99"/>
                <a:gd name="T87" fmla="*/ 2 h 92"/>
                <a:gd name="T88" fmla="*/ 70 w 99"/>
                <a:gd name="T89" fmla="*/ 5 h 92"/>
                <a:gd name="T90" fmla="*/ 75 w 99"/>
                <a:gd name="T91" fmla="*/ 7 h 92"/>
                <a:gd name="T92" fmla="*/ 80 w 99"/>
                <a:gd name="T93" fmla="*/ 10 h 92"/>
                <a:gd name="T94" fmla="*/ 84 w 99"/>
                <a:gd name="T95" fmla="*/ 14 h 92"/>
                <a:gd name="T96" fmla="*/ 87 w 99"/>
                <a:gd name="T97" fmla="*/ 17 h 92"/>
                <a:gd name="T98" fmla="*/ 91 w 99"/>
                <a:gd name="T99" fmla="*/ 20 h 92"/>
                <a:gd name="T100" fmla="*/ 94 w 99"/>
                <a:gd name="T101" fmla="*/ 27 h 92"/>
                <a:gd name="T102" fmla="*/ 97 w 99"/>
                <a:gd name="T103" fmla="*/ 34 h 92"/>
                <a:gd name="T104" fmla="*/ 98 w 99"/>
                <a:gd name="T105" fmla="*/ 38 h 92"/>
                <a:gd name="T106" fmla="*/ 98 w 99"/>
                <a:gd name="T107" fmla="*/ 43 h 92"/>
                <a:gd name="T108" fmla="*/ 99 w 99"/>
                <a:gd name="T109" fmla="*/ 46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99" h="92">
                  <a:moveTo>
                    <a:pt x="99" y="46"/>
                  </a:moveTo>
                  <a:lnTo>
                    <a:pt x="99" y="49"/>
                  </a:lnTo>
                  <a:lnTo>
                    <a:pt x="98" y="50"/>
                  </a:lnTo>
                  <a:lnTo>
                    <a:pt x="98" y="51"/>
                  </a:lnTo>
                  <a:lnTo>
                    <a:pt x="98" y="52"/>
                  </a:lnTo>
                  <a:lnTo>
                    <a:pt x="98" y="53"/>
                  </a:lnTo>
                  <a:lnTo>
                    <a:pt x="98" y="54"/>
                  </a:lnTo>
                  <a:lnTo>
                    <a:pt x="98" y="55"/>
                  </a:lnTo>
                  <a:lnTo>
                    <a:pt x="97" y="57"/>
                  </a:lnTo>
                  <a:lnTo>
                    <a:pt x="97" y="58"/>
                  </a:lnTo>
                  <a:lnTo>
                    <a:pt x="97" y="59"/>
                  </a:lnTo>
                  <a:lnTo>
                    <a:pt x="96" y="60"/>
                  </a:lnTo>
                  <a:lnTo>
                    <a:pt x="96" y="61"/>
                  </a:lnTo>
                  <a:lnTo>
                    <a:pt x="96" y="62"/>
                  </a:lnTo>
                  <a:lnTo>
                    <a:pt x="95" y="63"/>
                  </a:lnTo>
                  <a:lnTo>
                    <a:pt x="95" y="64"/>
                  </a:lnTo>
                  <a:lnTo>
                    <a:pt x="94" y="66"/>
                  </a:lnTo>
                  <a:lnTo>
                    <a:pt x="93" y="67"/>
                  </a:lnTo>
                  <a:lnTo>
                    <a:pt x="93" y="68"/>
                  </a:lnTo>
                  <a:lnTo>
                    <a:pt x="92" y="69"/>
                  </a:lnTo>
                  <a:lnTo>
                    <a:pt x="92" y="70"/>
                  </a:lnTo>
                  <a:lnTo>
                    <a:pt x="91" y="71"/>
                  </a:lnTo>
                  <a:lnTo>
                    <a:pt x="91" y="72"/>
                  </a:lnTo>
                  <a:lnTo>
                    <a:pt x="89" y="74"/>
                  </a:lnTo>
                  <a:lnTo>
                    <a:pt x="89" y="75"/>
                  </a:lnTo>
                  <a:lnTo>
                    <a:pt x="87" y="76"/>
                  </a:lnTo>
                  <a:lnTo>
                    <a:pt x="86" y="76"/>
                  </a:lnTo>
                  <a:lnTo>
                    <a:pt x="86" y="77"/>
                  </a:lnTo>
                  <a:lnTo>
                    <a:pt x="84" y="79"/>
                  </a:lnTo>
                  <a:lnTo>
                    <a:pt x="83" y="80"/>
                  </a:lnTo>
                  <a:lnTo>
                    <a:pt x="82" y="80"/>
                  </a:lnTo>
                  <a:lnTo>
                    <a:pt x="82" y="81"/>
                  </a:lnTo>
                  <a:lnTo>
                    <a:pt x="81" y="82"/>
                  </a:lnTo>
                  <a:lnTo>
                    <a:pt x="80" y="82"/>
                  </a:lnTo>
                  <a:lnTo>
                    <a:pt x="79" y="83"/>
                  </a:lnTo>
                  <a:lnTo>
                    <a:pt x="78" y="84"/>
                  </a:lnTo>
                  <a:lnTo>
                    <a:pt x="77" y="84"/>
                  </a:lnTo>
                  <a:lnTo>
                    <a:pt x="75" y="86"/>
                  </a:lnTo>
                  <a:lnTo>
                    <a:pt x="72" y="87"/>
                  </a:lnTo>
                  <a:lnTo>
                    <a:pt x="70" y="88"/>
                  </a:lnTo>
                  <a:lnTo>
                    <a:pt x="69" y="88"/>
                  </a:lnTo>
                  <a:lnTo>
                    <a:pt x="68" y="89"/>
                  </a:lnTo>
                  <a:lnTo>
                    <a:pt x="66" y="89"/>
                  </a:lnTo>
                  <a:lnTo>
                    <a:pt x="64" y="90"/>
                  </a:lnTo>
                  <a:lnTo>
                    <a:pt x="63" y="91"/>
                  </a:lnTo>
                  <a:lnTo>
                    <a:pt x="62" y="91"/>
                  </a:lnTo>
                  <a:lnTo>
                    <a:pt x="61" y="91"/>
                  </a:lnTo>
                  <a:lnTo>
                    <a:pt x="60" y="91"/>
                  </a:lnTo>
                  <a:lnTo>
                    <a:pt x="57" y="92"/>
                  </a:lnTo>
                  <a:lnTo>
                    <a:pt x="56" y="92"/>
                  </a:lnTo>
                  <a:lnTo>
                    <a:pt x="55" y="92"/>
                  </a:lnTo>
                  <a:lnTo>
                    <a:pt x="54" y="92"/>
                  </a:lnTo>
                  <a:lnTo>
                    <a:pt x="53" y="92"/>
                  </a:lnTo>
                  <a:lnTo>
                    <a:pt x="52" y="92"/>
                  </a:lnTo>
                  <a:lnTo>
                    <a:pt x="49" y="92"/>
                  </a:lnTo>
                  <a:lnTo>
                    <a:pt x="47" y="92"/>
                  </a:lnTo>
                  <a:lnTo>
                    <a:pt x="46" y="92"/>
                  </a:lnTo>
                  <a:lnTo>
                    <a:pt x="44" y="92"/>
                  </a:lnTo>
                  <a:lnTo>
                    <a:pt x="42" y="92"/>
                  </a:lnTo>
                  <a:lnTo>
                    <a:pt x="41" y="92"/>
                  </a:lnTo>
                  <a:lnTo>
                    <a:pt x="40" y="92"/>
                  </a:lnTo>
                  <a:lnTo>
                    <a:pt x="39" y="91"/>
                  </a:lnTo>
                  <a:lnTo>
                    <a:pt x="38" y="91"/>
                  </a:lnTo>
                  <a:lnTo>
                    <a:pt x="37" y="91"/>
                  </a:lnTo>
                  <a:lnTo>
                    <a:pt x="35" y="91"/>
                  </a:lnTo>
                  <a:lnTo>
                    <a:pt x="34" y="90"/>
                  </a:lnTo>
                  <a:lnTo>
                    <a:pt x="33" y="90"/>
                  </a:lnTo>
                  <a:lnTo>
                    <a:pt x="32" y="89"/>
                  </a:lnTo>
                  <a:lnTo>
                    <a:pt x="31" y="89"/>
                  </a:lnTo>
                  <a:lnTo>
                    <a:pt x="30" y="89"/>
                  </a:lnTo>
                  <a:lnTo>
                    <a:pt x="27" y="88"/>
                  </a:lnTo>
                  <a:lnTo>
                    <a:pt x="26" y="87"/>
                  </a:lnTo>
                  <a:lnTo>
                    <a:pt x="25" y="87"/>
                  </a:lnTo>
                  <a:lnTo>
                    <a:pt x="24" y="86"/>
                  </a:lnTo>
                  <a:lnTo>
                    <a:pt x="23" y="86"/>
                  </a:lnTo>
                  <a:lnTo>
                    <a:pt x="22" y="85"/>
                  </a:lnTo>
                  <a:lnTo>
                    <a:pt x="21" y="84"/>
                  </a:lnTo>
                  <a:lnTo>
                    <a:pt x="19" y="83"/>
                  </a:lnTo>
                  <a:lnTo>
                    <a:pt x="19" y="82"/>
                  </a:lnTo>
                  <a:lnTo>
                    <a:pt x="18" y="82"/>
                  </a:lnTo>
                  <a:lnTo>
                    <a:pt x="17" y="81"/>
                  </a:lnTo>
                  <a:lnTo>
                    <a:pt x="16" y="80"/>
                  </a:lnTo>
                  <a:lnTo>
                    <a:pt x="14" y="79"/>
                  </a:lnTo>
                  <a:lnTo>
                    <a:pt x="14" y="78"/>
                  </a:lnTo>
                  <a:lnTo>
                    <a:pt x="12" y="77"/>
                  </a:lnTo>
                  <a:lnTo>
                    <a:pt x="11" y="76"/>
                  </a:lnTo>
                  <a:lnTo>
                    <a:pt x="10" y="76"/>
                  </a:lnTo>
                  <a:lnTo>
                    <a:pt x="10" y="75"/>
                  </a:lnTo>
                  <a:lnTo>
                    <a:pt x="9" y="74"/>
                  </a:lnTo>
                  <a:lnTo>
                    <a:pt x="8" y="73"/>
                  </a:lnTo>
                  <a:lnTo>
                    <a:pt x="8" y="72"/>
                  </a:lnTo>
                  <a:lnTo>
                    <a:pt x="7" y="70"/>
                  </a:lnTo>
                  <a:lnTo>
                    <a:pt x="5" y="68"/>
                  </a:lnTo>
                  <a:lnTo>
                    <a:pt x="4" y="66"/>
                  </a:lnTo>
                  <a:lnTo>
                    <a:pt x="4" y="65"/>
                  </a:lnTo>
                  <a:lnTo>
                    <a:pt x="3" y="64"/>
                  </a:lnTo>
                  <a:lnTo>
                    <a:pt x="3" y="62"/>
                  </a:lnTo>
                  <a:lnTo>
                    <a:pt x="2" y="60"/>
                  </a:lnTo>
                  <a:lnTo>
                    <a:pt x="2" y="59"/>
                  </a:lnTo>
                  <a:lnTo>
                    <a:pt x="1" y="58"/>
                  </a:lnTo>
                  <a:lnTo>
                    <a:pt x="1" y="57"/>
                  </a:lnTo>
                  <a:lnTo>
                    <a:pt x="1" y="55"/>
                  </a:lnTo>
                  <a:lnTo>
                    <a:pt x="1" y="54"/>
                  </a:lnTo>
                  <a:lnTo>
                    <a:pt x="0" y="53"/>
                  </a:lnTo>
                  <a:lnTo>
                    <a:pt x="0" y="52"/>
                  </a:lnTo>
                  <a:lnTo>
                    <a:pt x="0" y="51"/>
                  </a:lnTo>
                  <a:lnTo>
                    <a:pt x="0" y="50"/>
                  </a:lnTo>
                  <a:lnTo>
                    <a:pt x="0" y="49"/>
                  </a:lnTo>
                  <a:lnTo>
                    <a:pt x="0" y="47"/>
                  </a:lnTo>
                  <a:lnTo>
                    <a:pt x="0" y="46"/>
                  </a:lnTo>
                  <a:lnTo>
                    <a:pt x="0" y="44"/>
                  </a:lnTo>
                  <a:lnTo>
                    <a:pt x="0" y="43"/>
                  </a:lnTo>
                  <a:lnTo>
                    <a:pt x="0" y="41"/>
                  </a:lnTo>
                  <a:lnTo>
                    <a:pt x="0" y="40"/>
                  </a:lnTo>
                  <a:lnTo>
                    <a:pt x="0" y="39"/>
                  </a:lnTo>
                  <a:lnTo>
                    <a:pt x="1" y="38"/>
                  </a:lnTo>
                  <a:lnTo>
                    <a:pt x="1" y="37"/>
                  </a:lnTo>
                  <a:lnTo>
                    <a:pt x="1" y="36"/>
                  </a:lnTo>
                  <a:lnTo>
                    <a:pt x="1" y="35"/>
                  </a:lnTo>
                  <a:lnTo>
                    <a:pt x="2" y="34"/>
                  </a:lnTo>
                  <a:lnTo>
                    <a:pt x="2" y="32"/>
                  </a:lnTo>
                  <a:lnTo>
                    <a:pt x="2" y="31"/>
                  </a:lnTo>
                  <a:lnTo>
                    <a:pt x="3" y="30"/>
                  </a:lnTo>
                  <a:lnTo>
                    <a:pt x="3" y="29"/>
                  </a:lnTo>
                  <a:lnTo>
                    <a:pt x="3" y="28"/>
                  </a:lnTo>
                  <a:lnTo>
                    <a:pt x="4" y="26"/>
                  </a:lnTo>
                  <a:lnTo>
                    <a:pt x="5" y="25"/>
                  </a:lnTo>
                  <a:lnTo>
                    <a:pt x="5" y="24"/>
                  </a:lnTo>
                  <a:lnTo>
                    <a:pt x="6" y="23"/>
                  </a:lnTo>
                  <a:lnTo>
                    <a:pt x="7" y="22"/>
                  </a:lnTo>
                  <a:lnTo>
                    <a:pt x="7" y="21"/>
                  </a:lnTo>
                  <a:lnTo>
                    <a:pt x="8" y="20"/>
                  </a:lnTo>
                  <a:lnTo>
                    <a:pt x="9" y="19"/>
                  </a:lnTo>
                  <a:lnTo>
                    <a:pt x="10" y="18"/>
                  </a:lnTo>
                  <a:lnTo>
                    <a:pt x="10" y="17"/>
                  </a:lnTo>
                  <a:lnTo>
                    <a:pt x="11" y="16"/>
                  </a:lnTo>
                  <a:lnTo>
                    <a:pt x="12" y="15"/>
                  </a:lnTo>
                  <a:lnTo>
                    <a:pt x="14" y="14"/>
                  </a:lnTo>
                  <a:lnTo>
                    <a:pt x="15" y="13"/>
                  </a:lnTo>
                  <a:lnTo>
                    <a:pt x="16" y="12"/>
                  </a:lnTo>
                  <a:lnTo>
                    <a:pt x="17" y="11"/>
                  </a:lnTo>
                  <a:lnTo>
                    <a:pt x="18" y="11"/>
                  </a:lnTo>
                  <a:lnTo>
                    <a:pt x="19" y="10"/>
                  </a:lnTo>
                  <a:lnTo>
                    <a:pt x="19" y="9"/>
                  </a:lnTo>
                  <a:lnTo>
                    <a:pt x="20" y="9"/>
                  </a:lnTo>
                  <a:lnTo>
                    <a:pt x="21" y="8"/>
                  </a:lnTo>
                  <a:lnTo>
                    <a:pt x="23" y="7"/>
                  </a:lnTo>
                  <a:lnTo>
                    <a:pt x="25" y="6"/>
                  </a:lnTo>
                  <a:lnTo>
                    <a:pt x="27" y="5"/>
                  </a:lnTo>
                  <a:lnTo>
                    <a:pt x="29" y="4"/>
                  </a:lnTo>
                  <a:lnTo>
                    <a:pt x="30" y="4"/>
                  </a:lnTo>
                  <a:lnTo>
                    <a:pt x="32" y="3"/>
                  </a:lnTo>
                  <a:lnTo>
                    <a:pt x="34" y="2"/>
                  </a:lnTo>
                  <a:lnTo>
                    <a:pt x="35" y="2"/>
                  </a:lnTo>
                  <a:lnTo>
                    <a:pt x="37" y="1"/>
                  </a:lnTo>
                  <a:lnTo>
                    <a:pt x="38" y="1"/>
                  </a:lnTo>
                  <a:lnTo>
                    <a:pt x="39" y="1"/>
                  </a:lnTo>
                  <a:lnTo>
                    <a:pt x="40" y="1"/>
                  </a:lnTo>
                  <a:lnTo>
                    <a:pt x="41" y="1"/>
                  </a:lnTo>
                  <a:lnTo>
                    <a:pt x="42" y="0"/>
                  </a:lnTo>
                  <a:lnTo>
                    <a:pt x="44" y="0"/>
                  </a:lnTo>
                  <a:lnTo>
                    <a:pt x="46" y="0"/>
                  </a:lnTo>
                  <a:lnTo>
                    <a:pt x="47" y="0"/>
                  </a:lnTo>
                  <a:lnTo>
                    <a:pt x="49" y="0"/>
                  </a:lnTo>
                  <a:lnTo>
                    <a:pt x="52" y="0"/>
                  </a:lnTo>
                  <a:lnTo>
                    <a:pt x="53" y="0"/>
                  </a:lnTo>
                  <a:lnTo>
                    <a:pt x="54" y="0"/>
                  </a:lnTo>
                  <a:lnTo>
                    <a:pt x="55" y="0"/>
                  </a:lnTo>
                  <a:lnTo>
                    <a:pt x="56" y="1"/>
                  </a:lnTo>
                  <a:lnTo>
                    <a:pt x="57" y="1"/>
                  </a:lnTo>
                  <a:lnTo>
                    <a:pt x="60" y="1"/>
                  </a:lnTo>
                  <a:lnTo>
                    <a:pt x="61" y="1"/>
                  </a:lnTo>
                  <a:lnTo>
                    <a:pt x="62" y="1"/>
                  </a:lnTo>
                  <a:lnTo>
                    <a:pt x="63" y="2"/>
                  </a:lnTo>
                  <a:lnTo>
                    <a:pt x="64" y="2"/>
                  </a:lnTo>
                  <a:lnTo>
                    <a:pt x="65" y="2"/>
                  </a:lnTo>
                  <a:lnTo>
                    <a:pt x="66" y="3"/>
                  </a:lnTo>
                  <a:lnTo>
                    <a:pt x="67" y="3"/>
                  </a:lnTo>
                  <a:lnTo>
                    <a:pt x="68" y="4"/>
                  </a:lnTo>
                  <a:lnTo>
                    <a:pt x="70" y="5"/>
                  </a:lnTo>
                  <a:lnTo>
                    <a:pt x="71" y="5"/>
                  </a:lnTo>
                  <a:lnTo>
                    <a:pt x="72" y="6"/>
                  </a:lnTo>
                  <a:lnTo>
                    <a:pt x="74" y="6"/>
                  </a:lnTo>
                  <a:lnTo>
                    <a:pt x="75" y="7"/>
                  </a:lnTo>
                  <a:lnTo>
                    <a:pt x="76" y="7"/>
                  </a:lnTo>
                  <a:lnTo>
                    <a:pt x="77" y="8"/>
                  </a:lnTo>
                  <a:lnTo>
                    <a:pt x="79" y="9"/>
                  </a:lnTo>
                  <a:lnTo>
                    <a:pt x="80" y="10"/>
                  </a:lnTo>
                  <a:lnTo>
                    <a:pt x="81" y="11"/>
                  </a:lnTo>
                  <a:lnTo>
                    <a:pt x="82" y="11"/>
                  </a:lnTo>
                  <a:lnTo>
                    <a:pt x="82" y="12"/>
                  </a:lnTo>
                  <a:lnTo>
                    <a:pt x="84" y="14"/>
                  </a:lnTo>
                  <a:lnTo>
                    <a:pt x="85" y="14"/>
                  </a:lnTo>
                  <a:lnTo>
                    <a:pt x="86" y="15"/>
                  </a:lnTo>
                  <a:lnTo>
                    <a:pt x="86" y="16"/>
                  </a:lnTo>
                  <a:lnTo>
                    <a:pt x="87" y="17"/>
                  </a:lnTo>
                  <a:lnTo>
                    <a:pt x="89" y="18"/>
                  </a:lnTo>
                  <a:lnTo>
                    <a:pt x="89" y="19"/>
                  </a:lnTo>
                  <a:lnTo>
                    <a:pt x="90" y="20"/>
                  </a:lnTo>
                  <a:lnTo>
                    <a:pt x="91" y="20"/>
                  </a:lnTo>
                  <a:lnTo>
                    <a:pt x="92" y="22"/>
                  </a:lnTo>
                  <a:lnTo>
                    <a:pt x="93" y="24"/>
                  </a:lnTo>
                  <a:lnTo>
                    <a:pt x="94" y="26"/>
                  </a:lnTo>
                  <a:lnTo>
                    <a:pt x="94" y="27"/>
                  </a:lnTo>
                  <a:lnTo>
                    <a:pt x="95" y="28"/>
                  </a:lnTo>
                  <a:lnTo>
                    <a:pt x="96" y="30"/>
                  </a:lnTo>
                  <a:lnTo>
                    <a:pt x="96" y="32"/>
                  </a:lnTo>
                  <a:lnTo>
                    <a:pt x="97" y="34"/>
                  </a:lnTo>
                  <a:lnTo>
                    <a:pt x="97" y="35"/>
                  </a:lnTo>
                  <a:lnTo>
                    <a:pt x="97" y="36"/>
                  </a:lnTo>
                  <a:lnTo>
                    <a:pt x="98" y="37"/>
                  </a:lnTo>
                  <a:lnTo>
                    <a:pt x="98" y="38"/>
                  </a:lnTo>
                  <a:lnTo>
                    <a:pt x="98" y="39"/>
                  </a:lnTo>
                  <a:lnTo>
                    <a:pt x="98" y="40"/>
                  </a:lnTo>
                  <a:lnTo>
                    <a:pt x="98" y="41"/>
                  </a:lnTo>
                  <a:lnTo>
                    <a:pt x="98" y="43"/>
                  </a:lnTo>
                  <a:lnTo>
                    <a:pt x="99" y="44"/>
                  </a:lnTo>
                  <a:lnTo>
                    <a:pt x="99" y="45"/>
                  </a:lnTo>
                  <a:lnTo>
                    <a:pt x="99" y="46"/>
                  </a:lnTo>
                  <a:lnTo>
                    <a:pt x="99" y="46"/>
                  </a:lnTo>
                  <a:close/>
                </a:path>
              </a:pathLst>
            </a:custGeom>
            <a:solidFill>
              <a:srgbClr val="DF00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40" name="Freeform 9"/>
            <p:cNvSpPr>
              <a:spLocks/>
            </p:cNvSpPr>
            <p:nvPr/>
          </p:nvSpPr>
          <p:spPr bwMode="auto">
            <a:xfrm>
              <a:off x="2429232" y="1014414"/>
              <a:ext cx="254000" cy="509588"/>
            </a:xfrm>
            <a:custGeom>
              <a:avLst/>
              <a:gdLst>
                <a:gd name="T0" fmla="*/ 153 w 160"/>
                <a:gd name="T1" fmla="*/ 23 h 321"/>
                <a:gd name="T2" fmla="*/ 152 w 160"/>
                <a:gd name="T3" fmla="*/ 18 h 321"/>
                <a:gd name="T4" fmla="*/ 151 w 160"/>
                <a:gd name="T5" fmla="*/ 14 h 321"/>
                <a:gd name="T6" fmla="*/ 148 w 160"/>
                <a:gd name="T7" fmla="*/ 10 h 321"/>
                <a:gd name="T8" fmla="*/ 145 w 160"/>
                <a:gd name="T9" fmla="*/ 6 h 321"/>
                <a:gd name="T10" fmla="*/ 141 w 160"/>
                <a:gd name="T11" fmla="*/ 3 h 321"/>
                <a:gd name="T12" fmla="*/ 139 w 160"/>
                <a:gd name="T13" fmla="*/ 2 h 321"/>
                <a:gd name="T14" fmla="*/ 133 w 160"/>
                <a:gd name="T15" fmla="*/ 0 h 321"/>
                <a:gd name="T16" fmla="*/ 80 w 160"/>
                <a:gd name="T17" fmla="*/ 0 h 321"/>
                <a:gd name="T18" fmla="*/ 27 w 160"/>
                <a:gd name="T19" fmla="*/ 0 h 321"/>
                <a:gd name="T20" fmla="*/ 23 w 160"/>
                <a:gd name="T21" fmla="*/ 1 h 321"/>
                <a:gd name="T22" fmla="*/ 20 w 160"/>
                <a:gd name="T23" fmla="*/ 3 h 321"/>
                <a:gd name="T24" fmla="*/ 16 w 160"/>
                <a:gd name="T25" fmla="*/ 6 h 321"/>
                <a:gd name="T26" fmla="*/ 12 w 160"/>
                <a:gd name="T27" fmla="*/ 9 h 321"/>
                <a:gd name="T28" fmla="*/ 10 w 160"/>
                <a:gd name="T29" fmla="*/ 13 h 321"/>
                <a:gd name="T30" fmla="*/ 8 w 160"/>
                <a:gd name="T31" fmla="*/ 18 h 321"/>
                <a:gd name="T32" fmla="*/ 7 w 160"/>
                <a:gd name="T33" fmla="*/ 23 h 321"/>
                <a:gd name="T34" fmla="*/ 5 w 160"/>
                <a:gd name="T35" fmla="*/ 59 h 321"/>
                <a:gd name="T36" fmla="*/ 0 w 160"/>
                <a:gd name="T37" fmla="*/ 156 h 321"/>
                <a:gd name="T38" fmla="*/ 1 w 160"/>
                <a:gd name="T39" fmla="*/ 161 h 321"/>
                <a:gd name="T40" fmla="*/ 2 w 160"/>
                <a:gd name="T41" fmla="*/ 166 h 321"/>
                <a:gd name="T42" fmla="*/ 5 w 160"/>
                <a:gd name="T43" fmla="*/ 171 h 321"/>
                <a:gd name="T44" fmla="*/ 7 w 160"/>
                <a:gd name="T45" fmla="*/ 174 h 321"/>
                <a:gd name="T46" fmla="*/ 10 w 160"/>
                <a:gd name="T47" fmla="*/ 177 h 321"/>
                <a:gd name="T48" fmla="*/ 13 w 160"/>
                <a:gd name="T49" fmla="*/ 179 h 321"/>
                <a:gd name="T50" fmla="*/ 17 w 160"/>
                <a:gd name="T51" fmla="*/ 180 h 321"/>
                <a:gd name="T52" fmla="*/ 22 w 160"/>
                <a:gd name="T53" fmla="*/ 182 h 321"/>
                <a:gd name="T54" fmla="*/ 28 w 160"/>
                <a:gd name="T55" fmla="*/ 212 h 321"/>
                <a:gd name="T56" fmla="*/ 33 w 160"/>
                <a:gd name="T57" fmla="*/ 304 h 321"/>
                <a:gd name="T58" fmla="*/ 34 w 160"/>
                <a:gd name="T59" fmla="*/ 307 h 321"/>
                <a:gd name="T60" fmla="*/ 35 w 160"/>
                <a:gd name="T61" fmla="*/ 311 h 321"/>
                <a:gd name="T62" fmla="*/ 36 w 160"/>
                <a:gd name="T63" fmla="*/ 314 h 321"/>
                <a:gd name="T64" fmla="*/ 38 w 160"/>
                <a:gd name="T65" fmla="*/ 317 h 321"/>
                <a:gd name="T66" fmla="*/ 40 w 160"/>
                <a:gd name="T67" fmla="*/ 319 h 321"/>
                <a:gd name="T68" fmla="*/ 43 w 160"/>
                <a:gd name="T69" fmla="*/ 320 h 321"/>
                <a:gd name="T70" fmla="*/ 46 w 160"/>
                <a:gd name="T71" fmla="*/ 321 h 321"/>
                <a:gd name="T72" fmla="*/ 80 w 160"/>
                <a:gd name="T73" fmla="*/ 321 h 321"/>
                <a:gd name="T74" fmla="*/ 115 w 160"/>
                <a:gd name="T75" fmla="*/ 321 h 321"/>
                <a:gd name="T76" fmla="*/ 118 w 160"/>
                <a:gd name="T77" fmla="*/ 320 h 321"/>
                <a:gd name="T78" fmla="*/ 121 w 160"/>
                <a:gd name="T79" fmla="*/ 318 h 321"/>
                <a:gd name="T80" fmla="*/ 123 w 160"/>
                <a:gd name="T81" fmla="*/ 316 h 321"/>
                <a:gd name="T82" fmla="*/ 125 w 160"/>
                <a:gd name="T83" fmla="*/ 313 h 321"/>
                <a:gd name="T84" fmla="*/ 126 w 160"/>
                <a:gd name="T85" fmla="*/ 310 h 321"/>
                <a:gd name="T86" fmla="*/ 127 w 160"/>
                <a:gd name="T87" fmla="*/ 306 h 321"/>
                <a:gd name="T88" fmla="*/ 127 w 160"/>
                <a:gd name="T89" fmla="*/ 303 h 321"/>
                <a:gd name="T90" fmla="*/ 133 w 160"/>
                <a:gd name="T91" fmla="*/ 182 h 321"/>
                <a:gd name="T92" fmla="*/ 138 w 160"/>
                <a:gd name="T93" fmla="*/ 182 h 321"/>
                <a:gd name="T94" fmla="*/ 143 w 160"/>
                <a:gd name="T95" fmla="*/ 180 h 321"/>
                <a:gd name="T96" fmla="*/ 146 w 160"/>
                <a:gd name="T97" fmla="*/ 179 h 321"/>
                <a:gd name="T98" fmla="*/ 151 w 160"/>
                <a:gd name="T99" fmla="*/ 177 h 321"/>
                <a:gd name="T100" fmla="*/ 154 w 160"/>
                <a:gd name="T101" fmla="*/ 174 h 321"/>
                <a:gd name="T102" fmla="*/ 156 w 160"/>
                <a:gd name="T103" fmla="*/ 170 h 321"/>
                <a:gd name="T104" fmla="*/ 158 w 160"/>
                <a:gd name="T105" fmla="*/ 166 h 321"/>
                <a:gd name="T106" fmla="*/ 160 w 160"/>
                <a:gd name="T107" fmla="*/ 161 h 321"/>
                <a:gd name="T108" fmla="*/ 160 w 160"/>
                <a:gd name="T109" fmla="*/ 156 h 321"/>
                <a:gd name="T110" fmla="*/ 155 w 160"/>
                <a:gd name="T111" fmla="*/ 5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60" h="321">
                  <a:moveTo>
                    <a:pt x="154" y="28"/>
                  </a:moveTo>
                  <a:lnTo>
                    <a:pt x="154" y="26"/>
                  </a:lnTo>
                  <a:lnTo>
                    <a:pt x="153" y="25"/>
                  </a:lnTo>
                  <a:lnTo>
                    <a:pt x="153" y="23"/>
                  </a:lnTo>
                  <a:lnTo>
                    <a:pt x="153" y="22"/>
                  </a:lnTo>
                  <a:lnTo>
                    <a:pt x="153" y="21"/>
                  </a:lnTo>
                  <a:lnTo>
                    <a:pt x="153" y="19"/>
                  </a:lnTo>
                  <a:lnTo>
                    <a:pt x="152" y="18"/>
                  </a:lnTo>
                  <a:lnTo>
                    <a:pt x="152" y="17"/>
                  </a:lnTo>
                  <a:lnTo>
                    <a:pt x="152" y="17"/>
                  </a:lnTo>
                  <a:lnTo>
                    <a:pt x="151" y="16"/>
                  </a:lnTo>
                  <a:lnTo>
                    <a:pt x="151" y="14"/>
                  </a:lnTo>
                  <a:lnTo>
                    <a:pt x="150" y="13"/>
                  </a:lnTo>
                  <a:lnTo>
                    <a:pt x="150" y="12"/>
                  </a:lnTo>
                  <a:lnTo>
                    <a:pt x="148" y="11"/>
                  </a:lnTo>
                  <a:lnTo>
                    <a:pt x="148" y="10"/>
                  </a:lnTo>
                  <a:lnTo>
                    <a:pt x="147" y="9"/>
                  </a:lnTo>
                  <a:lnTo>
                    <a:pt x="146" y="8"/>
                  </a:lnTo>
                  <a:lnTo>
                    <a:pt x="146" y="7"/>
                  </a:lnTo>
                  <a:lnTo>
                    <a:pt x="145" y="6"/>
                  </a:lnTo>
                  <a:lnTo>
                    <a:pt x="144" y="6"/>
                  </a:lnTo>
                  <a:lnTo>
                    <a:pt x="143" y="5"/>
                  </a:lnTo>
                  <a:lnTo>
                    <a:pt x="142" y="4"/>
                  </a:lnTo>
                  <a:lnTo>
                    <a:pt x="141" y="3"/>
                  </a:lnTo>
                  <a:lnTo>
                    <a:pt x="141" y="3"/>
                  </a:lnTo>
                  <a:lnTo>
                    <a:pt x="140" y="3"/>
                  </a:lnTo>
                  <a:lnTo>
                    <a:pt x="139" y="2"/>
                  </a:lnTo>
                  <a:lnTo>
                    <a:pt x="139" y="2"/>
                  </a:lnTo>
                  <a:lnTo>
                    <a:pt x="138" y="1"/>
                  </a:lnTo>
                  <a:lnTo>
                    <a:pt x="137" y="1"/>
                  </a:lnTo>
                  <a:lnTo>
                    <a:pt x="136" y="1"/>
                  </a:lnTo>
                  <a:lnTo>
                    <a:pt x="133" y="0"/>
                  </a:lnTo>
                  <a:lnTo>
                    <a:pt x="132" y="0"/>
                  </a:lnTo>
                  <a:lnTo>
                    <a:pt x="131" y="0"/>
                  </a:lnTo>
                  <a:lnTo>
                    <a:pt x="130" y="0"/>
                  </a:lnTo>
                  <a:lnTo>
                    <a:pt x="80" y="0"/>
                  </a:lnTo>
                  <a:lnTo>
                    <a:pt x="30" y="0"/>
                  </a:lnTo>
                  <a:lnTo>
                    <a:pt x="28" y="0"/>
                  </a:lnTo>
                  <a:lnTo>
                    <a:pt x="27" y="0"/>
                  </a:lnTo>
                  <a:lnTo>
                    <a:pt x="27" y="0"/>
                  </a:lnTo>
                  <a:lnTo>
                    <a:pt x="26" y="0"/>
                  </a:lnTo>
                  <a:lnTo>
                    <a:pt x="25" y="1"/>
                  </a:lnTo>
                  <a:lnTo>
                    <a:pt x="24" y="1"/>
                  </a:lnTo>
                  <a:lnTo>
                    <a:pt x="23" y="1"/>
                  </a:lnTo>
                  <a:lnTo>
                    <a:pt x="22" y="2"/>
                  </a:lnTo>
                  <a:lnTo>
                    <a:pt x="21" y="2"/>
                  </a:lnTo>
                  <a:lnTo>
                    <a:pt x="21" y="2"/>
                  </a:lnTo>
                  <a:lnTo>
                    <a:pt x="20" y="3"/>
                  </a:lnTo>
                  <a:lnTo>
                    <a:pt x="19" y="3"/>
                  </a:lnTo>
                  <a:lnTo>
                    <a:pt x="18" y="4"/>
                  </a:lnTo>
                  <a:lnTo>
                    <a:pt x="17" y="5"/>
                  </a:lnTo>
                  <a:lnTo>
                    <a:pt x="16" y="6"/>
                  </a:lnTo>
                  <a:lnTo>
                    <a:pt x="16" y="6"/>
                  </a:lnTo>
                  <a:lnTo>
                    <a:pt x="15" y="7"/>
                  </a:lnTo>
                  <a:lnTo>
                    <a:pt x="13" y="8"/>
                  </a:lnTo>
                  <a:lnTo>
                    <a:pt x="12" y="9"/>
                  </a:lnTo>
                  <a:lnTo>
                    <a:pt x="12" y="10"/>
                  </a:lnTo>
                  <a:lnTo>
                    <a:pt x="11" y="11"/>
                  </a:lnTo>
                  <a:lnTo>
                    <a:pt x="11" y="12"/>
                  </a:lnTo>
                  <a:lnTo>
                    <a:pt x="10" y="13"/>
                  </a:lnTo>
                  <a:lnTo>
                    <a:pt x="9" y="14"/>
                  </a:lnTo>
                  <a:lnTo>
                    <a:pt x="9" y="16"/>
                  </a:lnTo>
                  <a:lnTo>
                    <a:pt x="9" y="17"/>
                  </a:lnTo>
                  <a:lnTo>
                    <a:pt x="8" y="18"/>
                  </a:lnTo>
                  <a:lnTo>
                    <a:pt x="8" y="19"/>
                  </a:lnTo>
                  <a:lnTo>
                    <a:pt x="8" y="21"/>
                  </a:lnTo>
                  <a:lnTo>
                    <a:pt x="7" y="22"/>
                  </a:lnTo>
                  <a:lnTo>
                    <a:pt x="7" y="23"/>
                  </a:lnTo>
                  <a:lnTo>
                    <a:pt x="7" y="25"/>
                  </a:lnTo>
                  <a:lnTo>
                    <a:pt x="7" y="26"/>
                  </a:lnTo>
                  <a:lnTo>
                    <a:pt x="7" y="28"/>
                  </a:lnTo>
                  <a:lnTo>
                    <a:pt x="5" y="59"/>
                  </a:lnTo>
                  <a:lnTo>
                    <a:pt x="3" y="90"/>
                  </a:lnTo>
                  <a:lnTo>
                    <a:pt x="2" y="122"/>
                  </a:lnTo>
                  <a:lnTo>
                    <a:pt x="0" y="154"/>
                  </a:lnTo>
                  <a:lnTo>
                    <a:pt x="0" y="156"/>
                  </a:lnTo>
                  <a:lnTo>
                    <a:pt x="0" y="157"/>
                  </a:lnTo>
                  <a:lnTo>
                    <a:pt x="0" y="159"/>
                  </a:lnTo>
                  <a:lnTo>
                    <a:pt x="0" y="160"/>
                  </a:lnTo>
                  <a:lnTo>
                    <a:pt x="1" y="161"/>
                  </a:lnTo>
                  <a:lnTo>
                    <a:pt x="1" y="162"/>
                  </a:lnTo>
                  <a:lnTo>
                    <a:pt x="1" y="164"/>
                  </a:lnTo>
                  <a:lnTo>
                    <a:pt x="2" y="165"/>
                  </a:lnTo>
                  <a:lnTo>
                    <a:pt x="2" y="166"/>
                  </a:lnTo>
                  <a:lnTo>
                    <a:pt x="3" y="167"/>
                  </a:lnTo>
                  <a:lnTo>
                    <a:pt x="3" y="169"/>
                  </a:lnTo>
                  <a:lnTo>
                    <a:pt x="4" y="170"/>
                  </a:lnTo>
                  <a:lnTo>
                    <a:pt x="5" y="171"/>
                  </a:lnTo>
                  <a:lnTo>
                    <a:pt x="5" y="172"/>
                  </a:lnTo>
                  <a:lnTo>
                    <a:pt x="6" y="172"/>
                  </a:lnTo>
                  <a:lnTo>
                    <a:pt x="6" y="173"/>
                  </a:lnTo>
                  <a:lnTo>
                    <a:pt x="7" y="174"/>
                  </a:lnTo>
                  <a:lnTo>
                    <a:pt x="8" y="175"/>
                  </a:lnTo>
                  <a:lnTo>
                    <a:pt x="8" y="175"/>
                  </a:lnTo>
                  <a:lnTo>
                    <a:pt x="9" y="176"/>
                  </a:lnTo>
                  <a:lnTo>
                    <a:pt x="10" y="177"/>
                  </a:lnTo>
                  <a:lnTo>
                    <a:pt x="11" y="178"/>
                  </a:lnTo>
                  <a:lnTo>
                    <a:pt x="12" y="178"/>
                  </a:lnTo>
                  <a:lnTo>
                    <a:pt x="12" y="178"/>
                  </a:lnTo>
                  <a:lnTo>
                    <a:pt x="13" y="179"/>
                  </a:lnTo>
                  <a:lnTo>
                    <a:pt x="13" y="179"/>
                  </a:lnTo>
                  <a:lnTo>
                    <a:pt x="15" y="180"/>
                  </a:lnTo>
                  <a:lnTo>
                    <a:pt x="16" y="180"/>
                  </a:lnTo>
                  <a:lnTo>
                    <a:pt x="17" y="180"/>
                  </a:lnTo>
                  <a:lnTo>
                    <a:pt x="19" y="181"/>
                  </a:lnTo>
                  <a:lnTo>
                    <a:pt x="20" y="181"/>
                  </a:lnTo>
                  <a:lnTo>
                    <a:pt x="21" y="181"/>
                  </a:lnTo>
                  <a:lnTo>
                    <a:pt x="22" y="182"/>
                  </a:lnTo>
                  <a:lnTo>
                    <a:pt x="23" y="182"/>
                  </a:lnTo>
                  <a:lnTo>
                    <a:pt x="24" y="182"/>
                  </a:lnTo>
                  <a:lnTo>
                    <a:pt x="27" y="182"/>
                  </a:lnTo>
                  <a:lnTo>
                    <a:pt x="28" y="212"/>
                  </a:lnTo>
                  <a:lnTo>
                    <a:pt x="31" y="242"/>
                  </a:lnTo>
                  <a:lnTo>
                    <a:pt x="32" y="272"/>
                  </a:lnTo>
                  <a:lnTo>
                    <a:pt x="33" y="303"/>
                  </a:lnTo>
                  <a:lnTo>
                    <a:pt x="33" y="304"/>
                  </a:lnTo>
                  <a:lnTo>
                    <a:pt x="33" y="305"/>
                  </a:lnTo>
                  <a:lnTo>
                    <a:pt x="34" y="305"/>
                  </a:lnTo>
                  <a:lnTo>
                    <a:pt x="34" y="306"/>
                  </a:lnTo>
                  <a:lnTo>
                    <a:pt x="34" y="307"/>
                  </a:lnTo>
                  <a:lnTo>
                    <a:pt x="34" y="308"/>
                  </a:lnTo>
                  <a:lnTo>
                    <a:pt x="34" y="309"/>
                  </a:lnTo>
                  <a:lnTo>
                    <a:pt x="34" y="310"/>
                  </a:lnTo>
                  <a:lnTo>
                    <a:pt x="35" y="311"/>
                  </a:lnTo>
                  <a:lnTo>
                    <a:pt x="35" y="311"/>
                  </a:lnTo>
                  <a:lnTo>
                    <a:pt x="35" y="312"/>
                  </a:lnTo>
                  <a:lnTo>
                    <a:pt x="36" y="313"/>
                  </a:lnTo>
                  <a:lnTo>
                    <a:pt x="36" y="314"/>
                  </a:lnTo>
                  <a:lnTo>
                    <a:pt x="36" y="314"/>
                  </a:lnTo>
                  <a:lnTo>
                    <a:pt x="37" y="315"/>
                  </a:lnTo>
                  <a:lnTo>
                    <a:pt x="37" y="316"/>
                  </a:lnTo>
                  <a:lnTo>
                    <a:pt x="38" y="317"/>
                  </a:lnTo>
                  <a:lnTo>
                    <a:pt x="39" y="317"/>
                  </a:lnTo>
                  <a:lnTo>
                    <a:pt x="39" y="318"/>
                  </a:lnTo>
                  <a:lnTo>
                    <a:pt x="40" y="318"/>
                  </a:lnTo>
                  <a:lnTo>
                    <a:pt x="40" y="319"/>
                  </a:lnTo>
                  <a:lnTo>
                    <a:pt x="41" y="319"/>
                  </a:lnTo>
                  <a:lnTo>
                    <a:pt x="42" y="319"/>
                  </a:lnTo>
                  <a:lnTo>
                    <a:pt x="42" y="320"/>
                  </a:lnTo>
                  <a:lnTo>
                    <a:pt x="43" y="320"/>
                  </a:lnTo>
                  <a:lnTo>
                    <a:pt x="45" y="320"/>
                  </a:lnTo>
                  <a:lnTo>
                    <a:pt x="45" y="321"/>
                  </a:lnTo>
                  <a:lnTo>
                    <a:pt x="46" y="321"/>
                  </a:lnTo>
                  <a:lnTo>
                    <a:pt x="46" y="321"/>
                  </a:lnTo>
                  <a:lnTo>
                    <a:pt x="47" y="321"/>
                  </a:lnTo>
                  <a:lnTo>
                    <a:pt x="47" y="321"/>
                  </a:lnTo>
                  <a:lnTo>
                    <a:pt x="48" y="321"/>
                  </a:lnTo>
                  <a:lnTo>
                    <a:pt x="80" y="321"/>
                  </a:lnTo>
                  <a:lnTo>
                    <a:pt x="113" y="321"/>
                  </a:lnTo>
                  <a:lnTo>
                    <a:pt x="114" y="321"/>
                  </a:lnTo>
                  <a:lnTo>
                    <a:pt x="114" y="321"/>
                  </a:lnTo>
                  <a:lnTo>
                    <a:pt x="115" y="321"/>
                  </a:lnTo>
                  <a:lnTo>
                    <a:pt x="116" y="321"/>
                  </a:lnTo>
                  <a:lnTo>
                    <a:pt x="116" y="320"/>
                  </a:lnTo>
                  <a:lnTo>
                    <a:pt x="117" y="320"/>
                  </a:lnTo>
                  <a:lnTo>
                    <a:pt x="118" y="320"/>
                  </a:lnTo>
                  <a:lnTo>
                    <a:pt x="118" y="319"/>
                  </a:lnTo>
                  <a:lnTo>
                    <a:pt x="120" y="319"/>
                  </a:lnTo>
                  <a:lnTo>
                    <a:pt x="120" y="319"/>
                  </a:lnTo>
                  <a:lnTo>
                    <a:pt x="121" y="318"/>
                  </a:lnTo>
                  <a:lnTo>
                    <a:pt x="121" y="318"/>
                  </a:lnTo>
                  <a:lnTo>
                    <a:pt x="122" y="317"/>
                  </a:lnTo>
                  <a:lnTo>
                    <a:pt x="123" y="317"/>
                  </a:lnTo>
                  <a:lnTo>
                    <a:pt x="123" y="316"/>
                  </a:lnTo>
                  <a:lnTo>
                    <a:pt x="123" y="316"/>
                  </a:lnTo>
                  <a:lnTo>
                    <a:pt x="124" y="315"/>
                  </a:lnTo>
                  <a:lnTo>
                    <a:pt x="124" y="314"/>
                  </a:lnTo>
                  <a:lnTo>
                    <a:pt x="125" y="313"/>
                  </a:lnTo>
                  <a:lnTo>
                    <a:pt x="125" y="312"/>
                  </a:lnTo>
                  <a:lnTo>
                    <a:pt x="126" y="311"/>
                  </a:lnTo>
                  <a:lnTo>
                    <a:pt x="126" y="311"/>
                  </a:lnTo>
                  <a:lnTo>
                    <a:pt x="126" y="310"/>
                  </a:lnTo>
                  <a:lnTo>
                    <a:pt x="127" y="309"/>
                  </a:lnTo>
                  <a:lnTo>
                    <a:pt x="127" y="308"/>
                  </a:lnTo>
                  <a:lnTo>
                    <a:pt x="127" y="307"/>
                  </a:lnTo>
                  <a:lnTo>
                    <a:pt x="127" y="306"/>
                  </a:lnTo>
                  <a:lnTo>
                    <a:pt x="127" y="305"/>
                  </a:lnTo>
                  <a:lnTo>
                    <a:pt x="127" y="305"/>
                  </a:lnTo>
                  <a:lnTo>
                    <a:pt x="127" y="304"/>
                  </a:lnTo>
                  <a:lnTo>
                    <a:pt x="127" y="303"/>
                  </a:lnTo>
                  <a:lnTo>
                    <a:pt x="129" y="272"/>
                  </a:lnTo>
                  <a:lnTo>
                    <a:pt x="130" y="242"/>
                  </a:lnTo>
                  <a:lnTo>
                    <a:pt x="131" y="212"/>
                  </a:lnTo>
                  <a:lnTo>
                    <a:pt x="133" y="182"/>
                  </a:lnTo>
                  <a:lnTo>
                    <a:pt x="136" y="182"/>
                  </a:lnTo>
                  <a:lnTo>
                    <a:pt x="137" y="182"/>
                  </a:lnTo>
                  <a:lnTo>
                    <a:pt x="138" y="182"/>
                  </a:lnTo>
                  <a:lnTo>
                    <a:pt x="138" y="182"/>
                  </a:lnTo>
                  <a:lnTo>
                    <a:pt x="140" y="181"/>
                  </a:lnTo>
                  <a:lnTo>
                    <a:pt x="141" y="181"/>
                  </a:lnTo>
                  <a:lnTo>
                    <a:pt x="142" y="181"/>
                  </a:lnTo>
                  <a:lnTo>
                    <a:pt x="143" y="180"/>
                  </a:lnTo>
                  <a:lnTo>
                    <a:pt x="144" y="180"/>
                  </a:lnTo>
                  <a:lnTo>
                    <a:pt x="144" y="180"/>
                  </a:lnTo>
                  <a:lnTo>
                    <a:pt x="145" y="180"/>
                  </a:lnTo>
                  <a:lnTo>
                    <a:pt x="146" y="179"/>
                  </a:lnTo>
                  <a:lnTo>
                    <a:pt x="147" y="178"/>
                  </a:lnTo>
                  <a:lnTo>
                    <a:pt x="148" y="178"/>
                  </a:lnTo>
                  <a:lnTo>
                    <a:pt x="150" y="177"/>
                  </a:lnTo>
                  <a:lnTo>
                    <a:pt x="151" y="177"/>
                  </a:lnTo>
                  <a:lnTo>
                    <a:pt x="151" y="176"/>
                  </a:lnTo>
                  <a:lnTo>
                    <a:pt x="152" y="175"/>
                  </a:lnTo>
                  <a:lnTo>
                    <a:pt x="153" y="175"/>
                  </a:lnTo>
                  <a:lnTo>
                    <a:pt x="154" y="174"/>
                  </a:lnTo>
                  <a:lnTo>
                    <a:pt x="154" y="173"/>
                  </a:lnTo>
                  <a:lnTo>
                    <a:pt x="155" y="172"/>
                  </a:lnTo>
                  <a:lnTo>
                    <a:pt x="156" y="171"/>
                  </a:lnTo>
                  <a:lnTo>
                    <a:pt x="156" y="170"/>
                  </a:lnTo>
                  <a:lnTo>
                    <a:pt x="157" y="169"/>
                  </a:lnTo>
                  <a:lnTo>
                    <a:pt x="157" y="169"/>
                  </a:lnTo>
                  <a:lnTo>
                    <a:pt x="158" y="167"/>
                  </a:lnTo>
                  <a:lnTo>
                    <a:pt x="158" y="166"/>
                  </a:lnTo>
                  <a:lnTo>
                    <a:pt x="159" y="165"/>
                  </a:lnTo>
                  <a:lnTo>
                    <a:pt x="159" y="164"/>
                  </a:lnTo>
                  <a:lnTo>
                    <a:pt x="159" y="162"/>
                  </a:lnTo>
                  <a:lnTo>
                    <a:pt x="160" y="161"/>
                  </a:lnTo>
                  <a:lnTo>
                    <a:pt x="160" y="160"/>
                  </a:lnTo>
                  <a:lnTo>
                    <a:pt x="160" y="159"/>
                  </a:lnTo>
                  <a:lnTo>
                    <a:pt x="160" y="157"/>
                  </a:lnTo>
                  <a:lnTo>
                    <a:pt x="160" y="156"/>
                  </a:lnTo>
                  <a:lnTo>
                    <a:pt x="160" y="154"/>
                  </a:lnTo>
                  <a:lnTo>
                    <a:pt x="159" y="122"/>
                  </a:lnTo>
                  <a:lnTo>
                    <a:pt x="157" y="90"/>
                  </a:lnTo>
                  <a:lnTo>
                    <a:pt x="155" y="59"/>
                  </a:lnTo>
                  <a:lnTo>
                    <a:pt x="154" y="28"/>
                  </a:lnTo>
                  <a:lnTo>
                    <a:pt x="154" y="28"/>
                  </a:lnTo>
                  <a:close/>
                </a:path>
              </a:pathLst>
            </a:custGeom>
            <a:solidFill>
              <a:srgbClr val="DF00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grpSp>
      <p:grpSp>
        <p:nvGrpSpPr>
          <p:cNvPr id="69" name="Group 28"/>
          <p:cNvGrpSpPr/>
          <p:nvPr/>
        </p:nvGrpSpPr>
        <p:grpSpPr>
          <a:xfrm>
            <a:off x="1636403" y="5591114"/>
            <a:ext cx="198022" cy="541931"/>
            <a:chOff x="2429232" y="853283"/>
            <a:chExt cx="254000" cy="670719"/>
          </a:xfrm>
        </p:grpSpPr>
        <p:sp>
          <p:nvSpPr>
            <p:cNvPr id="70" name="Freeform 7"/>
            <p:cNvSpPr>
              <a:spLocks/>
            </p:cNvSpPr>
            <p:nvPr/>
          </p:nvSpPr>
          <p:spPr bwMode="auto">
            <a:xfrm>
              <a:off x="2477650" y="853283"/>
              <a:ext cx="157163" cy="146050"/>
            </a:xfrm>
            <a:custGeom>
              <a:avLst/>
              <a:gdLst>
                <a:gd name="T0" fmla="*/ 98 w 99"/>
                <a:gd name="T1" fmla="*/ 51 h 92"/>
                <a:gd name="T2" fmla="*/ 98 w 99"/>
                <a:gd name="T3" fmla="*/ 55 h 92"/>
                <a:gd name="T4" fmla="*/ 96 w 99"/>
                <a:gd name="T5" fmla="*/ 60 h 92"/>
                <a:gd name="T6" fmla="*/ 95 w 99"/>
                <a:gd name="T7" fmla="*/ 64 h 92"/>
                <a:gd name="T8" fmla="*/ 92 w 99"/>
                <a:gd name="T9" fmla="*/ 69 h 92"/>
                <a:gd name="T10" fmla="*/ 89 w 99"/>
                <a:gd name="T11" fmla="*/ 74 h 92"/>
                <a:gd name="T12" fmla="*/ 86 w 99"/>
                <a:gd name="T13" fmla="*/ 77 h 92"/>
                <a:gd name="T14" fmla="*/ 82 w 99"/>
                <a:gd name="T15" fmla="*/ 81 h 92"/>
                <a:gd name="T16" fmla="*/ 78 w 99"/>
                <a:gd name="T17" fmla="*/ 84 h 92"/>
                <a:gd name="T18" fmla="*/ 70 w 99"/>
                <a:gd name="T19" fmla="*/ 88 h 92"/>
                <a:gd name="T20" fmla="*/ 64 w 99"/>
                <a:gd name="T21" fmla="*/ 90 h 92"/>
                <a:gd name="T22" fmla="*/ 60 w 99"/>
                <a:gd name="T23" fmla="*/ 91 h 92"/>
                <a:gd name="T24" fmla="*/ 54 w 99"/>
                <a:gd name="T25" fmla="*/ 92 h 92"/>
                <a:gd name="T26" fmla="*/ 47 w 99"/>
                <a:gd name="T27" fmla="*/ 92 h 92"/>
                <a:gd name="T28" fmla="*/ 41 w 99"/>
                <a:gd name="T29" fmla="*/ 92 h 92"/>
                <a:gd name="T30" fmla="*/ 37 w 99"/>
                <a:gd name="T31" fmla="*/ 91 h 92"/>
                <a:gd name="T32" fmla="*/ 32 w 99"/>
                <a:gd name="T33" fmla="*/ 89 h 92"/>
                <a:gd name="T34" fmla="*/ 26 w 99"/>
                <a:gd name="T35" fmla="*/ 87 h 92"/>
                <a:gd name="T36" fmla="*/ 22 w 99"/>
                <a:gd name="T37" fmla="*/ 85 h 92"/>
                <a:gd name="T38" fmla="*/ 18 w 99"/>
                <a:gd name="T39" fmla="*/ 82 h 92"/>
                <a:gd name="T40" fmla="*/ 14 w 99"/>
                <a:gd name="T41" fmla="*/ 78 h 92"/>
                <a:gd name="T42" fmla="*/ 10 w 99"/>
                <a:gd name="T43" fmla="*/ 75 h 92"/>
                <a:gd name="T44" fmla="*/ 7 w 99"/>
                <a:gd name="T45" fmla="*/ 70 h 92"/>
                <a:gd name="T46" fmla="*/ 3 w 99"/>
                <a:gd name="T47" fmla="*/ 64 h 92"/>
                <a:gd name="T48" fmla="*/ 1 w 99"/>
                <a:gd name="T49" fmla="*/ 58 h 92"/>
                <a:gd name="T50" fmla="*/ 0 w 99"/>
                <a:gd name="T51" fmla="*/ 53 h 92"/>
                <a:gd name="T52" fmla="*/ 0 w 99"/>
                <a:gd name="T53" fmla="*/ 49 h 92"/>
                <a:gd name="T54" fmla="*/ 0 w 99"/>
                <a:gd name="T55" fmla="*/ 43 h 92"/>
                <a:gd name="T56" fmla="*/ 1 w 99"/>
                <a:gd name="T57" fmla="*/ 38 h 92"/>
                <a:gd name="T58" fmla="*/ 2 w 99"/>
                <a:gd name="T59" fmla="*/ 34 h 92"/>
                <a:gd name="T60" fmla="*/ 3 w 99"/>
                <a:gd name="T61" fmla="*/ 29 h 92"/>
                <a:gd name="T62" fmla="*/ 5 w 99"/>
                <a:gd name="T63" fmla="*/ 24 h 92"/>
                <a:gd name="T64" fmla="*/ 8 w 99"/>
                <a:gd name="T65" fmla="*/ 20 h 92"/>
                <a:gd name="T66" fmla="*/ 11 w 99"/>
                <a:gd name="T67" fmla="*/ 16 h 92"/>
                <a:gd name="T68" fmla="*/ 16 w 99"/>
                <a:gd name="T69" fmla="*/ 12 h 92"/>
                <a:gd name="T70" fmla="*/ 19 w 99"/>
                <a:gd name="T71" fmla="*/ 9 h 92"/>
                <a:gd name="T72" fmla="*/ 25 w 99"/>
                <a:gd name="T73" fmla="*/ 6 h 92"/>
                <a:gd name="T74" fmla="*/ 32 w 99"/>
                <a:gd name="T75" fmla="*/ 3 h 92"/>
                <a:gd name="T76" fmla="*/ 38 w 99"/>
                <a:gd name="T77" fmla="*/ 1 h 92"/>
                <a:gd name="T78" fmla="*/ 42 w 99"/>
                <a:gd name="T79" fmla="*/ 0 h 92"/>
                <a:gd name="T80" fmla="*/ 49 w 99"/>
                <a:gd name="T81" fmla="*/ 0 h 92"/>
                <a:gd name="T82" fmla="*/ 55 w 99"/>
                <a:gd name="T83" fmla="*/ 0 h 92"/>
                <a:gd name="T84" fmla="*/ 61 w 99"/>
                <a:gd name="T85" fmla="*/ 1 h 92"/>
                <a:gd name="T86" fmla="*/ 65 w 99"/>
                <a:gd name="T87" fmla="*/ 2 h 92"/>
                <a:gd name="T88" fmla="*/ 70 w 99"/>
                <a:gd name="T89" fmla="*/ 5 h 92"/>
                <a:gd name="T90" fmla="*/ 75 w 99"/>
                <a:gd name="T91" fmla="*/ 7 h 92"/>
                <a:gd name="T92" fmla="*/ 80 w 99"/>
                <a:gd name="T93" fmla="*/ 10 h 92"/>
                <a:gd name="T94" fmla="*/ 84 w 99"/>
                <a:gd name="T95" fmla="*/ 14 h 92"/>
                <a:gd name="T96" fmla="*/ 87 w 99"/>
                <a:gd name="T97" fmla="*/ 17 h 92"/>
                <a:gd name="T98" fmla="*/ 91 w 99"/>
                <a:gd name="T99" fmla="*/ 20 h 92"/>
                <a:gd name="T100" fmla="*/ 94 w 99"/>
                <a:gd name="T101" fmla="*/ 27 h 92"/>
                <a:gd name="T102" fmla="*/ 97 w 99"/>
                <a:gd name="T103" fmla="*/ 34 h 92"/>
                <a:gd name="T104" fmla="*/ 98 w 99"/>
                <a:gd name="T105" fmla="*/ 38 h 92"/>
                <a:gd name="T106" fmla="*/ 98 w 99"/>
                <a:gd name="T107" fmla="*/ 43 h 92"/>
                <a:gd name="T108" fmla="*/ 99 w 99"/>
                <a:gd name="T109" fmla="*/ 46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99" h="92">
                  <a:moveTo>
                    <a:pt x="99" y="46"/>
                  </a:moveTo>
                  <a:lnTo>
                    <a:pt x="99" y="49"/>
                  </a:lnTo>
                  <a:lnTo>
                    <a:pt x="98" y="50"/>
                  </a:lnTo>
                  <a:lnTo>
                    <a:pt x="98" y="51"/>
                  </a:lnTo>
                  <a:lnTo>
                    <a:pt x="98" y="52"/>
                  </a:lnTo>
                  <a:lnTo>
                    <a:pt x="98" y="53"/>
                  </a:lnTo>
                  <a:lnTo>
                    <a:pt x="98" y="54"/>
                  </a:lnTo>
                  <a:lnTo>
                    <a:pt x="98" y="55"/>
                  </a:lnTo>
                  <a:lnTo>
                    <a:pt x="97" y="57"/>
                  </a:lnTo>
                  <a:lnTo>
                    <a:pt x="97" y="58"/>
                  </a:lnTo>
                  <a:lnTo>
                    <a:pt x="97" y="59"/>
                  </a:lnTo>
                  <a:lnTo>
                    <a:pt x="96" y="60"/>
                  </a:lnTo>
                  <a:lnTo>
                    <a:pt x="96" y="61"/>
                  </a:lnTo>
                  <a:lnTo>
                    <a:pt x="96" y="62"/>
                  </a:lnTo>
                  <a:lnTo>
                    <a:pt x="95" y="63"/>
                  </a:lnTo>
                  <a:lnTo>
                    <a:pt x="95" y="64"/>
                  </a:lnTo>
                  <a:lnTo>
                    <a:pt x="94" y="66"/>
                  </a:lnTo>
                  <a:lnTo>
                    <a:pt x="93" y="67"/>
                  </a:lnTo>
                  <a:lnTo>
                    <a:pt x="93" y="68"/>
                  </a:lnTo>
                  <a:lnTo>
                    <a:pt x="92" y="69"/>
                  </a:lnTo>
                  <a:lnTo>
                    <a:pt x="92" y="70"/>
                  </a:lnTo>
                  <a:lnTo>
                    <a:pt x="91" y="71"/>
                  </a:lnTo>
                  <a:lnTo>
                    <a:pt x="91" y="72"/>
                  </a:lnTo>
                  <a:lnTo>
                    <a:pt x="89" y="74"/>
                  </a:lnTo>
                  <a:lnTo>
                    <a:pt x="89" y="75"/>
                  </a:lnTo>
                  <a:lnTo>
                    <a:pt x="87" y="76"/>
                  </a:lnTo>
                  <a:lnTo>
                    <a:pt x="86" y="76"/>
                  </a:lnTo>
                  <a:lnTo>
                    <a:pt x="86" y="77"/>
                  </a:lnTo>
                  <a:lnTo>
                    <a:pt x="84" y="79"/>
                  </a:lnTo>
                  <a:lnTo>
                    <a:pt x="83" y="80"/>
                  </a:lnTo>
                  <a:lnTo>
                    <a:pt x="82" y="80"/>
                  </a:lnTo>
                  <a:lnTo>
                    <a:pt x="82" y="81"/>
                  </a:lnTo>
                  <a:lnTo>
                    <a:pt x="81" y="82"/>
                  </a:lnTo>
                  <a:lnTo>
                    <a:pt x="80" y="82"/>
                  </a:lnTo>
                  <a:lnTo>
                    <a:pt x="79" y="83"/>
                  </a:lnTo>
                  <a:lnTo>
                    <a:pt x="78" y="84"/>
                  </a:lnTo>
                  <a:lnTo>
                    <a:pt x="77" y="84"/>
                  </a:lnTo>
                  <a:lnTo>
                    <a:pt x="75" y="86"/>
                  </a:lnTo>
                  <a:lnTo>
                    <a:pt x="72" y="87"/>
                  </a:lnTo>
                  <a:lnTo>
                    <a:pt x="70" y="88"/>
                  </a:lnTo>
                  <a:lnTo>
                    <a:pt x="69" y="88"/>
                  </a:lnTo>
                  <a:lnTo>
                    <a:pt x="68" y="89"/>
                  </a:lnTo>
                  <a:lnTo>
                    <a:pt x="66" y="89"/>
                  </a:lnTo>
                  <a:lnTo>
                    <a:pt x="64" y="90"/>
                  </a:lnTo>
                  <a:lnTo>
                    <a:pt x="63" y="91"/>
                  </a:lnTo>
                  <a:lnTo>
                    <a:pt x="62" y="91"/>
                  </a:lnTo>
                  <a:lnTo>
                    <a:pt x="61" y="91"/>
                  </a:lnTo>
                  <a:lnTo>
                    <a:pt x="60" y="91"/>
                  </a:lnTo>
                  <a:lnTo>
                    <a:pt x="57" y="92"/>
                  </a:lnTo>
                  <a:lnTo>
                    <a:pt x="56" y="92"/>
                  </a:lnTo>
                  <a:lnTo>
                    <a:pt x="55" y="92"/>
                  </a:lnTo>
                  <a:lnTo>
                    <a:pt x="54" y="92"/>
                  </a:lnTo>
                  <a:lnTo>
                    <a:pt x="53" y="92"/>
                  </a:lnTo>
                  <a:lnTo>
                    <a:pt x="52" y="92"/>
                  </a:lnTo>
                  <a:lnTo>
                    <a:pt x="49" y="92"/>
                  </a:lnTo>
                  <a:lnTo>
                    <a:pt x="47" y="92"/>
                  </a:lnTo>
                  <a:lnTo>
                    <a:pt x="46" y="92"/>
                  </a:lnTo>
                  <a:lnTo>
                    <a:pt x="44" y="92"/>
                  </a:lnTo>
                  <a:lnTo>
                    <a:pt x="42" y="92"/>
                  </a:lnTo>
                  <a:lnTo>
                    <a:pt x="41" y="92"/>
                  </a:lnTo>
                  <a:lnTo>
                    <a:pt x="40" y="92"/>
                  </a:lnTo>
                  <a:lnTo>
                    <a:pt x="39" y="91"/>
                  </a:lnTo>
                  <a:lnTo>
                    <a:pt x="38" y="91"/>
                  </a:lnTo>
                  <a:lnTo>
                    <a:pt x="37" y="91"/>
                  </a:lnTo>
                  <a:lnTo>
                    <a:pt x="35" y="91"/>
                  </a:lnTo>
                  <a:lnTo>
                    <a:pt x="34" y="90"/>
                  </a:lnTo>
                  <a:lnTo>
                    <a:pt x="33" y="90"/>
                  </a:lnTo>
                  <a:lnTo>
                    <a:pt x="32" y="89"/>
                  </a:lnTo>
                  <a:lnTo>
                    <a:pt x="31" y="89"/>
                  </a:lnTo>
                  <a:lnTo>
                    <a:pt x="30" y="89"/>
                  </a:lnTo>
                  <a:lnTo>
                    <a:pt x="27" y="88"/>
                  </a:lnTo>
                  <a:lnTo>
                    <a:pt x="26" y="87"/>
                  </a:lnTo>
                  <a:lnTo>
                    <a:pt x="25" y="87"/>
                  </a:lnTo>
                  <a:lnTo>
                    <a:pt x="24" y="86"/>
                  </a:lnTo>
                  <a:lnTo>
                    <a:pt x="23" y="86"/>
                  </a:lnTo>
                  <a:lnTo>
                    <a:pt x="22" y="85"/>
                  </a:lnTo>
                  <a:lnTo>
                    <a:pt x="21" y="84"/>
                  </a:lnTo>
                  <a:lnTo>
                    <a:pt x="19" y="83"/>
                  </a:lnTo>
                  <a:lnTo>
                    <a:pt x="19" y="82"/>
                  </a:lnTo>
                  <a:lnTo>
                    <a:pt x="18" y="82"/>
                  </a:lnTo>
                  <a:lnTo>
                    <a:pt x="17" y="81"/>
                  </a:lnTo>
                  <a:lnTo>
                    <a:pt x="16" y="80"/>
                  </a:lnTo>
                  <a:lnTo>
                    <a:pt x="14" y="79"/>
                  </a:lnTo>
                  <a:lnTo>
                    <a:pt x="14" y="78"/>
                  </a:lnTo>
                  <a:lnTo>
                    <a:pt x="12" y="77"/>
                  </a:lnTo>
                  <a:lnTo>
                    <a:pt x="11" y="76"/>
                  </a:lnTo>
                  <a:lnTo>
                    <a:pt x="10" y="76"/>
                  </a:lnTo>
                  <a:lnTo>
                    <a:pt x="10" y="75"/>
                  </a:lnTo>
                  <a:lnTo>
                    <a:pt x="9" y="74"/>
                  </a:lnTo>
                  <a:lnTo>
                    <a:pt x="8" y="73"/>
                  </a:lnTo>
                  <a:lnTo>
                    <a:pt x="8" y="72"/>
                  </a:lnTo>
                  <a:lnTo>
                    <a:pt x="7" y="70"/>
                  </a:lnTo>
                  <a:lnTo>
                    <a:pt x="5" y="68"/>
                  </a:lnTo>
                  <a:lnTo>
                    <a:pt x="4" y="66"/>
                  </a:lnTo>
                  <a:lnTo>
                    <a:pt x="4" y="65"/>
                  </a:lnTo>
                  <a:lnTo>
                    <a:pt x="3" y="64"/>
                  </a:lnTo>
                  <a:lnTo>
                    <a:pt x="3" y="62"/>
                  </a:lnTo>
                  <a:lnTo>
                    <a:pt x="2" y="60"/>
                  </a:lnTo>
                  <a:lnTo>
                    <a:pt x="2" y="59"/>
                  </a:lnTo>
                  <a:lnTo>
                    <a:pt x="1" y="58"/>
                  </a:lnTo>
                  <a:lnTo>
                    <a:pt x="1" y="57"/>
                  </a:lnTo>
                  <a:lnTo>
                    <a:pt x="1" y="55"/>
                  </a:lnTo>
                  <a:lnTo>
                    <a:pt x="1" y="54"/>
                  </a:lnTo>
                  <a:lnTo>
                    <a:pt x="0" y="53"/>
                  </a:lnTo>
                  <a:lnTo>
                    <a:pt x="0" y="52"/>
                  </a:lnTo>
                  <a:lnTo>
                    <a:pt x="0" y="51"/>
                  </a:lnTo>
                  <a:lnTo>
                    <a:pt x="0" y="50"/>
                  </a:lnTo>
                  <a:lnTo>
                    <a:pt x="0" y="49"/>
                  </a:lnTo>
                  <a:lnTo>
                    <a:pt x="0" y="47"/>
                  </a:lnTo>
                  <a:lnTo>
                    <a:pt x="0" y="46"/>
                  </a:lnTo>
                  <a:lnTo>
                    <a:pt x="0" y="44"/>
                  </a:lnTo>
                  <a:lnTo>
                    <a:pt x="0" y="43"/>
                  </a:lnTo>
                  <a:lnTo>
                    <a:pt x="0" y="41"/>
                  </a:lnTo>
                  <a:lnTo>
                    <a:pt x="0" y="40"/>
                  </a:lnTo>
                  <a:lnTo>
                    <a:pt x="0" y="39"/>
                  </a:lnTo>
                  <a:lnTo>
                    <a:pt x="1" y="38"/>
                  </a:lnTo>
                  <a:lnTo>
                    <a:pt x="1" y="37"/>
                  </a:lnTo>
                  <a:lnTo>
                    <a:pt x="1" y="36"/>
                  </a:lnTo>
                  <a:lnTo>
                    <a:pt x="1" y="35"/>
                  </a:lnTo>
                  <a:lnTo>
                    <a:pt x="2" y="34"/>
                  </a:lnTo>
                  <a:lnTo>
                    <a:pt x="2" y="32"/>
                  </a:lnTo>
                  <a:lnTo>
                    <a:pt x="2" y="31"/>
                  </a:lnTo>
                  <a:lnTo>
                    <a:pt x="3" y="30"/>
                  </a:lnTo>
                  <a:lnTo>
                    <a:pt x="3" y="29"/>
                  </a:lnTo>
                  <a:lnTo>
                    <a:pt x="3" y="28"/>
                  </a:lnTo>
                  <a:lnTo>
                    <a:pt x="4" y="26"/>
                  </a:lnTo>
                  <a:lnTo>
                    <a:pt x="5" y="25"/>
                  </a:lnTo>
                  <a:lnTo>
                    <a:pt x="5" y="24"/>
                  </a:lnTo>
                  <a:lnTo>
                    <a:pt x="6" y="23"/>
                  </a:lnTo>
                  <a:lnTo>
                    <a:pt x="7" y="22"/>
                  </a:lnTo>
                  <a:lnTo>
                    <a:pt x="7" y="21"/>
                  </a:lnTo>
                  <a:lnTo>
                    <a:pt x="8" y="20"/>
                  </a:lnTo>
                  <a:lnTo>
                    <a:pt x="9" y="19"/>
                  </a:lnTo>
                  <a:lnTo>
                    <a:pt x="10" y="18"/>
                  </a:lnTo>
                  <a:lnTo>
                    <a:pt x="10" y="17"/>
                  </a:lnTo>
                  <a:lnTo>
                    <a:pt x="11" y="16"/>
                  </a:lnTo>
                  <a:lnTo>
                    <a:pt x="12" y="15"/>
                  </a:lnTo>
                  <a:lnTo>
                    <a:pt x="14" y="14"/>
                  </a:lnTo>
                  <a:lnTo>
                    <a:pt x="15" y="13"/>
                  </a:lnTo>
                  <a:lnTo>
                    <a:pt x="16" y="12"/>
                  </a:lnTo>
                  <a:lnTo>
                    <a:pt x="17" y="11"/>
                  </a:lnTo>
                  <a:lnTo>
                    <a:pt x="18" y="11"/>
                  </a:lnTo>
                  <a:lnTo>
                    <a:pt x="19" y="10"/>
                  </a:lnTo>
                  <a:lnTo>
                    <a:pt x="19" y="9"/>
                  </a:lnTo>
                  <a:lnTo>
                    <a:pt x="20" y="9"/>
                  </a:lnTo>
                  <a:lnTo>
                    <a:pt x="21" y="8"/>
                  </a:lnTo>
                  <a:lnTo>
                    <a:pt x="23" y="7"/>
                  </a:lnTo>
                  <a:lnTo>
                    <a:pt x="25" y="6"/>
                  </a:lnTo>
                  <a:lnTo>
                    <a:pt x="27" y="5"/>
                  </a:lnTo>
                  <a:lnTo>
                    <a:pt x="29" y="4"/>
                  </a:lnTo>
                  <a:lnTo>
                    <a:pt x="30" y="4"/>
                  </a:lnTo>
                  <a:lnTo>
                    <a:pt x="32" y="3"/>
                  </a:lnTo>
                  <a:lnTo>
                    <a:pt x="34" y="2"/>
                  </a:lnTo>
                  <a:lnTo>
                    <a:pt x="35" y="2"/>
                  </a:lnTo>
                  <a:lnTo>
                    <a:pt x="37" y="1"/>
                  </a:lnTo>
                  <a:lnTo>
                    <a:pt x="38" y="1"/>
                  </a:lnTo>
                  <a:lnTo>
                    <a:pt x="39" y="1"/>
                  </a:lnTo>
                  <a:lnTo>
                    <a:pt x="40" y="1"/>
                  </a:lnTo>
                  <a:lnTo>
                    <a:pt x="41" y="1"/>
                  </a:lnTo>
                  <a:lnTo>
                    <a:pt x="42" y="0"/>
                  </a:lnTo>
                  <a:lnTo>
                    <a:pt x="44" y="0"/>
                  </a:lnTo>
                  <a:lnTo>
                    <a:pt x="46" y="0"/>
                  </a:lnTo>
                  <a:lnTo>
                    <a:pt x="47" y="0"/>
                  </a:lnTo>
                  <a:lnTo>
                    <a:pt x="49" y="0"/>
                  </a:lnTo>
                  <a:lnTo>
                    <a:pt x="52" y="0"/>
                  </a:lnTo>
                  <a:lnTo>
                    <a:pt x="53" y="0"/>
                  </a:lnTo>
                  <a:lnTo>
                    <a:pt x="54" y="0"/>
                  </a:lnTo>
                  <a:lnTo>
                    <a:pt x="55" y="0"/>
                  </a:lnTo>
                  <a:lnTo>
                    <a:pt x="56" y="1"/>
                  </a:lnTo>
                  <a:lnTo>
                    <a:pt x="57" y="1"/>
                  </a:lnTo>
                  <a:lnTo>
                    <a:pt x="60" y="1"/>
                  </a:lnTo>
                  <a:lnTo>
                    <a:pt x="61" y="1"/>
                  </a:lnTo>
                  <a:lnTo>
                    <a:pt x="62" y="1"/>
                  </a:lnTo>
                  <a:lnTo>
                    <a:pt x="63" y="2"/>
                  </a:lnTo>
                  <a:lnTo>
                    <a:pt x="64" y="2"/>
                  </a:lnTo>
                  <a:lnTo>
                    <a:pt x="65" y="2"/>
                  </a:lnTo>
                  <a:lnTo>
                    <a:pt x="66" y="3"/>
                  </a:lnTo>
                  <a:lnTo>
                    <a:pt x="67" y="3"/>
                  </a:lnTo>
                  <a:lnTo>
                    <a:pt x="68" y="4"/>
                  </a:lnTo>
                  <a:lnTo>
                    <a:pt x="70" y="5"/>
                  </a:lnTo>
                  <a:lnTo>
                    <a:pt x="71" y="5"/>
                  </a:lnTo>
                  <a:lnTo>
                    <a:pt x="72" y="6"/>
                  </a:lnTo>
                  <a:lnTo>
                    <a:pt x="74" y="6"/>
                  </a:lnTo>
                  <a:lnTo>
                    <a:pt x="75" y="7"/>
                  </a:lnTo>
                  <a:lnTo>
                    <a:pt x="76" y="7"/>
                  </a:lnTo>
                  <a:lnTo>
                    <a:pt x="77" y="8"/>
                  </a:lnTo>
                  <a:lnTo>
                    <a:pt x="79" y="9"/>
                  </a:lnTo>
                  <a:lnTo>
                    <a:pt x="80" y="10"/>
                  </a:lnTo>
                  <a:lnTo>
                    <a:pt x="81" y="11"/>
                  </a:lnTo>
                  <a:lnTo>
                    <a:pt x="82" y="11"/>
                  </a:lnTo>
                  <a:lnTo>
                    <a:pt x="82" y="12"/>
                  </a:lnTo>
                  <a:lnTo>
                    <a:pt x="84" y="14"/>
                  </a:lnTo>
                  <a:lnTo>
                    <a:pt x="85" y="14"/>
                  </a:lnTo>
                  <a:lnTo>
                    <a:pt x="86" y="15"/>
                  </a:lnTo>
                  <a:lnTo>
                    <a:pt x="86" y="16"/>
                  </a:lnTo>
                  <a:lnTo>
                    <a:pt x="87" y="17"/>
                  </a:lnTo>
                  <a:lnTo>
                    <a:pt x="89" y="18"/>
                  </a:lnTo>
                  <a:lnTo>
                    <a:pt x="89" y="19"/>
                  </a:lnTo>
                  <a:lnTo>
                    <a:pt x="90" y="20"/>
                  </a:lnTo>
                  <a:lnTo>
                    <a:pt x="91" y="20"/>
                  </a:lnTo>
                  <a:lnTo>
                    <a:pt x="92" y="22"/>
                  </a:lnTo>
                  <a:lnTo>
                    <a:pt x="93" y="24"/>
                  </a:lnTo>
                  <a:lnTo>
                    <a:pt x="94" y="26"/>
                  </a:lnTo>
                  <a:lnTo>
                    <a:pt x="94" y="27"/>
                  </a:lnTo>
                  <a:lnTo>
                    <a:pt x="95" y="28"/>
                  </a:lnTo>
                  <a:lnTo>
                    <a:pt x="96" y="30"/>
                  </a:lnTo>
                  <a:lnTo>
                    <a:pt x="96" y="32"/>
                  </a:lnTo>
                  <a:lnTo>
                    <a:pt x="97" y="34"/>
                  </a:lnTo>
                  <a:lnTo>
                    <a:pt x="97" y="35"/>
                  </a:lnTo>
                  <a:lnTo>
                    <a:pt x="97" y="36"/>
                  </a:lnTo>
                  <a:lnTo>
                    <a:pt x="98" y="37"/>
                  </a:lnTo>
                  <a:lnTo>
                    <a:pt x="98" y="38"/>
                  </a:lnTo>
                  <a:lnTo>
                    <a:pt x="98" y="39"/>
                  </a:lnTo>
                  <a:lnTo>
                    <a:pt x="98" y="40"/>
                  </a:lnTo>
                  <a:lnTo>
                    <a:pt x="98" y="41"/>
                  </a:lnTo>
                  <a:lnTo>
                    <a:pt x="98" y="43"/>
                  </a:lnTo>
                  <a:lnTo>
                    <a:pt x="99" y="44"/>
                  </a:lnTo>
                  <a:lnTo>
                    <a:pt x="99" y="45"/>
                  </a:lnTo>
                  <a:lnTo>
                    <a:pt x="99" y="46"/>
                  </a:lnTo>
                  <a:lnTo>
                    <a:pt x="99" y="46"/>
                  </a:lnTo>
                  <a:close/>
                </a:path>
              </a:pathLst>
            </a:custGeom>
            <a:solidFill>
              <a:srgbClr val="DF00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71" name="Freeform 9"/>
            <p:cNvSpPr>
              <a:spLocks/>
            </p:cNvSpPr>
            <p:nvPr/>
          </p:nvSpPr>
          <p:spPr bwMode="auto">
            <a:xfrm>
              <a:off x="2429232" y="1014414"/>
              <a:ext cx="254000" cy="509588"/>
            </a:xfrm>
            <a:custGeom>
              <a:avLst/>
              <a:gdLst>
                <a:gd name="T0" fmla="*/ 153 w 160"/>
                <a:gd name="T1" fmla="*/ 23 h 321"/>
                <a:gd name="T2" fmla="*/ 152 w 160"/>
                <a:gd name="T3" fmla="*/ 18 h 321"/>
                <a:gd name="T4" fmla="*/ 151 w 160"/>
                <a:gd name="T5" fmla="*/ 14 h 321"/>
                <a:gd name="T6" fmla="*/ 148 w 160"/>
                <a:gd name="T7" fmla="*/ 10 h 321"/>
                <a:gd name="T8" fmla="*/ 145 w 160"/>
                <a:gd name="T9" fmla="*/ 6 h 321"/>
                <a:gd name="T10" fmla="*/ 141 w 160"/>
                <a:gd name="T11" fmla="*/ 3 h 321"/>
                <a:gd name="T12" fmla="*/ 139 w 160"/>
                <a:gd name="T13" fmla="*/ 2 h 321"/>
                <a:gd name="T14" fmla="*/ 133 w 160"/>
                <a:gd name="T15" fmla="*/ 0 h 321"/>
                <a:gd name="T16" fmla="*/ 80 w 160"/>
                <a:gd name="T17" fmla="*/ 0 h 321"/>
                <a:gd name="T18" fmla="*/ 27 w 160"/>
                <a:gd name="T19" fmla="*/ 0 h 321"/>
                <a:gd name="T20" fmla="*/ 23 w 160"/>
                <a:gd name="T21" fmla="*/ 1 h 321"/>
                <a:gd name="T22" fmla="*/ 20 w 160"/>
                <a:gd name="T23" fmla="*/ 3 h 321"/>
                <a:gd name="T24" fmla="*/ 16 w 160"/>
                <a:gd name="T25" fmla="*/ 6 h 321"/>
                <a:gd name="T26" fmla="*/ 12 w 160"/>
                <a:gd name="T27" fmla="*/ 9 h 321"/>
                <a:gd name="T28" fmla="*/ 10 w 160"/>
                <a:gd name="T29" fmla="*/ 13 h 321"/>
                <a:gd name="T30" fmla="*/ 8 w 160"/>
                <a:gd name="T31" fmla="*/ 18 h 321"/>
                <a:gd name="T32" fmla="*/ 7 w 160"/>
                <a:gd name="T33" fmla="*/ 23 h 321"/>
                <a:gd name="T34" fmla="*/ 5 w 160"/>
                <a:gd name="T35" fmla="*/ 59 h 321"/>
                <a:gd name="T36" fmla="*/ 0 w 160"/>
                <a:gd name="T37" fmla="*/ 156 h 321"/>
                <a:gd name="T38" fmla="*/ 1 w 160"/>
                <a:gd name="T39" fmla="*/ 161 h 321"/>
                <a:gd name="T40" fmla="*/ 2 w 160"/>
                <a:gd name="T41" fmla="*/ 166 h 321"/>
                <a:gd name="T42" fmla="*/ 5 w 160"/>
                <a:gd name="T43" fmla="*/ 171 h 321"/>
                <a:gd name="T44" fmla="*/ 7 w 160"/>
                <a:gd name="T45" fmla="*/ 174 h 321"/>
                <a:gd name="T46" fmla="*/ 10 w 160"/>
                <a:gd name="T47" fmla="*/ 177 h 321"/>
                <a:gd name="T48" fmla="*/ 13 w 160"/>
                <a:gd name="T49" fmla="*/ 179 h 321"/>
                <a:gd name="T50" fmla="*/ 17 w 160"/>
                <a:gd name="T51" fmla="*/ 180 h 321"/>
                <a:gd name="T52" fmla="*/ 22 w 160"/>
                <a:gd name="T53" fmla="*/ 182 h 321"/>
                <a:gd name="T54" fmla="*/ 28 w 160"/>
                <a:gd name="T55" fmla="*/ 212 h 321"/>
                <a:gd name="T56" fmla="*/ 33 w 160"/>
                <a:gd name="T57" fmla="*/ 304 h 321"/>
                <a:gd name="T58" fmla="*/ 34 w 160"/>
                <a:gd name="T59" fmla="*/ 307 h 321"/>
                <a:gd name="T60" fmla="*/ 35 w 160"/>
                <a:gd name="T61" fmla="*/ 311 h 321"/>
                <a:gd name="T62" fmla="*/ 36 w 160"/>
                <a:gd name="T63" fmla="*/ 314 h 321"/>
                <a:gd name="T64" fmla="*/ 38 w 160"/>
                <a:gd name="T65" fmla="*/ 317 h 321"/>
                <a:gd name="T66" fmla="*/ 40 w 160"/>
                <a:gd name="T67" fmla="*/ 319 h 321"/>
                <a:gd name="T68" fmla="*/ 43 w 160"/>
                <a:gd name="T69" fmla="*/ 320 h 321"/>
                <a:gd name="T70" fmla="*/ 46 w 160"/>
                <a:gd name="T71" fmla="*/ 321 h 321"/>
                <a:gd name="T72" fmla="*/ 80 w 160"/>
                <a:gd name="T73" fmla="*/ 321 h 321"/>
                <a:gd name="T74" fmla="*/ 115 w 160"/>
                <a:gd name="T75" fmla="*/ 321 h 321"/>
                <a:gd name="T76" fmla="*/ 118 w 160"/>
                <a:gd name="T77" fmla="*/ 320 h 321"/>
                <a:gd name="T78" fmla="*/ 121 w 160"/>
                <a:gd name="T79" fmla="*/ 318 h 321"/>
                <a:gd name="T80" fmla="*/ 123 w 160"/>
                <a:gd name="T81" fmla="*/ 316 h 321"/>
                <a:gd name="T82" fmla="*/ 125 w 160"/>
                <a:gd name="T83" fmla="*/ 313 h 321"/>
                <a:gd name="T84" fmla="*/ 126 w 160"/>
                <a:gd name="T85" fmla="*/ 310 h 321"/>
                <a:gd name="T86" fmla="*/ 127 w 160"/>
                <a:gd name="T87" fmla="*/ 306 h 321"/>
                <a:gd name="T88" fmla="*/ 127 w 160"/>
                <a:gd name="T89" fmla="*/ 303 h 321"/>
                <a:gd name="T90" fmla="*/ 133 w 160"/>
                <a:gd name="T91" fmla="*/ 182 h 321"/>
                <a:gd name="T92" fmla="*/ 138 w 160"/>
                <a:gd name="T93" fmla="*/ 182 h 321"/>
                <a:gd name="T94" fmla="*/ 143 w 160"/>
                <a:gd name="T95" fmla="*/ 180 h 321"/>
                <a:gd name="T96" fmla="*/ 146 w 160"/>
                <a:gd name="T97" fmla="*/ 179 h 321"/>
                <a:gd name="T98" fmla="*/ 151 w 160"/>
                <a:gd name="T99" fmla="*/ 177 h 321"/>
                <a:gd name="T100" fmla="*/ 154 w 160"/>
                <a:gd name="T101" fmla="*/ 174 h 321"/>
                <a:gd name="T102" fmla="*/ 156 w 160"/>
                <a:gd name="T103" fmla="*/ 170 h 321"/>
                <a:gd name="T104" fmla="*/ 158 w 160"/>
                <a:gd name="T105" fmla="*/ 166 h 321"/>
                <a:gd name="T106" fmla="*/ 160 w 160"/>
                <a:gd name="T107" fmla="*/ 161 h 321"/>
                <a:gd name="T108" fmla="*/ 160 w 160"/>
                <a:gd name="T109" fmla="*/ 156 h 321"/>
                <a:gd name="T110" fmla="*/ 155 w 160"/>
                <a:gd name="T111" fmla="*/ 5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60" h="321">
                  <a:moveTo>
                    <a:pt x="154" y="28"/>
                  </a:moveTo>
                  <a:lnTo>
                    <a:pt x="154" y="26"/>
                  </a:lnTo>
                  <a:lnTo>
                    <a:pt x="153" y="25"/>
                  </a:lnTo>
                  <a:lnTo>
                    <a:pt x="153" y="23"/>
                  </a:lnTo>
                  <a:lnTo>
                    <a:pt x="153" y="22"/>
                  </a:lnTo>
                  <a:lnTo>
                    <a:pt x="153" y="21"/>
                  </a:lnTo>
                  <a:lnTo>
                    <a:pt x="153" y="19"/>
                  </a:lnTo>
                  <a:lnTo>
                    <a:pt x="152" y="18"/>
                  </a:lnTo>
                  <a:lnTo>
                    <a:pt x="152" y="17"/>
                  </a:lnTo>
                  <a:lnTo>
                    <a:pt x="152" y="17"/>
                  </a:lnTo>
                  <a:lnTo>
                    <a:pt x="151" y="16"/>
                  </a:lnTo>
                  <a:lnTo>
                    <a:pt x="151" y="14"/>
                  </a:lnTo>
                  <a:lnTo>
                    <a:pt x="150" y="13"/>
                  </a:lnTo>
                  <a:lnTo>
                    <a:pt x="150" y="12"/>
                  </a:lnTo>
                  <a:lnTo>
                    <a:pt x="148" y="11"/>
                  </a:lnTo>
                  <a:lnTo>
                    <a:pt x="148" y="10"/>
                  </a:lnTo>
                  <a:lnTo>
                    <a:pt x="147" y="9"/>
                  </a:lnTo>
                  <a:lnTo>
                    <a:pt x="146" y="8"/>
                  </a:lnTo>
                  <a:lnTo>
                    <a:pt x="146" y="7"/>
                  </a:lnTo>
                  <a:lnTo>
                    <a:pt x="145" y="6"/>
                  </a:lnTo>
                  <a:lnTo>
                    <a:pt x="144" y="6"/>
                  </a:lnTo>
                  <a:lnTo>
                    <a:pt x="143" y="5"/>
                  </a:lnTo>
                  <a:lnTo>
                    <a:pt x="142" y="4"/>
                  </a:lnTo>
                  <a:lnTo>
                    <a:pt x="141" y="3"/>
                  </a:lnTo>
                  <a:lnTo>
                    <a:pt x="141" y="3"/>
                  </a:lnTo>
                  <a:lnTo>
                    <a:pt x="140" y="3"/>
                  </a:lnTo>
                  <a:lnTo>
                    <a:pt x="139" y="2"/>
                  </a:lnTo>
                  <a:lnTo>
                    <a:pt x="139" y="2"/>
                  </a:lnTo>
                  <a:lnTo>
                    <a:pt x="138" y="1"/>
                  </a:lnTo>
                  <a:lnTo>
                    <a:pt x="137" y="1"/>
                  </a:lnTo>
                  <a:lnTo>
                    <a:pt x="136" y="1"/>
                  </a:lnTo>
                  <a:lnTo>
                    <a:pt x="133" y="0"/>
                  </a:lnTo>
                  <a:lnTo>
                    <a:pt x="132" y="0"/>
                  </a:lnTo>
                  <a:lnTo>
                    <a:pt x="131" y="0"/>
                  </a:lnTo>
                  <a:lnTo>
                    <a:pt x="130" y="0"/>
                  </a:lnTo>
                  <a:lnTo>
                    <a:pt x="80" y="0"/>
                  </a:lnTo>
                  <a:lnTo>
                    <a:pt x="30" y="0"/>
                  </a:lnTo>
                  <a:lnTo>
                    <a:pt x="28" y="0"/>
                  </a:lnTo>
                  <a:lnTo>
                    <a:pt x="27" y="0"/>
                  </a:lnTo>
                  <a:lnTo>
                    <a:pt x="27" y="0"/>
                  </a:lnTo>
                  <a:lnTo>
                    <a:pt x="26" y="0"/>
                  </a:lnTo>
                  <a:lnTo>
                    <a:pt x="25" y="1"/>
                  </a:lnTo>
                  <a:lnTo>
                    <a:pt x="24" y="1"/>
                  </a:lnTo>
                  <a:lnTo>
                    <a:pt x="23" y="1"/>
                  </a:lnTo>
                  <a:lnTo>
                    <a:pt x="22" y="2"/>
                  </a:lnTo>
                  <a:lnTo>
                    <a:pt x="21" y="2"/>
                  </a:lnTo>
                  <a:lnTo>
                    <a:pt x="21" y="2"/>
                  </a:lnTo>
                  <a:lnTo>
                    <a:pt x="20" y="3"/>
                  </a:lnTo>
                  <a:lnTo>
                    <a:pt x="19" y="3"/>
                  </a:lnTo>
                  <a:lnTo>
                    <a:pt x="18" y="4"/>
                  </a:lnTo>
                  <a:lnTo>
                    <a:pt x="17" y="5"/>
                  </a:lnTo>
                  <a:lnTo>
                    <a:pt x="16" y="6"/>
                  </a:lnTo>
                  <a:lnTo>
                    <a:pt x="16" y="6"/>
                  </a:lnTo>
                  <a:lnTo>
                    <a:pt x="15" y="7"/>
                  </a:lnTo>
                  <a:lnTo>
                    <a:pt x="13" y="8"/>
                  </a:lnTo>
                  <a:lnTo>
                    <a:pt x="12" y="9"/>
                  </a:lnTo>
                  <a:lnTo>
                    <a:pt x="12" y="10"/>
                  </a:lnTo>
                  <a:lnTo>
                    <a:pt x="11" y="11"/>
                  </a:lnTo>
                  <a:lnTo>
                    <a:pt x="11" y="12"/>
                  </a:lnTo>
                  <a:lnTo>
                    <a:pt x="10" y="13"/>
                  </a:lnTo>
                  <a:lnTo>
                    <a:pt x="9" y="14"/>
                  </a:lnTo>
                  <a:lnTo>
                    <a:pt x="9" y="16"/>
                  </a:lnTo>
                  <a:lnTo>
                    <a:pt x="9" y="17"/>
                  </a:lnTo>
                  <a:lnTo>
                    <a:pt x="8" y="18"/>
                  </a:lnTo>
                  <a:lnTo>
                    <a:pt x="8" y="19"/>
                  </a:lnTo>
                  <a:lnTo>
                    <a:pt x="8" y="21"/>
                  </a:lnTo>
                  <a:lnTo>
                    <a:pt x="7" y="22"/>
                  </a:lnTo>
                  <a:lnTo>
                    <a:pt x="7" y="23"/>
                  </a:lnTo>
                  <a:lnTo>
                    <a:pt x="7" y="25"/>
                  </a:lnTo>
                  <a:lnTo>
                    <a:pt x="7" y="26"/>
                  </a:lnTo>
                  <a:lnTo>
                    <a:pt x="7" y="28"/>
                  </a:lnTo>
                  <a:lnTo>
                    <a:pt x="5" y="59"/>
                  </a:lnTo>
                  <a:lnTo>
                    <a:pt x="3" y="90"/>
                  </a:lnTo>
                  <a:lnTo>
                    <a:pt x="2" y="122"/>
                  </a:lnTo>
                  <a:lnTo>
                    <a:pt x="0" y="154"/>
                  </a:lnTo>
                  <a:lnTo>
                    <a:pt x="0" y="156"/>
                  </a:lnTo>
                  <a:lnTo>
                    <a:pt x="0" y="157"/>
                  </a:lnTo>
                  <a:lnTo>
                    <a:pt x="0" y="159"/>
                  </a:lnTo>
                  <a:lnTo>
                    <a:pt x="0" y="160"/>
                  </a:lnTo>
                  <a:lnTo>
                    <a:pt x="1" y="161"/>
                  </a:lnTo>
                  <a:lnTo>
                    <a:pt x="1" y="162"/>
                  </a:lnTo>
                  <a:lnTo>
                    <a:pt x="1" y="164"/>
                  </a:lnTo>
                  <a:lnTo>
                    <a:pt x="2" y="165"/>
                  </a:lnTo>
                  <a:lnTo>
                    <a:pt x="2" y="166"/>
                  </a:lnTo>
                  <a:lnTo>
                    <a:pt x="3" y="167"/>
                  </a:lnTo>
                  <a:lnTo>
                    <a:pt x="3" y="169"/>
                  </a:lnTo>
                  <a:lnTo>
                    <a:pt x="4" y="170"/>
                  </a:lnTo>
                  <a:lnTo>
                    <a:pt x="5" y="171"/>
                  </a:lnTo>
                  <a:lnTo>
                    <a:pt x="5" y="172"/>
                  </a:lnTo>
                  <a:lnTo>
                    <a:pt x="6" y="172"/>
                  </a:lnTo>
                  <a:lnTo>
                    <a:pt x="6" y="173"/>
                  </a:lnTo>
                  <a:lnTo>
                    <a:pt x="7" y="174"/>
                  </a:lnTo>
                  <a:lnTo>
                    <a:pt x="8" y="175"/>
                  </a:lnTo>
                  <a:lnTo>
                    <a:pt x="8" y="175"/>
                  </a:lnTo>
                  <a:lnTo>
                    <a:pt x="9" y="176"/>
                  </a:lnTo>
                  <a:lnTo>
                    <a:pt x="10" y="177"/>
                  </a:lnTo>
                  <a:lnTo>
                    <a:pt x="11" y="178"/>
                  </a:lnTo>
                  <a:lnTo>
                    <a:pt x="12" y="178"/>
                  </a:lnTo>
                  <a:lnTo>
                    <a:pt x="12" y="178"/>
                  </a:lnTo>
                  <a:lnTo>
                    <a:pt x="13" y="179"/>
                  </a:lnTo>
                  <a:lnTo>
                    <a:pt x="13" y="179"/>
                  </a:lnTo>
                  <a:lnTo>
                    <a:pt x="15" y="180"/>
                  </a:lnTo>
                  <a:lnTo>
                    <a:pt x="16" y="180"/>
                  </a:lnTo>
                  <a:lnTo>
                    <a:pt x="17" y="180"/>
                  </a:lnTo>
                  <a:lnTo>
                    <a:pt x="19" y="181"/>
                  </a:lnTo>
                  <a:lnTo>
                    <a:pt x="20" y="181"/>
                  </a:lnTo>
                  <a:lnTo>
                    <a:pt x="21" y="181"/>
                  </a:lnTo>
                  <a:lnTo>
                    <a:pt x="22" y="182"/>
                  </a:lnTo>
                  <a:lnTo>
                    <a:pt x="23" y="182"/>
                  </a:lnTo>
                  <a:lnTo>
                    <a:pt x="24" y="182"/>
                  </a:lnTo>
                  <a:lnTo>
                    <a:pt x="27" y="182"/>
                  </a:lnTo>
                  <a:lnTo>
                    <a:pt x="28" y="212"/>
                  </a:lnTo>
                  <a:lnTo>
                    <a:pt x="31" y="242"/>
                  </a:lnTo>
                  <a:lnTo>
                    <a:pt x="32" y="272"/>
                  </a:lnTo>
                  <a:lnTo>
                    <a:pt x="33" y="303"/>
                  </a:lnTo>
                  <a:lnTo>
                    <a:pt x="33" y="304"/>
                  </a:lnTo>
                  <a:lnTo>
                    <a:pt x="33" y="305"/>
                  </a:lnTo>
                  <a:lnTo>
                    <a:pt x="34" y="305"/>
                  </a:lnTo>
                  <a:lnTo>
                    <a:pt x="34" y="306"/>
                  </a:lnTo>
                  <a:lnTo>
                    <a:pt x="34" y="307"/>
                  </a:lnTo>
                  <a:lnTo>
                    <a:pt x="34" y="308"/>
                  </a:lnTo>
                  <a:lnTo>
                    <a:pt x="34" y="309"/>
                  </a:lnTo>
                  <a:lnTo>
                    <a:pt x="34" y="310"/>
                  </a:lnTo>
                  <a:lnTo>
                    <a:pt x="35" y="311"/>
                  </a:lnTo>
                  <a:lnTo>
                    <a:pt x="35" y="311"/>
                  </a:lnTo>
                  <a:lnTo>
                    <a:pt x="35" y="312"/>
                  </a:lnTo>
                  <a:lnTo>
                    <a:pt x="36" y="313"/>
                  </a:lnTo>
                  <a:lnTo>
                    <a:pt x="36" y="314"/>
                  </a:lnTo>
                  <a:lnTo>
                    <a:pt x="36" y="314"/>
                  </a:lnTo>
                  <a:lnTo>
                    <a:pt x="37" y="315"/>
                  </a:lnTo>
                  <a:lnTo>
                    <a:pt x="37" y="316"/>
                  </a:lnTo>
                  <a:lnTo>
                    <a:pt x="38" y="317"/>
                  </a:lnTo>
                  <a:lnTo>
                    <a:pt x="39" y="317"/>
                  </a:lnTo>
                  <a:lnTo>
                    <a:pt x="39" y="318"/>
                  </a:lnTo>
                  <a:lnTo>
                    <a:pt x="40" y="318"/>
                  </a:lnTo>
                  <a:lnTo>
                    <a:pt x="40" y="319"/>
                  </a:lnTo>
                  <a:lnTo>
                    <a:pt x="41" y="319"/>
                  </a:lnTo>
                  <a:lnTo>
                    <a:pt x="42" y="319"/>
                  </a:lnTo>
                  <a:lnTo>
                    <a:pt x="42" y="320"/>
                  </a:lnTo>
                  <a:lnTo>
                    <a:pt x="43" y="320"/>
                  </a:lnTo>
                  <a:lnTo>
                    <a:pt x="45" y="320"/>
                  </a:lnTo>
                  <a:lnTo>
                    <a:pt x="45" y="321"/>
                  </a:lnTo>
                  <a:lnTo>
                    <a:pt x="46" y="321"/>
                  </a:lnTo>
                  <a:lnTo>
                    <a:pt x="46" y="321"/>
                  </a:lnTo>
                  <a:lnTo>
                    <a:pt x="47" y="321"/>
                  </a:lnTo>
                  <a:lnTo>
                    <a:pt x="47" y="321"/>
                  </a:lnTo>
                  <a:lnTo>
                    <a:pt x="48" y="321"/>
                  </a:lnTo>
                  <a:lnTo>
                    <a:pt x="80" y="321"/>
                  </a:lnTo>
                  <a:lnTo>
                    <a:pt x="113" y="321"/>
                  </a:lnTo>
                  <a:lnTo>
                    <a:pt x="114" y="321"/>
                  </a:lnTo>
                  <a:lnTo>
                    <a:pt x="114" y="321"/>
                  </a:lnTo>
                  <a:lnTo>
                    <a:pt x="115" y="321"/>
                  </a:lnTo>
                  <a:lnTo>
                    <a:pt x="116" y="321"/>
                  </a:lnTo>
                  <a:lnTo>
                    <a:pt x="116" y="320"/>
                  </a:lnTo>
                  <a:lnTo>
                    <a:pt x="117" y="320"/>
                  </a:lnTo>
                  <a:lnTo>
                    <a:pt x="118" y="320"/>
                  </a:lnTo>
                  <a:lnTo>
                    <a:pt x="118" y="319"/>
                  </a:lnTo>
                  <a:lnTo>
                    <a:pt x="120" y="319"/>
                  </a:lnTo>
                  <a:lnTo>
                    <a:pt x="120" y="319"/>
                  </a:lnTo>
                  <a:lnTo>
                    <a:pt x="121" y="318"/>
                  </a:lnTo>
                  <a:lnTo>
                    <a:pt x="121" y="318"/>
                  </a:lnTo>
                  <a:lnTo>
                    <a:pt x="122" y="317"/>
                  </a:lnTo>
                  <a:lnTo>
                    <a:pt x="123" y="317"/>
                  </a:lnTo>
                  <a:lnTo>
                    <a:pt x="123" y="316"/>
                  </a:lnTo>
                  <a:lnTo>
                    <a:pt x="123" y="316"/>
                  </a:lnTo>
                  <a:lnTo>
                    <a:pt x="124" y="315"/>
                  </a:lnTo>
                  <a:lnTo>
                    <a:pt x="124" y="314"/>
                  </a:lnTo>
                  <a:lnTo>
                    <a:pt x="125" y="313"/>
                  </a:lnTo>
                  <a:lnTo>
                    <a:pt x="125" y="312"/>
                  </a:lnTo>
                  <a:lnTo>
                    <a:pt x="126" y="311"/>
                  </a:lnTo>
                  <a:lnTo>
                    <a:pt x="126" y="311"/>
                  </a:lnTo>
                  <a:lnTo>
                    <a:pt x="126" y="310"/>
                  </a:lnTo>
                  <a:lnTo>
                    <a:pt x="127" y="309"/>
                  </a:lnTo>
                  <a:lnTo>
                    <a:pt x="127" y="308"/>
                  </a:lnTo>
                  <a:lnTo>
                    <a:pt x="127" y="307"/>
                  </a:lnTo>
                  <a:lnTo>
                    <a:pt x="127" y="306"/>
                  </a:lnTo>
                  <a:lnTo>
                    <a:pt x="127" y="305"/>
                  </a:lnTo>
                  <a:lnTo>
                    <a:pt x="127" y="305"/>
                  </a:lnTo>
                  <a:lnTo>
                    <a:pt x="127" y="304"/>
                  </a:lnTo>
                  <a:lnTo>
                    <a:pt x="127" y="303"/>
                  </a:lnTo>
                  <a:lnTo>
                    <a:pt x="129" y="272"/>
                  </a:lnTo>
                  <a:lnTo>
                    <a:pt x="130" y="242"/>
                  </a:lnTo>
                  <a:lnTo>
                    <a:pt x="131" y="212"/>
                  </a:lnTo>
                  <a:lnTo>
                    <a:pt x="133" y="182"/>
                  </a:lnTo>
                  <a:lnTo>
                    <a:pt x="136" y="182"/>
                  </a:lnTo>
                  <a:lnTo>
                    <a:pt x="137" y="182"/>
                  </a:lnTo>
                  <a:lnTo>
                    <a:pt x="138" y="182"/>
                  </a:lnTo>
                  <a:lnTo>
                    <a:pt x="138" y="182"/>
                  </a:lnTo>
                  <a:lnTo>
                    <a:pt x="140" y="181"/>
                  </a:lnTo>
                  <a:lnTo>
                    <a:pt x="141" y="181"/>
                  </a:lnTo>
                  <a:lnTo>
                    <a:pt x="142" y="181"/>
                  </a:lnTo>
                  <a:lnTo>
                    <a:pt x="143" y="180"/>
                  </a:lnTo>
                  <a:lnTo>
                    <a:pt x="144" y="180"/>
                  </a:lnTo>
                  <a:lnTo>
                    <a:pt x="144" y="180"/>
                  </a:lnTo>
                  <a:lnTo>
                    <a:pt x="145" y="180"/>
                  </a:lnTo>
                  <a:lnTo>
                    <a:pt x="146" y="179"/>
                  </a:lnTo>
                  <a:lnTo>
                    <a:pt x="147" y="178"/>
                  </a:lnTo>
                  <a:lnTo>
                    <a:pt x="148" y="178"/>
                  </a:lnTo>
                  <a:lnTo>
                    <a:pt x="150" y="177"/>
                  </a:lnTo>
                  <a:lnTo>
                    <a:pt x="151" y="177"/>
                  </a:lnTo>
                  <a:lnTo>
                    <a:pt x="151" y="176"/>
                  </a:lnTo>
                  <a:lnTo>
                    <a:pt x="152" y="175"/>
                  </a:lnTo>
                  <a:lnTo>
                    <a:pt x="153" y="175"/>
                  </a:lnTo>
                  <a:lnTo>
                    <a:pt x="154" y="174"/>
                  </a:lnTo>
                  <a:lnTo>
                    <a:pt x="154" y="173"/>
                  </a:lnTo>
                  <a:lnTo>
                    <a:pt x="155" y="172"/>
                  </a:lnTo>
                  <a:lnTo>
                    <a:pt x="156" y="171"/>
                  </a:lnTo>
                  <a:lnTo>
                    <a:pt x="156" y="170"/>
                  </a:lnTo>
                  <a:lnTo>
                    <a:pt x="157" y="169"/>
                  </a:lnTo>
                  <a:lnTo>
                    <a:pt x="157" y="169"/>
                  </a:lnTo>
                  <a:lnTo>
                    <a:pt x="158" y="167"/>
                  </a:lnTo>
                  <a:lnTo>
                    <a:pt x="158" y="166"/>
                  </a:lnTo>
                  <a:lnTo>
                    <a:pt x="159" y="165"/>
                  </a:lnTo>
                  <a:lnTo>
                    <a:pt x="159" y="164"/>
                  </a:lnTo>
                  <a:lnTo>
                    <a:pt x="159" y="162"/>
                  </a:lnTo>
                  <a:lnTo>
                    <a:pt x="160" y="161"/>
                  </a:lnTo>
                  <a:lnTo>
                    <a:pt x="160" y="160"/>
                  </a:lnTo>
                  <a:lnTo>
                    <a:pt x="160" y="159"/>
                  </a:lnTo>
                  <a:lnTo>
                    <a:pt x="160" y="157"/>
                  </a:lnTo>
                  <a:lnTo>
                    <a:pt x="160" y="156"/>
                  </a:lnTo>
                  <a:lnTo>
                    <a:pt x="160" y="154"/>
                  </a:lnTo>
                  <a:lnTo>
                    <a:pt x="159" y="122"/>
                  </a:lnTo>
                  <a:lnTo>
                    <a:pt x="157" y="90"/>
                  </a:lnTo>
                  <a:lnTo>
                    <a:pt x="155" y="59"/>
                  </a:lnTo>
                  <a:lnTo>
                    <a:pt x="154" y="28"/>
                  </a:lnTo>
                  <a:lnTo>
                    <a:pt x="154" y="28"/>
                  </a:lnTo>
                  <a:close/>
                </a:path>
              </a:pathLst>
            </a:custGeom>
            <a:solidFill>
              <a:srgbClr val="DF00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grpSp>
      <p:grpSp>
        <p:nvGrpSpPr>
          <p:cNvPr id="93" name="Группа 92"/>
          <p:cNvGrpSpPr/>
          <p:nvPr/>
        </p:nvGrpSpPr>
        <p:grpSpPr>
          <a:xfrm>
            <a:off x="592287" y="768449"/>
            <a:ext cx="8028892" cy="4650154"/>
            <a:chOff x="592287" y="768449"/>
            <a:chExt cx="8028892" cy="4650154"/>
          </a:xfrm>
        </p:grpSpPr>
        <p:sp>
          <p:nvSpPr>
            <p:cNvPr id="4" name="Rounded Rectangle 3"/>
            <p:cNvSpPr/>
            <p:nvPr/>
          </p:nvSpPr>
          <p:spPr>
            <a:xfrm>
              <a:off x="592287" y="768449"/>
              <a:ext cx="8028892" cy="4650154"/>
            </a:xfrm>
            <a:prstGeom prst="roundRect">
              <a:avLst>
                <a:gd name="adj" fmla="val 9147"/>
              </a:avLst>
            </a:prstGeom>
            <a:solidFill>
              <a:schemeClr val="accent2"/>
            </a:solidFill>
            <a:ln>
              <a:noFill/>
            </a:ln>
            <a:scene3d>
              <a:camera prst="orthographicFront"/>
              <a:lightRig rig="threePt" dir="t"/>
            </a:scene3d>
            <a:sp3d extrusionH="76200">
              <a:bevelT/>
              <a:extrusionClr>
                <a:srgbClr val="C00000"/>
              </a:extrusionClr>
            </a:sp3d>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gn="ctr"/>
              <a:r>
                <a:rPr lang="ru-RU" sz="1400" b="1" dirty="0" smtClean="0">
                  <a:solidFill>
                    <a:srgbClr val="000066"/>
                  </a:solidFill>
                </a:rPr>
                <a:t>Национальная денежная система</a:t>
              </a:r>
              <a:endParaRPr lang="ru-RU" sz="1400" b="1" dirty="0">
                <a:solidFill>
                  <a:srgbClr val="000066"/>
                </a:solidFill>
              </a:endParaRPr>
            </a:p>
          </p:txBody>
        </p:sp>
        <p:sp>
          <p:nvSpPr>
            <p:cNvPr id="18" name="Rounded Rectangle 17"/>
            <p:cNvSpPr/>
            <p:nvPr/>
          </p:nvSpPr>
          <p:spPr>
            <a:xfrm>
              <a:off x="736303" y="1124308"/>
              <a:ext cx="7704856" cy="4133094"/>
            </a:xfrm>
            <a:prstGeom prst="roundRect">
              <a:avLst>
                <a:gd name="adj" fmla="val 7997"/>
              </a:avLst>
            </a:prstGeom>
            <a:solidFill>
              <a:srgbClr val="CCECFF"/>
            </a:solidFill>
            <a:ln>
              <a:noFill/>
            </a:ln>
            <a:scene3d>
              <a:camera prst="orthographicFront"/>
              <a:lightRig rig="threePt" dir="t"/>
            </a:scene3d>
            <a:sp3d extrusionH="76200">
              <a:bevelT/>
              <a:extrusionClr>
                <a:srgbClr val="C00000"/>
              </a:extrusionClr>
            </a:sp3d>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gn="ctr"/>
              <a:r>
                <a:rPr lang="ru-RU" sz="1400" b="1" dirty="0" smtClean="0">
                  <a:solidFill>
                    <a:srgbClr val="000066"/>
                  </a:solidFill>
                </a:rPr>
                <a:t>Национальная денежная единица</a:t>
              </a:r>
              <a:endParaRPr lang="ru-RU" sz="1400" b="1" dirty="0">
                <a:solidFill>
                  <a:srgbClr val="000066"/>
                </a:solidFill>
              </a:endParaRPr>
            </a:p>
          </p:txBody>
        </p:sp>
        <p:sp>
          <p:nvSpPr>
            <p:cNvPr id="45" name="Rounded Rectangle 4"/>
            <p:cNvSpPr/>
            <p:nvPr/>
          </p:nvSpPr>
          <p:spPr>
            <a:xfrm>
              <a:off x="898321" y="1469143"/>
              <a:ext cx="7380820" cy="3619164"/>
            </a:xfrm>
            <a:prstGeom prst="roundRect">
              <a:avLst>
                <a:gd name="adj" fmla="val 9059"/>
              </a:avLst>
            </a:prstGeom>
            <a:solidFill>
              <a:srgbClr val="92D050"/>
            </a:solidFill>
            <a:ln>
              <a:noFill/>
            </a:ln>
            <a:scene3d>
              <a:camera prst="orthographicFront"/>
              <a:lightRig rig="threePt" dir="t"/>
            </a:scene3d>
            <a:sp3d extrusionH="76200">
              <a:bevelT/>
              <a:extrusionClr>
                <a:srgbClr val="C00000"/>
              </a:extrusionClr>
            </a:sp3d>
          </p:spPr>
          <p:style>
            <a:lnRef idx="2">
              <a:schemeClr val="accent1">
                <a:shade val="50000"/>
              </a:schemeClr>
            </a:lnRef>
            <a:fillRef idx="1">
              <a:schemeClr val="accent1"/>
            </a:fillRef>
            <a:effectRef idx="0">
              <a:schemeClr val="accent1"/>
            </a:effectRef>
            <a:fontRef idx="minor">
              <a:schemeClr val="lt1"/>
            </a:fontRef>
          </p:style>
          <p:txBody>
            <a:bodyPr tIns="0" rtlCol="0" anchor="t" anchorCtr="0"/>
            <a:lstStyle/>
            <a:p>
              <a:pPr algn="ctr"/>
              <a:r>
                <a:rPr lang="ru-RU" sz="1400" b="1" dirty="0" smtClean="0">
                  <a:solidFill>
                    <a:srgbClr val="000066"/>
                  </a:solidFill>
                </a:rPr>
                <a:t>Валютная система суверенной валюты</a:t>
              </a:r>
              <a:endParaRPr lang="ru-RU" sz="1400" b="1" dirty="0">
                <a:solidFill>
                  <a:srgbClr val="000066"/>
                </a:solidFill>
              </a:endParaRPr>
            </a:p>
          </p:txBody>
        </p:sp>
        <p:grpSp>
          <p:nvGrpSpPr>
            <p:cNvPr id="65" name="Группа 64"/>
            <p:cNvGrpSpPr/>
            <p:nvPr/>
          </p:nvGrpSpPr>
          <p:grpSpPr>
            <a:xfrm>
              <a:off x="1046924" y="3054156"/>
              <a:ext cx="4012776" cy="1835367"/>
              <a:chOff x="772308" y="2712665"/>
              <a:chExt cx="4012776" cy="1835367"/>
            </a:xfrm>
          </p:grpSpPr>
          <p:sp>
            <p:nvSpPr>
              <p:cNvPr id="5" name="Rounded Rectangle 4"/>
              <p:cNvSpPr/>
              <p:nvPr/>
            </p:nvSpPr>
            <p:spPr>
              <a:xfrm>
                <a:off x="772308" y="2712665"/>
                <a:ext cx="4012776" cy="1835367"/>
              </a:xfrm>
              <a:prstGeom prst="roundRect">
                <a:avLst>
                  <a:gd name="adj" fmla="val 11735"/>
                </a:avLst>
              </a:prstGeom>
              <a:solidFill>
                <a:srgbClr val="00B050"/>
              </a:solidFill>
              <a:ln>
                <a:noFill/>
              </a:ln>
              <a:scene3d>
                <a:camera prst="orthographicFront"/>
                <a:lightRig rig="threePt" dir="t"/>
              </a:scene3d>
              <a:sp3d extrusionH="76200">
                <a:bevelT/>
                <a:extrusionClr>
                  <a:srgbClr val="C00000"/>
                </a:extrusionClr>
              </a:sp3d>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ru-RU" sz="1400" b="1" dirty="0" smtClean="0">
                    <a:solidFill>
                      <a:srgbClr val="000066"/>
                    </a:solidFill>
                  </a:rPr>
                  <a:t>Цифровая</a:t>
                </a:r>
                <a:endParaRPr lang="ru-RU" sz="1400" b="1" dirty="0">
                  <a:solidFill>
                    <a:srgbClr val="000066"/>
                  </a:solidFill>
                </a:endParaRPr>
              </a:p>
            </p:txBody>
          </p:sp>
          <p:grpSp>
            <p:nvGrpSpPr>
              <p:cNvPr id="26" name="Группа 25"/>
              <p:cNvGrpSpPr/>
              <p:nvPr/>
            </p:nvGrpSpPr>
            <p:grpSpPr>
              <a:xfrm>
                <a:off x="891821" y="3099567"/>
                <a:ext cx="1188720" cy="1278670"/>
                <a:chOff x="891821" y="3099567"/>
                <a:chExt cx="1188720" cy="1278670"/>
              </a:xfrm>
            </p:grpSpPr>
            <p:sp>
              <p:nvSpPr>
                <p:cNvPr id="19" name="Rounded Rectangle 18"/>
                <p:cNvSpPr/>
                <p:nvPr/>
              </p:nvSpPr>
              <p:spPr>
                <a:xfrm>
                  <a:off x="891821" y="3099567"/>
                  <a:ext cx="1188720" cy="1278670"/>
                </a:xfrm>
                <a:prstGeom prst="roundRect">
                  <a:avLst/>
                </a:prstGeom>
                <a:solidFill>
                  <a:srgbClr val="FF9966"/>
                </a:solidFill>
                <a:ln>
                  <a:noFill/>
                </a:ln>
                <a:scene3d>
                  <a:camera prst="orthographicFront"/>
                  <a:lightRig rig="threePt" dir="t"/>
                </a:scene3d>
                <a:sp3d extrusionH="76200">
                  <a:bevelT/>
                  <a:extrusionClr>
                    <a:srgbClr val="C00000"/>
                  </a:extrusionClr>
                </a:sp3d>
              </p:spPr>
              <p:style>
                <a:lnRef idx="2">
                  <a:schemeClr val="accent1">
                    <a:shade val="50000"/>
                  </a:schemeClr>
                </a:lnRef>
                <a:fillRef idx="1">
                  <a:schemeClr val="accent1"/>
                </a:fillRef>
                <a:effectRef idx="0">
                  <a:schemeClr val="accent1"/>
                </a:effectRef>
                <a:fontRef idx="minor">
                  <a:schemeClr val="lt1"/>
                </a:fontRef>
              </p:style>
              <p:txBody>
                <a:bodyPr lIns="36000" tIns="91440" rIns="36000" bIns="0" rtlCol="0" anchor="t" anchorCtr="0"/>
                <a:lstStyle/>
                <a:p>
                  <a:pPr algn="ctr"/>
                  <a:r>
                    <a:rPr lang="ru-RU" sz="1200" b="1" dirty="0" smtClean="0">
                      <a:solidFill>
                        <a:srgbClr val="000066"/>
                      </a:solidFill>
                    </a:rPr>
                    <a:t>Оператор счета </a:t>
                  </a:r>
                  <a:r>
                    <a:rPr lang="en-US" sz="1200" b="1" dirty="0">
                      <a:solidFill>
                        <a:srgbClr val="000066"/>
                      </a:solidFill>
                    </a:rPr>
                    <a:t>X</a:t>
                  </a:r>
                  <a:endParaRPr lang="ru-RU" sz="1200" b="1" dirty="0">
                    <a:solidFill>
                      <a:srgbClr val="000066"/>
                    </a:solidFill>
                  </a:endParaRPr>
                </a:p>
              </p:txBody>
            </p:sp>
            <p:sp>
              <p:nvSpPr>
                <p:cNvPr id="47" name="Овал 46"/>
                <p:cNvSpPr/>
                <p:nvPr/>
              </p:nvSpPr>
              <p:spPr>
                <a:xfrm>
                  <a:off x="1384375" y="3829396"/>
                  <a:ext cx="180000" cy="179413"/>
                </a:xfrm>
                <a:prstGeom prst="ellipse">
                  <a:avLst/>
                </a:prstGeom>
                <a:solidFill>
                  <a:srgbClr val="0070C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grpSp>
            <p:nvGrpSpPr>
              <p:cNvPr id="61" name="Группа 60"/>
              <p:cNvGrpSpPr/>
              <p:nvPr/>
            </p:nvGrpSpPr>
            <p:grpSpPr>
              <a:xfrm>
                <a:off x="2175875" y="3108709"/>
                <a:ext cx="1188720" cy="1278670"/>
                <a:chOff x="2175875" y="3108709"/>
                <a:chExt cx="1188720" cy="1278670"/>
              </a:xfrm>
            </p:grpSpPr>
            <p:sp>
              <p:nvSpPr>
                <p:cNvPr id="22" name="Rounded Rectangle 21"/>
                <p:cNvSpPr/>
                <p:nvPr/>
              </p:nvSpPr>
              <p:spPr>
                <a:xfrm>
                  <a:off x="2175875" y="3108709"/>
                  <a:ext cx="1188720" cy="1278670"/>
                </a:xfrm>
                <a:prstGeom prst="roundRect">
                  <a:avLst/>
                </a:prstGeom>
                <a:solidFill>
                  <a:srgbClr val="FF9966"/>
                </a:solidFill>
                <a:ln>
                  <a:noFill/>
                </a:ln>
                <a:scene3d>
                  <a:camera prst="orthographicFront"/>
                  <a:lightRig rig="threePt" dir="t"/>
                </a:scene3d>
                <a:sp3d extrusionH="76200">
                  <a:bevelT/>
                  <a:extrusionClr>
                    <a:srgbClr val="C00000"/>
                  </a:extrusionClr>
                </a:sp3d>
              </p:spPr>
              <p:style>
                <a:lnRef idx="2">
                  <a:schemeClr val="accent1">
                    <a:shade val="50000"/>
                  </a:schemeClr>
                </a:lnRef>
                <a:fillRef idx="1">
                  <a:schemeClr val="accent1"/>
                </a:fillRef>
                <a:effectRef idx="0">
                  <a:schemeClr val="accent1"/>
                </a:effectRef>
                <a:fontRef idx="minor">
                  <a:schemeClr val="lt1"/>
                </a:fontRef>
              </p:style>
              <p:txBody>
                <a:bodyPr lIns="36000" tIns="91440" rIns="36000" bIns="0" rtlCol="0" anchor="t" anchorCtr="0"/>
                <a:lstStyle/>
                <a:p>
                  <a:pPr algn="ctr"/>
                  <a:r>
                    <a:rPr lang="ru-RU" sz="1200" b="1" dirty="0" smtClean="0">
                      <a:solidFill>
                        <a:srgbClr val="000066"/>
                      </a:solidFill>
                    </a:rPr>
                    <a:t>Оператор счета </a:t>
                  </a:r>
                  <a:r>
                    <a:rPr lang="en-US" sz="1200" b="1" dirty="0" smtClean="0">
                      <a:solidFill>
                        <a:srgbClr val="000066"/>
                      </a:solidFill>
                    </a:rPr>
                    <a:t>Y</a:t>
                  </a:r>
                  <a:endParaRPr lang="ru-RU" sz="1200" b="1" dirty="0">
                    <a:solidFill>
                      <a:srgbClr val="000066"/>
                    </a:solidFill>
                  </a:endParaRPr>
                </a:p>
              </p:txBody>
            </p:sp>
            <p:sp>
              <p:nvSpPr>
                <p:cNvPr id="50" name="Овал 49"/>
                <p:cNvSpPr/>
                <p:nvPr/>
              </p:nvSpPr>
              <p:spPr>
                <a:xfrm>
                  <a:off x="2680539" y="3829396"/>
                  <a:ext cx="180000" cy="179413"/>
                </a:xfrm>
                <a:prstGeom prst="ellipse">
                  <a:avLst/>
                </a:prstGeom>
                <a:solidFill>
                  <a:srgbClr val="0070C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grpSp>
            <p:nvGrpSpPr>
              <p:cNvPr id="62" name="Группа 61"/>
              <p:cNvGrpSpPr/>
              <p:nvPr/>
            </p:nvGrpSpPr>
            <p:grpSpPr>
              <a:xfrm>
                <a:off x="3472019" y="3099567"/>
                <a:ext cx="1188720" cy="1278670"/>
                <a:chOff x="3472019" y="3099567"/>
                <a:chExt cx="1188720" cy="1278670"/>
              </a:xfrm>
            </p:grpSpPr>
            <p:sp>
              <p:nvSpPr>
                <p:cNvPr id="25" name="Rounded Rectangle 24"/>
                <p:cNvSpPr/>
                <p:nvPr/>
              </p:nvSpPr>
              <p:spPr>
                <a:xfrm>
                  <a:off x="3472019" y="3099567"/>
                  <a:ext cx="1188720" cy="1278670"/>
                </a:xfrm>
                <a:prstGeom prst="roundRect">
                  <a:avLst/>
                </a:prstGeom>
                <a:solidFill>
                  <a:srgbClr val="FF9966"/>
                </a:solidFill>
                <a:ln>
                  <a:noFill/>
                </a:ln>
                <a:scene3d>
                  <a:camera prst="orthographicFront"/>
                  <a:lightRig rig="threePt" dir="t"/>
                </a:scene3d>
                <a:sp3d extrusionH="76200">
                  <a:bevelT/>
                  <a:extrusionClr>
                    <a:srgbClr val="C00000"/>
                  </a:extrusionClr>
                </a:sp3d>
              </p:spPr>
              <p:style>
                <a:lnRef idx="2">
                  <a:schemeClr val="accent1">
                    <a:shade val="50000"/>
                  </a:schemeClr>
                </a:lnRef>
                <a:fillRef idx="1">
                  <a:schemeClr val="accent1"/>
                </a:fillRef>
                <a:effectRef idx="0">
                  <a:schemeClr val="accent1"/>
                </a:effectRef>
                <a:fontRef idx="minor">
                  <a:schemeClr val="lt1"/>
                </a:fontRef>
              </p:style>
              <p:txBody>
                <a:bodyPr lIns="36000" tIns="91440" rIns="36000" bIns="0" rtlCol="0" anchor="t" anchorCtr="0"/>
                <a:lstStyle/>
                <a:p>
                  <a:pPr algn="ctr"/>
                  <a:r>
                    <a:rPr lang="ru-RU" sz="1200" b="1" dirty="0" smtClean="0">
                      <a:solidFill>
                        <a:srgbClr val="000066"/>
                      </a:solidFill>
                    </a:rPr>
                    <a:t>Цифровой кошелек </a:t>
                  </a:r>
                  <a:r>
                    <a:rPr lang="en-US" sz="1200" b="1" dirty="0" smtClean="0">
                      <a:solidFill>
                        <a:srgbClr val="000066"/>
                      </a:solidFill>
                    </a:rPr>
                    <a:t>Z</a:t>
                  </a:r>
                  <a:endParaRPr lang="ru-RU" sz="1200" b="1" dirty="0">
                    <a:solidFill>
                      <a:srgbClr val="000066"/>
                    </a:solidFill>
                  </a:endParaRPr>
                </a:p>
              </p:txBody>
            </p:sp>
            <p:sp>
              <p:nvSpPr>
                <p:cNvPr id="51" name="Овал 50"/>
                <p:cNvSpPr/>
                <p:nvPr/>
              </p:nvSpPr>
              <p:spPr>
                <a:xfrm>
                  <a:off x="3976663" y="3829396"/>
                  <a:ext cx="180000" cy="179413"/>
                </a:xfrm>
                <a:prstGeom prst="ellipse">
                  <a:avLst/>
                </a:prstGeom>
                <a:solidFill>
                  <a:srgbClr val="0070C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grpSp>
        <p:grpSp>
          <p:nvGrpSpPr>
            <p:cNvPr id="66" name="Группа 65"/>
            <p:cNvGrpSpPr/>
            <p:nvPr/>
          </p:nvGrpSpPr>
          <p:grpSpPr>
            <a:xfrm>
              <a:off x="5342388" y="3053319"/>
              <a:ext cx="2808312" cy="1845254"/>
              <a:chOff x="5056783" y="2713039"/>
              <a:chExt cx="2808312" cy="1845254"/>
            </a:xfrm>
          </p:grpSpPr>
          <p:sp>
            <p:nvSpPr>
              <p:cNvPr id="27" name="Rounded Rectangle 26"/>
              <p:cNvSpPr/>
              <p:nvPr/>
            </p:nvSpPr>
            <p:spPr>
              <a:xfrm>
                <a:off x="5056783" y="2713039"/>
                <a:ext cx="2808312" cy="1845254"/>
              </a:xfrm>
              <a:prstGeom prst="roundRect">
                <a:avLst/>
              </a:prstGeom>
              <a:solidFill>
                <a:srgbClr val="00B050"/>
              </a:solidFill>
              <a:ln>
                <a:noFill/>
              </a:ln>
              <a:scene3d>
                <a:camera prst="orthographicFront"/>
                <a:lightRig rig="threePt" dir="t"/>
              </a:scene3d>
              <a:sp3d extrusionH="76200">
                <a:bevelT/>
                <a:extrusionClr>
                  <a:srgbClr val="C00000"/>
                </a:extrusionClr>
              </a:sp3d>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ru-RU" sz="1400" b="1" dirty="0" smtClean="0">
                    <a:solidFill>
                      <a:srgbClr val="000066"/>
                    </a:solidFill>
                  </a:rPr>
                  <a:t>Аналоговая </a:t>
                </a:r>
                <a:endParaRPr lang="ru-RU" sz="1400" b="1" dirty="0">
                  <a:solidFill>
                    <a:srgbClr val="000066"/>
                  </a:solidFill>
                </a:endParaRPr>
              </a:p>
            </p:txBody>
          </p:sp>
          <p:grpSp>
            <p:nvGrpSpPr>
              <p:cNvPr id="63" name="Группа 62"/>
              <p:cNvGrpSpPr/>
              <p:nvPr/>
            </p:nvGrpSpPr>
            <p:grpSpPr>
              <a:xfrm>
                <a:off x="5202387" y="3099438"/>
                <a:ext cx="1214000" cy="1278670"/>
                <a:chOff x="5776863" y="3108709"/>
                <a:chExt cx="1214000" cy="1278670"/>
              </a:xfrm>
            </p:grpSpPr>
            <p:sp>
              <p:nvSpPr>
                <p:cNvPr id="54" name="Rounded Rectangle 24"/>
                <p:cNvSpPr/>
                <p:nvPr/>
              </p:nvSpPr>
              <p:spPr>
                <a:xfrm>
                  <a:off x="5776863" y="3108709"/>
                  <a:ext cx="1214000" cy="1278670"/>
                </a:xfrm>
                <a:prstGeom prst="roundRect">
                  <a:avLst/>
                </a:prstGeom>
                <a:solidFill>
                  <a:srgbClr val="FF9966"/>
                </a:solidFill>
                <a:ln>
                  <a:noFill/>
                </a:ln>
                <a:scene3d>
                  <a:camera prst="orthographicFront"/>
                  <a:lightRig rig="threePt" dir="t"/>
                </a:scene3d>
                <a:sp3d extrusionH="76200">
                  <a:bevelT/>
                  <a:extrusionClr>
                    <a:srgbClr val="C00000"/>
                  </a:extrusionClr>
                </a:sp3d>
              </p:spPr>
              <p:style>
                <a:lnRef idx="2">
                  <a:schemeClr val="accent1">
                    <a:shade val="50000"/>
                  </a:schemeClr>
                </a:lnRef>
                <a:fillRef idx="1">
                  <a:schemeClr val="accent1"/>
                </a:fillRef>
                <a:effectRef idx="0">
                  <a:schemeClr val="accent1"/>
                </a:effectRef>
                <a:fontRef idx="minor">
                  <a:schemeClr val="lt1"/>
                </a:fontRef>
              </p:style>
              <p:txBody>
                <a:bodyPr lIns="36000" tIns="91440" rIns="36000" bIns="0" rtlCol="0" anchor="t" anchorCtr="0"/>
                <a:lstStyle/>
                <a:p>
                  <a:pPr algn="ctr"/>
                  <a:r>
                    <a:rPr lang="ru-RU" sz="1200" b="1" dirty="0" smtClean="0">
                      <a:solidFill>
                        <a:srgbClr val="000066"/>
                      </a:solidFill>
                    </a:rPr>
                    <a:t>Аналоговый </a:t>
                  </a:r>
                  <a:r>
                    <a:rPr lang="ru-RU" sz="1200" b="1" dirty="0">
                      <a:solidFill>
                        <a:srgbClr val="000066"/>
                      </a:solidFill>
                    </a:rPr>
                    <a:t>к</a:t>
                  </a:r>
                  <a:r>
                    <a:rPr lang="ru-RU" sz="1200" b="1" dirty="0" smtClean="0">
                      <a:solidFill>
                        <a:srgbClr val="000066"/>
                      </a:solidFill>
                    </a:rPr>
                    <a:t>ошелек </a:t>
                  </a:r>
                  <a:r>
                    <a:rPr lang="en-US" sz="1200" b="1" dirty="0" smtClean="0">
                      <a:solidFill>
                        <a:srgbClr val="000066"/>
                      </a:solidFill>
                    </a:rPr>
                    <a:t>A</a:t>
                  </a:r>
                  <a:endParaRPr lang="ru-RU" sz="1200" b="1" dirty="0">
                    <a:solidFill>
                      <a:srgbClr val="000066"/>
                    </a:solidFill>
                  </a:endParaRPr>
                </a:p>
              </p:txBody>
            </p:sp>
            <p:sp>
              <p:nvSpPr>
                <p:cNvPr id="52" name="Овал 51"/>
                <p:cNvSpPr/>
                <p:nvPr/>
              </p:nvSpPr>
              <p:spPr>
                <a:xfrm>
                  <a:off x="6293863" y="3810781"/>
                  <a:ext cx="180000" cy="179413"/>
                </a:xfrm>
                <a:prstGeom prst="ellipse">
                  <a:avLst/>
                </a:prstGeom>
                <a:solidFill>
                  <a:srgbClr val="0070C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grpSp>
            <p:nvGrpSpPr>
              <p:cNvPr id="64" name="Группа 63"/>
              <p:cNvGrpSpPr/>
              <p:nvPr/>
            </p:nvGrpSpPr>
            <p:grpSpPr>
              <a:xfrm>
                <a:off x="6532359" y="3108709"/>
                <a:ext cx="1188720" cy="1278670"/>
                <a:chOff x="7108423" y="3108709"/>
                <a:chExt cx="1188720" cy="1278670"/>
              </a:xfrm>
            </p:grpSpPr>
            <p:sp>
              <p:nvSpPr>
                <p:cNvPr id="55" name="Rounded Rectangle 24"/>
                <p:cNvSpPr/>
                <p:nvPr/>
              </p:nvSpPr>
              <p:spPr>
                <a:xfrm>
                  <a:off x="7108423" y="3108709"/>
                  <a:ext cx="1188720" cy="1278670"/>
                </a:xfrm>
                <a:prstGeom prst="roundRect">
                  <a:avLst/>
                </a:prstGeom>
                <a:solidFill>
                  <a:srgbClr val="FF9966"/>
                </a:solidFill>
                <a:ln>
                  <a:noFill/>
                </a:ln>
                <a:scene3d>
                  <a:camera prst="orthographicFront"/>
                  <a:lightRig rig="threePt" dir="t"/>
                </a:scene3d>
                <a:sp3d extrusionH="76200">
                  <a:bevelT/>
                  <a:extrusionClr>
                    <a:srgbClr val="C00000"/>
                  </a:extrusionClr>
                </a:sp3d>
              </p:spPr>
              <p:style>
                <a:lnRef idx="2">
                  <a:schemeClr val="accent1">
                    <a:shade val="50000"/>
                  </a:schemeClr>
                </a:lnRef>
                <a:fillRef idx="1">
                  <a:schemeClr val="accent1"/>
                </a:fillRef>
                <a:effectRef idx="0">
                  <a:schemeClr val="accent1"/>
                </a:effectRef>
                <a:fontRef idx="minor">
                  <a:schemeClr val="lt1"/>
                </a:fontRef>
              </p:style>
              <p:txBody>
                <a:bodyPr lIns="36000" tIns="91440" rIns="36000" bIns="0" rtlCol="0" anchor="t" anchorCtr="0"/>
                <a:lstStyle/>
                <a:p>
                  <a:pPr algn="ctr"/>
                  <a:r>
                    <a:rPr lang="ru-RU" sz="1200" b="1" dirty="0" smtClean="0">
                      <a:solidFill>
                        <a:srgbClr val="000066"/>
                      </a:solidFill>
                    </a:rPr>
                    <a:t>Аналоговый кошелек </a:t>
                  </a:r>
                  <a:r>
                    <a:rPr lang="en-US" sz="1200" b="1" dirty="0" smtClean="0">
                      <a:solidFill>
                        <a:srgbClr val="000066"/>
                      </a:solidFill>
                    </a:rPr>
                    <a:t>B</a:t>
                  </a:r>
                  <a:endParaRPr lang="ru-RU" sz="1200" b="1" dirty="0">
                    <a:solidFill>
                      <a:srgbClr val="000066"/>
                    </a:solidFill>
                  </a:endParaRPr>
                </a:p>
              </p:txBody>
            </p:sp>
            <p:sp>
              <p:nvSpPr>
                <p:cNvPr id="53" name="Овал 52"/>
                <p:cNvSpPr/>
                <p:nvPr/>
              </p:nvSpPr>
              <p:spPr>
                <a:xfrm>
                  <a:off x="7612783" y="3810781"/>
                  <a:ext cx="180000" cy="179413"/>
                </a:xfrm>
                <a:prstGeom prst="ellipse">
                  <a:avLst/>
                </a:prstGeom>
                <a:solidFill>
                  <a:srgbClr val="0070C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grpSp>
        <p:sp>
          <p:nvSpPr>
            <p:cNvPr id="16" name="Rounded Rectangle 15"/>
            <p:cNvSpPr/>
            <p:nvPr/>
          </p:nvSpPr>
          <p:spPr>
            <a:xfrm>
              <a:off x="1042338" y="1802040"/>
              <a:ext cx="7108362" cy="531199"/>
            </a:xfrm>
            <a:prstGeom prst="roundRect">
              <a:avLst/>
            </a:prstGeom>
            <a:solidFill>
              <a:srgbClr val="00B050"/>
            </a:solidFill>
            <a:ln>
              <a:noFill/>
            </a:ln>
            <a:scene3d>
              <a:camera prst="orthographicFront"/>
              <a:lightRig rig="threePt" dir="t"/>
            </a:scene3d>
            <a:sp3d extrusionH="76200">
              <a:bevelT/>
              <a:extrusionClr>
                <a:srgbClr val="C00000"/>
              </a:extrusionClr>
            </a:sp3d>
          </p:spPr>
          <p:style>
            <a:lnRef idx="2">
              <a:schemeClr val="accent1">
                <a:shade val="50000"/>
              </a:schemeClr>
            </a:lnRef>
            <a:fillRef idx="1">
              <a:schemeClr val="accent1"/>
            </a:fillRef>
            <a:effectRef idx="0">
              <a:schemeClr val="accent1"/>
            </a:effectRef>
            <a:fontRef idx="minor">
              <a:schemeClr val="lt1"/>
            </a:fontRef>
          </p:style>
          <p:txBody>
            <a:bodyPr tIns="0" bIns="0" rtlCol="0" anchor="ctr" anchorCtr="0"/>
            <a:lstStyle/>
            <a:p>
              <a:pPr algn="ctr"/>
              <a:r>
                <a:rPr lang="ru-RU" sz="1400" b="1" dirty="0" smtClean="0">
                  <a:solidFill>
                    <a:srgbClr val="000066"/>
                  </a:solidFill>
                </a:rPr>
                <a:t>Эмитент</a:t>
              </a:r>
              <a:r>
                <a:rPr lang="ru-RU" sz="1400" b="1" dirty="0">
                  <a:solidFill>
                    <a:srgbClr val="000066"/>
                  </a:solidFill>
                </a:rPr>
                <a:t> </a:t>
              </a:r>
              <a:r>
                <a:rPr lang="ru-RU" sz="1400" b="1" dirty="0" smtClean="0">
                  <a:solidFill>
                    <a:srgbClr val="000066"/>
                  </a:solidFill>
                </a:rPr>
                <a:t>(Центральный банк, Казначейство, …)</a:t>
              </a:r>
              <a:endParaRPr lang="ru-RU" sz="1400" b="1" dirty="0">
                <a:solidFill>
                  <a:srgbClr val="000066"/>
                </a:solidFill>
              </a:endParaRPr>
            </a:p>
          </p:txBody>
        </p:sp>
        <p:sp>
          <p:nvSpPr>
            <p:cNvPr id="68" name="Стрелка вниз 67"/>
            <p:cNvSpPr/>
            <p:nvPr/>
          </p:nvSpPr>
          <p:spPr>
            <a:xfrm>
              <a:off x="5342388" y="2369243"/>
              <a:ext cx="2808312" cy="638317"/>
            </a:xfrm>
            <a:prstGeom prst="downArrow">
              <a:avLst>
                <a:gd name="adj1" fmla="val 100000"/>
                <a:gd name="adj2" fmla="val 29291"/>
              </a:avLst>
            </a:prstGeom>
            <a:solidFill>
              <a:srgbClr val="00CCFF"/>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tIns="457200" bIns="0" rtlCol="0" anchor="b" anchorCtr="0"/>
            <a:lstStyle/>
            <a:p>
              <a:pPr algn="ctr"/>
              <a:r>
                <a:rPr lang="ru-RU" sz="1200" b="1" dirty="0" smtClean="0">
                  <a:solidFill>
                    <a:srgbClr val="000066"/>
                  </a:solidFill>
                </a:rPr>
                <a:t>Создание аналоговой</a:t>
              </a:r>
            </a:p>
            <a:p>
              <a:pPr algn="ctr"/>
              <a:r>
                <a:rPr lang="ru-RU" sz="1200" b="1" dirty="0">
                  <a:solidFill>
                    <a:srgbClr val="000066"/>
                  </a:solidFill>
                </a:rPr>
                <a:t>с</a:t>
              </a:r>
              <a:r>
                <a:rPr lang="ru-RU" sz="1200" b="1" dirty="0" smtClean="0">
                  <a:solidFill>
                    <a:srgbClr val="000066"/>
                  </a:solidFill>
                </a:rPr>
                <a:t>уверенной валюты</a:t>
              </a:r>
              <a:endParaRPr lang="en-US" sz="1200" b="1" dirty="0">
                <a:solidFill>
                  <a:srgbClr val="000066"/>
                </a:solidFill>
              </a:endParaRPr>
            </a:p>
          </p:txBody>
        </p:sp>
        <p:sp>
          <p:nvSpPr>
            <p:cNvPr id="87" name="Стрелка вниз 86"/>
            <p:cNvSpPr/>
            <p:nvPr/>
          </p:nvSpPr>
          <p:spPr>
            <a:xfrm>
              <a:off x="1622967" y="2369243"/>
              <a:ext cx="2808312" cy="638317"/>
            </a:xfrm>
            <a:prstGeom prst="downArrow">
              <a:avLst>
                <a:gd name="adj1" fmla="val 100000"/>
                <a:gd name="adj2" fmla="val 29291"/>
              </a:avLst>
            </a:prstGeom>
            <a:solidFill>
              <a:srgbClr val="00CCFF"/>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tIns="457200" bIns="0" rtlCol="0" anchor="b" anchorCtr="0"/>
            <a:lstStyle/>
            <a:p>
              <a:pPr algn="ctr"/>
              <a:r>
                <a:rPr lang="ru-RU" sz="1200" b="1" dirty="0" smtClean="0">
                  <a:solidFill>
                    <a:srgbClr val="000066"/>
                  </a:solidFill>
                </a:rPr>
                <a:t>Создание цифровой</a:t>
              </a:r>
            </a:p>
            <a:p>
              <a:pPr algn="ctr"/>
              <a:r>
                <a:rPr lang="ru-RU" sz="1200" b="1" dirty="0">
                  <a:solidFill>
                    <a:srgbClr val="000066"/>
                  </a:solidFill>
                </a:rPr>
                <a:t>с</a:t>
              </a:r>
              <a:r>
                <a:rPr lang="ru-RU" sz="1200" b="1" dirty="0" smtClean="0">
                  <a:solidFill>
                    <a:srgbClr val="000066"/>
                  </a:solidFill>
                </a:rPr>
                <a:t>уверенной валюты</a:t>
              </a:r>
              <a:endParaRPr lang="en-US" sz="1200" b="1" dirty="0">
                <a:solidFill>
                  <a:srgbClr val="000066"/>
                </a:solidFill>
              </a:endParaRPr>
            </a:p>
          </p:txBody>
        </p:sp>
      </p:grpSp>
      <p:cxnSp>
        <p:nvCxnSpPr>
          <p:cNvPr id="8" name="Straight Connector 7"/>
          <p:cNvCxnSpPr>
            <a:stCxn id="47" idx="4"/>
            <a:endCxn id="70" idx="40"/>
          </p:cNvCxnSpPr>
          <p:nvPr/>
        </p:nvCxnSpPr>
        <p:spPr>
          <a:xfrm flipH="1">
            <a:off x="1734795" y="4350300"/>
            <a:ext cx="14196" cy="1240814"/>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a:stCxn id="50" idx="4"/>
            <a:endCxn id="30" idx="39"/>
          </p:cNvCxnSpPr>
          <p:nvPr/>
        </p:nvCxnSpPr>
        <p:spPr>
          <a:xfrm flipH="1">
            <a:off x="3040277" y="4350300"/>
            <a:ext cx="4878" cy="1242685"/>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a:stCxn id="51" idx="4"/>
            <a:endCxn id="95" idx="39"/>
          </p:cNvCxnSpPr>
          <p:nvPr/>
        </p:nvCxnSpPr>
        <p:spPr>
          <a:xfrm flipH="1">
            <a:off x="4336421" y="4350300"/>
            <a:ext cx="4858" cy="1242685"/>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a:stCxn id="52" idx="4"/>
            <a:endCxn id="36" idx="40"/>
          </p:cNvCxnSpPr>
          <p:nvPr/>
        </p:nvCxnSpPr>
        <p:spPr>
          <a:xfrm flipH="1">
            <a:off x="6091279" y="4321203"/>
            <a:ext cx="3713" cy="1271782"/>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a:stCxn id="53" idx="4"/>
            <a:endCxn id="39" idx="40"/>
          </p:cNvCxnSpPr>
          <p:nvPr/>
        </p:nvCxnSpPr>
        <p:spPr>
          <a:xfrm flipH="1">
            <a:off x="7405425" y="4330474"/>
            <a:ext cx="6899" cy="1262511"/>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grpSp>
        <p:nvGrpSpPr>
          <p:cNvPr id="94" name="Group 28"/>
          <p:cNvGrpSpPr/>
          <p:nvPr/>
        </p:nvGrpSpPr>
        <p:grpSpPr>
          <a:xfrm>
            <a:off x="4246693" y="5592985"/>
            <a:ext cx="198022" cy="541931"/>
            <a:chOff x="2429232" y="853283"/>
            <a:chExt cx="254000" cy="670719"/>
          </a:xfrm>
        </p:grpSpPr>
        <p:sp>
          <p:nvSpPr>
            <p:cNvPr id="95" name="Freeform 7"/>
            <p:cNvSpPr>
              <a:spLocks/>
            </p:cNvSpPr>
            <p:nvPr/>
          </p:nvSpPr>
          <p:spPr bwMode="auto">
            <a:xfrm>
              <a:off x="2477650" y="853283"/>
              <a:ext cx="157163" cy="146050"/>
            </a:xfrm>
            <a:custGeom>
              <a:avLst/>
              <a:gdLst>
                <a:gd name="T0" fmla="*/ 98 w 99"/>
                <a:gd name="T1" fmla="*/ 51 h 92"/>
                <a:gd name="T2" fmla="*/ 98 w 99"/>
                <a:gd name="T3" fmla="*/ 55 h 92"/>
                <a:gd name="T4" fmla="*/ 96 w 99"/>
                <a:gd name="T5" fmla="*/ 60 h 92"/>
                <a:gd name="T6" fmla="*/ 95 w 99"/>
                <a:gd name="T7" fmla="*/ 64 h 92"/>
                <a:gd name="T8" fmla="*/ 92 w 99"/>
                <a:gd name="T9" fmla="*/ 69 h 92"/>
                <a:gd name="T10" fmla="*/ 89 w 99"/>
                <a:gd name="T11" fmla="*/ 74 h 92"/>
                <a:gd name="T12" fmla="*/ 86 w 99"/>
                <a:gd name="T13" fmla="*/ 77 h 92"/>
                <a:gd name="T14" fmla="*/ 82 w 99"/>
                <a:gd name="T15" fmla="*/ 81 h 92"/>
                <a:gd name="T16" fmla="*/ 78 w 99"/>
                <a:gd name="T17" fmla="*/ 84 h 92"/>
                <a:gd name="T18" fmla="*/ 70 w 99"/>
                <a:gd name="T19" fmla="*/ 88 h 92"/>
                <a:gd name="T20" fmla="*/ 64 w 99"/>
                <a:gd name="T21" fmla="*/ 90 h 92"/>
                <a:gd name="T22" fmla="*/ 60 w 99"/>
                <a:gd name="T23" fmla="*/ 91 h 92"/>
                <a:gd name="T24" fmla="*/ 54 w 99"/>
                <a:gd name="T25" fmla="*/ 92 h 92"/>
                <a:gd name="T26" fmla="*/ 47 w 99"/>
                <a:gd name="T27" fmla="*/ 92 h 92"/>
                <a:gd name="T28" fmla="*/ 41 w 99"/>
                <a:gd name="T29" fmla="*/ 92 h 92"/>
                <a:gd name="T30" fmla="*/ 37 w 99"/>
                <a:gd name="T31" fmla="*/ 91 h 92"/>
                <a:gd name="T32" fmla="*/ 32 w 99"/>
                <a:gd name="T33" fmla="*/ 89 h 92"/>
                <a:gd name="T34" fmla="*/ 26 w 99"/>
                <a:gd name="T35" fmla="*/ 87 h 92"/>
                <a:gd name="T36" fmla="*/ 22 w 99"/>
                <a:gd name="T37" fmla="*/ 85 h 92"/>
                <a:gd name="T38" fmla="*/ 18 w 99"/>
                <a:gd name="T39" fmla="*/ 82 h 92"/>
                <a:gd name="T40" fmla="*/ 14 w 99"/>
                <a:gd name="T41" fmla="*/ 78 h 92"/>
                <a:gd name="T42" fmla="*/ 10 w 99"/>
                <a:gd name="T43" fmla="*/ 75 h 92"/>
                <a:gd name="T44" fmla="*/ 7 w 99"/>
                <a:gd name="T45" fmla="*/ 70 h 92"/>
                <a:gd name="T46" fmla="*/ 3 w 99"/>
                <a:gd name="T47" fmla="*/ 64 h 92"/>
                <a:gd name="T48" fmla="*/ 1 w 99"/>
                <a:gd name="T49" fmla="*/ 58 h 92"/>
                <a:gd name="T50" fmla="*/ 0 w 99"/>
                <a:gd name="T51" fmla="*/ 53 h 92"/>
                <a:gd name="T52" fmla="*/ 0 w 99"/>
                <a:gd name="T53" fmla="*/ 49 h 92"/>
                <a:gd name="T54" fmla="*/ 0 w 99"/>
                <a:gd name="T55" fmla="*/ 43 h 92"/>
                <a:gd name="T56" fmla="*/ 1 w 99"/>
                <a:gd name="T57" fmla="*/ 38 h 92"/>
                <a:gd name="T58" fmla="*/ 2 w 99"/>
                <a:gd name="T59" fmla="*/ 34 h 92"/>
                <a:gd name="T60" fmla="*/ 3 w 99"/>
                <a:gd name="T61" fmla="*/ 29 h 92"/>
                <a:gd name="T62" fmla="*/ 5 w 99"/>
                <a:gd name="T63" fmla="*/ 24 h 92"/>
                <a:gd name="T64" fmla="*/ 8 w 99"/>
                <a:gd name="T65" fmla="*/ 20 h 92"/>
                <a:gd name="T66" fmla="*/ 11 w 99"/>
                <a:gd name="T67" fmla="*/ 16 h 92"/>
                <a:gd name="T68" fmla="*/ 16 w 99"/>
                <a:gd name="T69" fmla="*/ 12 h 92"/>
                <a:gd name="T70" fmla="*/ 19 w 99"/>
                <a:gd name="T71" fmla="*/ 9 h 92"/>
                <a:gd name="T72" fmla="*/ 25 w 99"/>
                <a:gd name="T73" fmla="*/ 6 h 92"/>
                <a:gd name="T74" fmla="*/ 32 w 99"/>
                <a:gd name="T75" fmla="*/ 3 h 92"/>
                <a:gd name="T76" fmla="*/ 38 w 99"/>
                <a:gd name="T77" fmla="*/ 1 h 92"/>
                <a:gd name="T78" fmla="*/ 42 w 99"/>
                <a:gd name="T79" fmla="*/ 0 h 92"/>
                <a:gd name="T80" fmla="*/ 49 w 99"/>
                <a:gd name="T81" fmla="*/ 0 h 92"/>
                <a:gd name="T82" fmla="*/ 55 w 99"/>
                <a:gd name="T83" fmla="*/ 0 h 92"/>
                <a:gd name="T84" fmla="*/ 61 w 99"/>
                <a:gd name="T85" fmla="*/ 1 h 92"/>
                <a:gd name="T86" fmla="*/ 65 w 99"/>
                <a:gd name="T87" fmla="*/ 2 h 92"/>
                <a:gd name="T88" fmla="*/ 70 w 99"/>
                <a:gd name="T89" fmla="*/ 5 h 92"/>
                <a:gd name="T90" fmla="*/ 75 w 99"/>
                <a:gd name="T91" fmla="*/ 7 h 92"/>
                <a:gd name="T92" fmla="*/ 80 w 99"/>
                <a:gd name="T93" fmla="*/ 10 h 92"/>
                <a:gd name="T94" fmla="*/ 84 w 99"/>
                <a:gd name="T95" fmla="*/ 14 h 92"/>
                <a:gd name="T96" fmla="*/ 87 w 99"/>
                <a:gd name="T97" fmla="*/ 17 h 92"/>
                <a:gd name="T98" fmla="*/ 91 w 99"/>
                <a:gd name="T99" fmla="*/ 20 h 92"/>
                <a:gd name="T100" fmla="*/ 94 w 99"/>
                <a:gd name="T101" fmla="*/ 27 h 92"/>
                <a:gd name="T102" fmla="*/ 97 w 99"/>
                <a:gd name="T103" fmla="*/ 34 h 92"/>
                <a:gd name="T104" fmla="*/ 98 w 99"/>
                <a:gd name="T105" fmla="*/ 38 h 92"/>
                <a:gd name="T106" fmla="*/ 98 w 99"/>
                <a:gd name="T107" fmla="*/ 43 h 92"/>
                <a:gd name="T108" fmla="*/ 99 w 99"/>
                <a:gd name="T109" fmla="*/ 46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99" h="92">
                  <a:moveTo>
                    <a:pt x="99" y="46"/>
                  </a:moveTo>
                  <a:lnTo>
                    <a:pt x="99" y="49"/>
                  </a:lnTo>
                  <a:lnTo>
                    <a:pt x="98" y="50"/>
                  </a:lnTo>
                  <a:lnTo>
                    <a:pt x="98" y="51"/>
                  </a:lnTo>
                  <a:lnTo>
                    <a:pt x="98" y="52"/>
                  </a:lnTo>
                  <a:lnTo>
                    <a:pt x="98" y="53"/>
                  </a:lnTo>
                  <a:lnTo>
                    <a:pt x="98" y="54"/>
                  </a:lnTo>
                  <a:lnTo>
                    <a:pt x="98" y="55"/>
                  </a:lnTo>
                  <a:lnTo>
                    <a:pt x="97" y="57"/>
                  </a:lnTo>
                  <a:lnTo>
                    <a:pt x="97" y="58"/>
                  </a:lnTo>
                  <a:lnTo>
                    <a:pt x="97" y="59"/>
                  </a:lnTo>
                  <a:lnTo>
                    <a:pt x="96" y="60"/>
                  </a:lnTo>
                  <a:lnTo>
                    <a:pt x="96" y="61"/>
                  </a:lnTo>
                  <a:lnTo>
                    <a:pt x="96" y="62"/>
                  </a:lnTo>
                  <a:lnTo>
                    <a:pt x="95" y="63"/>
                  </a:lnTo>
                  <a:lnTo>
                    <a:pt x="95" y="64"/>
                  </a:lnTo>
                  <a:lnTo>
                    <a:pt x="94" y="66"/>
                  </a:lnTo>
                  <a:lnTo>
                    <a:pt x="93" y="67"/>
                  </a:lnTo>
                  <a:lnTo>
                    <a:pt x="93" y="68"/>
                  </a:lnTo>
                  <a:lnTo>
                    <a:pt x="92" y="69"/>
                  </a:lnTo>
                  <a:lnTo>
                    <a:pt x="92" y="70"/>
                  </a:lnTo>
                  <a:lnTo>
                    <a:pt x="91" y="71"/>
                  </a:lnTo>
                  <a:lnTo>
                    <a:pt x="91" y="72"/>
                  </a:lnTo>
                  <a:lnTo>
                    <a:pt x="89" y="74"/>
                  </a:lnTo>
                  <a:lnTo>
                    <a:pt x="89" y="75"/>
                  </a:lnTo>
                  <a:lnTo>
                    <a:pt x="87" y="76"/>
                  </a:lnTo>
                  <a:lnTo>
                    <a:pt x="86" y="76"/>
                  </a:lnTo>
                  <a:lnTo>
                    <a:pt x="86" y="77"/>
                  </a:lnTo>
                  <a:lnTo>
                    <a:pt x="84" y="79"/>
                  </a:lnTo>
                  <a:lnTo>
                    <a:pt x="83" y="80"/>
                  </a:lnTo>
                  <a:lnTo>
                    <a:pt x="82" y="80"/>
                  </a:lnTo>
                  <a:lnTo>
                    <a:pt x="82" y="81"/>
                  </a:lnTo>
                  <a:lnTo>
                    <a:pt x="81" y="82"/>
                  </a:lnTo>
                  <a:lnTo>
                    <a:pt x="80" y="82"/>
                  </a:lnTo>
                  <a:lnTo>
                    <a:pt x="79" y="83"/>
                  </a:lnTo>
                  <a:lnTo>
                    <a:pt x="78" y="84"/>
                  </a:lnTo>
                  <a:lnTo>
                    <a:pt x="77" y="84"/>
                  </a:lnTo>
                  <a:lnTo>
                    <a:pt x="75" y="86"/>
                  </a:lnTo>
                  <a:lnTo>
                    <a:pt x="72" y="87"/>
                  </a:lnTo>
                  <a:lnTo>
                    <a:pt x="70" y="88"/>
                  </a:lnTo>
                  <a:lnTo>
                    <a:pt x="69" y="88"/>
                  </a:lnTo>
                  <a:lnTo>
                    <a:pt x="68" y="89"/>
                  </a:lnTo>
                  <a:lnTo>
                    <a:pt x="66" y="89"/>
                  </a:lnTo>
                  <a:lnTo>
                    <a:pt x="64" y="90"/>
                  </a:lnTo>
                  <a:lnTo>
                    <a:pt x="63" y="91"/>
                  </a:lnTo>
                  <a:lnTo>
                    <a:pt x="62" y="91"/>
                  </a:lnTo>
                  <a:lnTo>
                    <a:pt x="61" y="91"/>
                  </a:lnTo>
                  <a:lnTo>
                    <a:pt x="60" y="91"/>
                  </a:lnTo>
                  <a:lnTo>
                    <a:pt x="57" y="92"/>
                  </a:lnTo>
                  <a:lnTo>
                    <a:pt x="56" y="92"/>
                  </a:lnTo>
                  <a:lnTo>
                    <a:pt x="55" y="92"/>
                  </a:lnTo>
                  <a:lnTo>
                    <a:pt x="54" y="92"/>
                  </a:lnTo>
                  <a:lnTo>
                    <a:pt x="53" y="92"/>
                  </a:lnTo>
                  <a:lnTo>
                    <a:pt x="52" y="92"/>
                  </a:lnTo>
                  <a:lnTo>
                    <a:pt x="49" y="92"/>
                  </a:lnTo>
                  <a:lnTo>
                    <a:pt x="47" y="92"/>
                  </a:lnTo>
                  <a:lnTo>
                    <a:pt x="46" y="92"/>
                  </a:lnTo>
                  <a:lnTo>
                    <a:pt x="44" y="92"/>
                  </a:lnTo>
                  <a:lnTo>
                    <a:pt x="42" y="92"/>
                  </a:lnTo>
                  <a:lnTo>
                    <a:pt x="41" y="92"/>
                  </a:lnTo>
                  <a:lnTo>
                    <a:pt x="40" y="92"/>
                  </a:lnTo>
                  <a:lnTo>
                    <a:pt x="39" y="91"/>
                  </a:lnTo>
                  <a:lnTo>
                    <a:pt x="38" y="91"/>
                  </a:lnTo>
                  <a:lnTo>
                    <a:pt x="37" y="91"/>
                  </a:lnTo>
                  <a:lnTo>
                    <a:pt x="35" y="91"/>
                  </a:lnTo>
                  <a:lnTo>
                    <a:pt x="34" y="90"/>
                  </a:lnTo>
                  <a:lnTo>
                    <a:pt x="33" y="90"/>
                  </a:lnTo>
                  <a:lnTo>
                    <a:pt x="32" y="89"/>
                  </a:lnTo>
                  <a:lnTo>
                    <a:pt x="31" y="89"/>
                  </a:lnTo>
                  <a:lnTo>
                    <a:pt x="30" y="89"/>
                  </a:lnTo>
                  <a:lnTo>
                    <a:pt x="27" y="88"/>
                  </a:lnTo>
                  <a:lnTo>
                    <a:pt x="26" y="87"/>
                  </a:lnTo>
                  <a:lnTo>
                    <a:pt x="25" y="87"/>
                  </a:lnTo>
                  <a:lnTo>
                    <a:pt x="24" y="86"/>
                  </a:lnTo>
                  <a:lnTo>
                    <a:pt x="23" y="86"/>
                  </a:lnTo>
                  <a:lnTo>
                    <a:pt x="22" y="85"/>
                  </a:lnTo>
                  <a:lnTo>
                    <a:pt x="21" y="84"/>
                  </a:lnTo>
                  <a:lnTo>
                    <a:pt x="19" y="83"/>
                  </a:lnTo>
                  <a:lnTo>
                    <a:pt x="19" y="82"/>
                  </a:lnTo>
                  <a:lnTo>
                    <a:pt x="18" y="82"/>
                  </a:lnTo>
                  <a:lnTo>
                    <a:pt x="17" y="81"/>
                  </a:lnTo>
                  <a:lnTo>
                    <a:pt x="16" y="80"/>
                  </a:lnTo>
                  <a:lnTo>
                    <a:pt x="14" y="79"/>
                  </a:lnTo>
                  <a:lnTo>
                    <a:pt x="14" y="78"/>
                  </a:lnTo>
                  <a:lnTo>
                    <a:pt x="12" y="77"/>
                  </a:lnTo>
                  <a:lnTo>
                    <a:pt x="11" y="76"/>
                  </a:lnTo>
                  <a:lnTo>
                    <a:pt x="10" y="76"/>
                  </a:lnTo>
                  <a:lnTo>
                    <a:pt x="10" y="75"/>
                  </a:lnTo>
                  <a:lnTo>
                    <a:pt x="9" y="74"/>
                  </a:lnTo>
                  <a:lnTo>
                    <a:pt x="8" y="73"/>
                  </a:lnTo>
                  <a:lnTo>
                    <a:pt x="8" y="72"/>
                  </a:lnTo>
                  <a:lnTo>
                    <a:pt x="7" y="70"/>
                  </a:lnTo>
                  <a:lnTo>
                    <a:pt x="5" y="68"/>
                  </a:lnTo>
                  <a:lnTo>
                    <a:pt x="4" y="66"/>
                  </a:lnTo>
                  <a:lnTo>
                    <a:pt x="4" y="65"/>
                  </a:lnTo>
                  <a:lnTo>
                    <a:pt x="3" y="64"/>
                  </a:lnTo>
                  <a:lnTo>
                    <a:pt x="3" y="62"/>
                  </a:lnTo>
                  <a:lnTo>
                    <a:pt x="2" y="60"/>
                  </a:lnTo>
                  <a:lnTo>
                    <a:pt x="2" y="59"/>
                  </a:lnTo>
                  <a:lnTo>
                    <a:pt x="1" y="58"/>
                  </a:lnTo>
                  <a:lnTo>
                    <a:pt x="1" y="57"/>
                  </a:lnTo>
                  <a:lnTo>
                    <a:pt x="1" y="55"/>
                  </a:lnTo>
                  <a:lnTo>
                    <a:pt x="1" y="54"/>
                  </a:lnTo>
                  <a:lnTo>
                    <a:pt x="0" y="53"/>
                  </a:lnTo>
                  <a:lnTo>
                    <a:pt x="0" y="52"/>
                  </a:lnTo>
                  <a:lnTo>
                    <a:pt x="0" y="51"/>
                  </a:lnTo>
                  <a:lnTo>
                    <a:pt x="0" y="50"/>
                  </a:lnTo>
                  <a:lnTo>
                    <a:pt x="0" y="49"/>
                  </a:lnTo>
                  <a:lnTo>
                    <a:pt x="0" y="47"/>
                  </a:lnTo>
                  <a:lnTo>
                    <a:pt x="0" y="46"/>
                  </a:lnTo>
                  <a:lnTo>
                    <a:pt x="0" y="44"/>
                  </a:lnTo>
                  <a:lnTo>
                    <a:pt x="0" y="43"/>
                  </a:lnTo>
                  <a:lnTo>
                    <a:pt x="0" y="41"/>
                  </a:lnTo>
                  <a:lnTo>
                    <a:pt x="0" y="40"/>
                  </a:lnTo>
                  <a:lnTo>
                    <a:pt x="0" y="39"/>
                  </a:lnTo>
                  <a:lnTo>
                    <a:pt x="1" y="38"/>
                  </a:lnTo>
                  <a:lnTo>
                    <a:pt x="1" y="37"/>
                  </a:lnTo>
                  <a:lnTo>
                    <a:pt x="1" y="36"/>
                  </a:lnTo>
                  <a:lnTo>
                    <a:pt x="1" y="35"/>
                  </a:lnTo>
                  <a:lnTo>
                    <a:pt x="2" y="34"/>
                  </a:lnTo>
                  <a:lnTo>
                    <a:pt x="2" y="32"/>
                  </a:lnTo>
                  <a:lnTo>
                    <a:pt x="2" y="31"/>
                  </a:lnTo>
                  <a:lnTo>
                    <a:pt x="3" y="30"/>
                  </a:lnTo>
                  <a:lnTo>
                    <a:pt x="3" y="29"/>
                  </a:lnTo>
                  <a:lnTo>
                    <a:pt x="3" y="28"/>
                  </a:lnTo>
                  <a:lnTo>
                    <a:pt x="4" y="26"/>
                  </a:lnTo>
                  <a:lnTo>
                    <a:pt x="5" y="25"/>
                  </a:lnTo>
                  <a:lnTo>
                    <a:pt x="5" y="24"/>
                  </a:lnTo>
                  <a:lnTo>
                    <a:pt x="6" y="23"/>
                  </a:lnTo>
                  <a:lnTo>
                    <a:pt x="7" y="22"/>
                  </a:lnTo>
                  <a:lnTo>
                    <a:pt x="7" y="21"/>
                  </a:lnTo>
                  <a:lnTo>
                    <a:pt x="8" y="20"/>
                  </a:lnTo>
                  <a:lnTo>
                    <a:pt x="9" y="19"/>
                  </a:lnTo>
                  <a:lnTo>
                    <a:pt x="10" y="18"/>
                  </a:lnTo>
                  <a:lnTo>
                    <a:pt x="10" y="17"/>
                  </a:lnTo>
                  <a:lnTo>
                    <a:pt x="11" y="16"/>
                  </a:lnTo>
                  <a:lnTo>
                    <a:pt x="12" y="15"/>
                  </a:lnTo>
                  <a:lnTo>
                    <a:pt x="14" y="14"/>
                  </a:lnTo>
                  <a:lnTo>
                    <a:pt x="15" y="13"/>
                  </a:lnTo>
                  <a:lnTo>
                    <a:pt x="16" y="12"/>
                  </a:lnTo>
                  <a:lnTo>
                    <a:pt x="17" y="11"/>
                  </a:lnTo>
                  <a:lnTo>
                    <a:pt x="18" y="11"/>
                  </a:lnTo>
                  <a:lnTo>
                    <a:pt x="19" y="10"/>
                  </a:lnTo>
                  <a:lnTo>
                    <a:pt x="19" y="9"/>
                  </a:lnTo>
                  <a:lnTo>
                    <a:pt x="20" y="9"/>
                  </a:lnTo>
                  <a:lnTo>
                    <a:pt x="21" y="8"/>
                  </a:lnTo>
                  <a:lnTo>
                    <a:pt x="23" y="7"/>
                  </a:lnTo>
                  <a:lnTo>
                    <a:pt x="25" y="6"/>
                  </a:lnTo>
                  <a:lnTo>
                    <a:pt x="27" y="5"/>
                  </a:lnTo>
                  <a:lnTo>
                    <a:pt x="29" y="4"/>
                  </a:lnTo>
                  <a:lnTo>
                    <a:pt x="30" y="4"/>
                  </a:lnTo>
                  <a:lnTo>
                    <a:pt x="32" y="3"/>
                  </a:lnTo>
                  <a:lnTo>
                    <a:pt x="34" y="2"/>
                  </a:lnTo>
                  <a:lnTo>
                    <a:pt x="35" y="2"/>
                  </a:lnTo>
                  <a:lnTo>
                    <a:pt x="37" y="1"/>
                  </a:lnTo>
                  <a:lnTo>
                    <a:pt x="38" y="1"/>
                  </a:lnTo>
                  <a:lnTo>
                    <a:pt x="39" y="1"/>
                  </a:lnTo>
                  <a:lnTo>
                    <a:pt x="40" y="1"/>
                  </a:lnTo>
                  <a:lnTo>
                    <a:pt x="41" y="1"/>
                  </a:lnTo>
                  <a:lnTo>
                    <a:pt x="42" y="0"/>
                  </a:lnTo>
                  <a:lnTo>
                    <a:pt x="44" y="0"/>
                  </a:lnTo>
                  <a:lnTo>
                    <a:pt x="46" y="0"/>
                  </a:lnTo>
                  <a:lnTo>
                    <a:pt x="47" y="0"/>
                  </a:lnTo>
                  <a:lnTo>
                    <a:pt x="49" y="0"/>
                  </a:lnTo>
                  <a:lnTo>
                    <a:pt x="52" y="0"/>
                  </a:lnTo>
                  <a:lnTo>
                    <a:pt x="53" y="0"/>
                  </a:lnTo>
                  <a:lnTo>
                    <a:pt x="54" y="0"/>
                  </a:lnTo>
                  <a:lnTo>
                    <a:pt x="55" y="0"/>
                  </a:lnTo>
                  <a:lnTo>
                    <a:pt x="56" y="1"/>
                  </a:lnTo>
                  <a:lnTo>
                    <a:pt x="57" y="1"/>
                  </a:lnTo>
                  <a:lnTo>
                    <a:pt x="60" y="1"/>
                  </a:lnTo>
                  <a:lnTo>
                    <a:pt x="61" y="1"/>
                  </a:lnTo>
                  <a:lnTo>
                    <a:pt x="62" y="1"/>
                  </a:lnTo>
                  <a:lnTo>
                    <a:pt x="63" y="2"/>
                  </a:lnTo>
                  <a:lnTo>
                    <a:pt x="64" y="2"/>
                  </a:lnTo>
                  <a:lnTo>
                    <a:pt x="65" y="2"/>
                  </a:lnTo>
                  <a:lnTo>
                    <a:pt x="66" y="3"/>
                  </a:lnTo>
                  <a:lnTo>
                    <a:pt x="67" y="3"/>
                  </a:lnTo>
                  <a:lnTo>
                    <a:pt x="68" y="4"/>
                  </a:lnTo>
                  <a:lnTo>
                    <a:pt x="70" y="5"/>
                  </a:lnTo>
                  <a:lnTo>
                    <a:pt x="71" y="5"/>
                  </a:lnTo>
                  <a:lnTo>
                    <a:pt x="72" y="6"/>
                  </a:lnTo>
                  <a:lnTo>
                    <a:pt x="74" y="6"/>
                  </a:lnTo>
                  <a:lnTo>
                    <a:pt x="75" y="7"/>
                  </a:lnTo>
                  <a:lnTo>
                    <a:pt x="76" y="7"/>
                  </a:lnTo>
                  <a:lnTo>
                    <a:pt x="77" y="8"/>
                  </a:lnTo>
                  <a:lnTo>
                    <a:pt x="79" y="9"/>
                  </a:lnTo>
                  <a:lnTo>
                    <a:pt x="80" y="10"/>
                  </a:lnTo>
                  <a:lnTo>
                    <a:pt x="81" y="11"/>
                  </a:lnTo>
                  <a:lnTo>
                    <a:pt x="82" y="11"/>
                  </a:lnTo>
                  <a:lnTo>
                    <a:pt x="82" y="12"/>
                  </a:lnTo>
                  <a:lnTo>
                    <a:pt x="84" y="14"/>
                  </a:lnTo>
                  <a:lnTo>
                    <a:pt x="85" y="14"/>
                  </a:lnTo>
                  <a:lnTo>
                    <a:pt x="86" y="15"/>
                  </a:lnTo>
                  <a:lnTo>
                    <a:pt x="86" y="16"/>
                  </a:lnTo>
                  <a:lnTo>
                    <a:pt x="87" y="17"/>
                  </a:lnTo>
                  <a:lnTo>
                    <a:pt x="89" y="18"/>
                  </a:lnTo>
                  <a:lnTo>
                    <a:pt x="89" y="19"/>
                  </a:lnTo>
                  <a:lnTo>
                    <a:pt x="90" y="20"/>
                  </a:lnTo>
                  <a:lnTo>
                    <a:pt x="91" y="20"/>
                  </a:lnTo>
                  <a:lnTo>
                    <a:pt x="92" y="22"/>
                  </a:lnTo>
                  <a:lnTo>
                    <a:pt x="93" y="24"/>
                  </a:lnTo>
                  <a:lnTo>
                    <a:pt x="94" y="26"/>
                  </a:lnTo>
                  <a:lnTo>
                    <a:pt x="94" y="27"/>
                  </a:lnTo>
                  <a:lnTo>
                    <a:pt x="95" y="28"/>
                  </a:lnTo>
                  <a:lnTo>
                    <a:pt x="96" y="30"/>
                  </a:lnTo>
                  <a:lnTo>
                    <a:pt x="96" y="32"/>
                  </a:lnTo>
                  <a:lnTo>
                    <a:pt x="97" y="34"/>
                  </a:lnTo>
                  <a:lnTo>
                    <a:pt x="97" y="35"/>
                  </a:lnTo>
                  <a:lnTo>
                    <a:pt x="97" y="36"/>
                  </a:lnTo>
                  <a:lnTo>
                    <a:pt x="98" y="37"/>
                  </a:lnTo>
                  <a:lnTo>
                    <a:pt x="98" y="38"/>
                  </a:lnTo>
                  <a:lnTo>
                    <a:pt x="98" y="39"/>
                  </a:lnTo>
                  <a:lnTo>
                    <a:pt x="98" y="40"/>
                  </a:lnTo>
                  <a:lnTo>
                    <a:pt x="98" y="41"/>
                  </a:lnTo>
                  <a:lnTo>
                    <a:pt x="98" y="43"/>
                  </a:lnTo>
                  <a:lnTo>
                    <a:pt x="99" y="44"/>
                  </a:lnTo>
                  <a:lnTo>
                    <a:pt x="99" y="45"/>
                  </a:lnTo>
                  <a:lnTo>
                    <a:pt x="99" y="46"/>
                  </a:lnTo>
                  <a:lnTo>
                    <a:pt x="99" y="46"/>
                  </a:lnTo>
                  <a:close/>
                </a:path>
              </a:pathLst>
            </a:custGeom>
            <a:solidFill>
              <a:srgbClr val="DF00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96" name="Freeform 9"/>
            <p:cNvSpPr>
              <a:spLocks/>
            </p:cNvSpPr>
            <p:nvPr/>
          </p:nvSpPr>
          <p:spPr bwMode="auto">
            <a:xfrm>
              <a:off x="2429232" y="1014414"/>
              <a:ext cx="254000" cy="509588"/>
            </a:xfrm>
            <a:custGeom>
              <a:avLst/>
              <a:gdLst>
                <a:gd name="T0" fmla="*/ 153 w 160"/>
                <a:gd name="T1" fmla="*/ 23 h 321"/>
                <a:gd name="T2" fmla="*/ 152 w 160"/>
                <a:gd name="T3" fmla="*/ 18 h 321"/>
                <a:gd name="T4" fmla="*/ 151 w 160"/>
                <a:gd name="T5" fmla="*/ 14 h 321"/>
                <a:gd name="T6" fmla="*/ 148 w 160"/>
                <a:gd name="T7" fmla="*/ 10 h 321"/>
                <a:gd name="T8" fmla="*/ 145 w 160"/>
                <a:gd name="T9" fmla="*/ 6 h 321"/>
                <a:gd name="T10" fmla="*/ 141 w 160"/>
                <a:gd name="T11" fmla="*/ 3 h 321"/>
                <a:gd name="T12" fmla="*/ 139 w 160"/>
                <a:gd name="T13" fmla="*/ 2 h 321"/>
                <a:gd name="T14" fmla="*/ 133 w 160"/>
                <a:gd name="T15" fmla="*/ 0 h 321"/>
                <a:gd name="T16" fmla="*/ 80 w 160"/>
                <a:gd name="T17" fmla="*/ 0 h 321"/>
                <a:gd name="T18" fmla="*/ 27 w 160"/>
                <a:gd name="T19" fmla="*/ 0 h 321"/>
                <a:gd name="T20" fmla="*/ 23 w 160"/>
                <a:gd name="T21" fmla="*/ 1 h 321"/>
                <a:gd name="T22" fmla="*/ 20 w 160"/>
                <a:gd name="T23" fmla="*/ 3 h 321"/>
                <a:gd name="T24" fmla="*/ 16 w 160"/>
                <a:gd name="T25" fmla="*/ 6 h 321"/>
                <a:gd name="T26" fmla="*/ 12 w 160"/>
                <a:gd name="T27" fmla="*/ 9 h 321"/>
                <a:gd name="T28" fmla="*/ 10 w 160"/>
                <a:gd name="T29" fmla="*/ 13 h 321"/>
                <a:gd name="T30" fmla="*/ 8 w 160"/>
                <a:gd name="T31" fmla="*/ 18 h 321"/>
                <a:gd name="T32" fmla="*/ 7 w 160"/>
                <a:gd name="T33" fmla="*/ 23 h 321"/>
                <a:gd name="T34" fmla="*/ 5 w 160"/>
                <a:gd name="T35" fmla="*/ 59 h 321"/>
                <a:gd name="T36" fmla="*/ 0 w 160"/>
                <a:gd name="T37" fmla="*/ 156 h 321"/>
                <a:gd name="T38" fmla="*/ 1 w 160"/>
                <a:gd name="T39" fmla="*/ 161 h 321"/>
                <a:gd name="T40" fmla="*/ 2 w 160"/>
                <a:gd name="T41" fmla="*/ 166 h 321"/>
                <a:gd name="T42" fmla="*/ 5 w 160"/>
                <a:gd name="T43" fmla="*/ 171 h 321"/>
                <a:gd name="T44" fmla="*/ 7 w 160"/>
                <a:gd name="T45" fmla="*/ 174 h 321"/>
                <a:gd name="T46" fmla="*/ 10 w 160"/>
                <a:gd name="T47" fmla="*/ 177 h 321"/>
                <a:gd name="T48" fmla="*/ 13 w 160"/>
                <a:gd name="T49" fmla="*/ 179 h 321"/>
                <a:gd name="T50" fmla="*/ 17 w 160"/>
                <a:gd name="T51" fmla="*/ 180 h 321"/>
                <a:gd name="T52" fmla="*/ 22 w 160"/>
                <a:gd name="T53" fmla="*/ 182 h 321"/>
                <a:gd name="T54" fmla="*/ 28 w 160"/>
                <a:gd name="T55" fmla="*/ 212 h 321"/>
                <a:gd name="T56" fmla="*/ 33 w 160"/>
                <a:gd name="T57" fmla="*/ 304 h 321"/>
                <a:gd name="T58" fmla="*/ 34 w 160"/>
                <a:gd name="T59" fmla="*/ 307 h 321"/>
                <a:gd name="T60" fmla="*/ 35 w 160"/>
                <a:gd name="T61" fmla="*/ 311 h 321"/>
                <a:gd name="T62" fmla="*/ 36 w 160"/>
                <a:gd name="T63" fmla="*/ 314 h 321"/>
                <a:gd name="T64" fmla="*/ 38 w 160"/>
                <a:gd name="T65" fmla="*/ 317 h 321"/>
                <a:gd name="T66" fmla="*/ 40 w 160"/>
                <a:gd name="T67" fmla="*/ 319 h 321"/>
                <a:gd name="T68" fmla="*/ 43 w 160"/>
                <a:gd name="T69" fmla="*/ 320 h 321"/>
                <a:gd name="T70" fmla="*/ 46 w 160"/>
                <a:gd name="T71" fmla="*/ 321 h 321"/>
                <a:gd name="T72" fmla="*/ 80 w 160"/>
                <a:gd name="T73" fmla="*/ 321 h 321"/>
                <a:gd name="T74" fmla="*/ 115 w 160"/>
                <a:gd name="T75" fmla="*/ 321 h 321"/>
                <a:gd name="T76" fmla="*/ 118 w 160"/>
                <a:gd name="T77" fmla="*/ 320 h 321"/>
                <a:gd name="T78" fmla="*/ 121 w 160"/>
                <a:gd name="T79" fmla="*/ 318 h 321"/>
                <a:gd name="T80" fmla="*/ 123 w 160"/>
                <a:gd name="T81" fmla="*/ 316 h 321"/>
                <a:gd name="T82" fmla="*/ 125 w 160"/>
                <a:gd name="T83" fmla="*/ 313 h 321"/>
                <a:gd name="T84" fmla="*/ 126 w 160"/>
                <a:gd name="T85" fmla="*/ 310 h 321"/>
                <a:gd name="T86" fmla="*/ 127 w 160"/>
                <a:gd name="T87" fmla="*/ 306 h 321"/>
                <a:gd name="T88" fmla="*/ 127 w 160"/>
                <a:gd name="T89" fmla="*/ 303 h 321"/>
                <a:gd name="T90" fmla="*/ 133 w 160"/>
                <a:gd name="T91" fmla="*/ 182 h 321"/>
                <a:gd name="T92" fmla="*/ 138 w 160"/>
                <a:gd name="T93" fmla="*/ 182 h 321"/>
                <a:gd name="T94" fmla="*/ 143 w 160"/>
                <a:gd name="T95" fmla="*/ 180 h 321"/>
                <a:gd name="T96" fmla="*/ 146 w 160"/>
                <a:gd name="T97" fmla="*/ 179 h 321"/>
                <a:gd name="T98" fmla="*/ 151 w 160"/>
                <a:gd name="T99" fmla="*/ 177 h 321"/>
                <a:gd name="T100" fmla="*/ 154 w 160"/>
                <a:gd name="T101" fmla="*/ 174 h 321"/>
                <a:gd name="T102" fmla="*/ 156 w 160"/>
                <a:gd name="T103" fmla="*/ 170 h 321"/>
                <a:gd name="T104" fmla="*/ 158 w 160"/>
                <a:gd name="T105" fmla="*/ 166 h 321"/>
                <a:gd name="T106" fmla="*/ 160 w 160"/>
                <a:gd name="T107" fmla="*/ 161 h 321"/>
                <a:gd name="T108" fmla="*/ 160 w 160"/>
                <a:gd name="T109" fmla="*/ 156 h 321"/>
                <a:gd name="T110" fmla="*/ 155 w 160"/>
                <a:gd name="T111" fmla="*/ 5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60" h="321">
                  <a:moveTo>
                    <a:pt x="154" y="28"/>
                  </a:moveTo>
                  <a:lnTo>
                    <a:pt x="154" y="26"/>
                  </a:lnTo>
                  <a:lnTo>
                    <a:pt x="153" y="25"/>
                  </a:lnTo>
                  <a:lnTo>
                    <a:pt x="153" y="23"/>
                  </a:lnTo>
                  <a:lnTo>
                    <a:pt x="153" y="22"/>
                  </a:lnTo>
                  <a:lnTo>
                    <a:pt x="153" y="21"/>
                  </a:lnTo>
                  <a:lnTo>
                    <a:pt x="153" y="19"/>
                  </a:lnTo>
                  <a:lnTo>
                    <a:pt x="152" y="18"/>
                  </a:lnTo>
                  <a:lnTo>
                    <a:pt x="152" y="17"/>
                  </a:lnTo>
                  <a:lnTo>
                    <a:pt x="152" y="17"/>
                  </a:lnTo>
                  <a:lnTo>
                    <a:pt x="151" y="16"/>
                  </a:lnTo>
                  <a:lnTo>
                    <a:pt x="151" y="14"/>
                  </a:lnTo>
                  <a:lnTo>
                    <a:pt x="150" y="13"/>
                  </a:lnTo>
                  <a:lnTo>
                    <a:pt x="150" y="12"/>
                  </a:lnTo>
                  <a:lnTo>
                    <a:pt x="148" y="11"/>
                  </a:lnTo>
                  <a:lnTo>
                    <a:pt x="148" y="10"/>
                  </a:lnTo>
                  <a:lnTo>
                    <a:pt x="147" y="9"/>
                  </a:lnTo>
                  <a:lnTo>
                    <a:pt x="146" y="8"/>
                  </a:lnTo>
                  <a:lnTo>
                    <a:pt x="146" y="7"/>
                  </a:lnTo>
                  <a:lnTo>
                    <a:pt x="145" y="6"/>
                  </a:lnTo>
                  <a:lnTo>
                    <a:pt x="144" y="6"/>
                  </a:lnTo>
                  <a:lnTo>
                    <a:pt x="143" y="5"/>
                  </a:lnTo>
                  <a:lnTo>
                    <a:pt x="142" y="4"/>
                  </a:lnTo>
                  <a:lnTo>
                    <a:pt x="141" y="3"/>
                  </a:lnTo>
                  <a:lnTo>
                    <a:pt x="141" y="3"/>
                  </a:lnTo>
                  <a:lnTo>
                    <a:pt x="140" y="3"/>
                  </a:lnTo>
                  <a:lnTo>
                    <a:pt x="139" y="2"/>
                  </a:lnTo>
                  <a:lnTo>
                    <a:pt x="139" y="2"/>
                  </a:lnTo>
                  <a:lnTo>
                    <a:pt x="138" y="1"/>
                  </a:lnTo>
                  <a:lnTo>
                    <a:pt x="137" y="1"/>
                  </a:lnTo>
                  <a:lnTo>
                    <a:pt x="136" y="1"/>
                  </a:lnTo>
                  <a:lnTo>
                    <a:pt x="133" y="0"/>
                  </a:lnTo>
                  <a:lnTo>
                    <a:pt x="132" y="0"/>
                  </a:lnTo>
                  <a:lnTo>
                    <a:pt x="131" y="0"/>
                  </a:lnTo>
                  <a:lnTo>
                    <a:pt x="130" y="0"/>
                  </a:lnTo>
                  <a:lnTo>
                    <a:pt x="80" y="0"/>
                  </a:lnTo>
                  <a:lnTo>
                    <a:pt x="30" y="0"/>
                  </a:lnTo>
                  <a:lnTo>
                    <a:pt x="28" y="0"/>
                  </a:lnTo>
                  <a:lnTo>
                    <a:pt x="27" y="0"/>
                  </a:lnTo>
                  <a:lnTo>
                    <a:pt x="27" y="0"/>
                  </a:lnTo>
                  <a:lnTo>
                    <a:pt x="26" y="0"/>
                  </a:lnTo>
                  <a:lnTo>
                    <a:pt x="25" y="1"/>
                  </a:lnTo>
                  <a:lnTo>
                    <a:pt x="24" y="1"/>
                  </a:lnTo>
                  <a:lnTo>
                    <a:pt x="23" y="1"/>
                  </a:lnTo>
                  <a:lnTo>
                    <a:pt x="22" y="2"/>
                  </a:lnTo>
                  <a:lnTo>
                    <a:pt x="21" y="2"/>
                  </a:lnTo>
                  <a:lnTo>
                    <a:pt x="21" y="2"/>
                  </a:lnTo>
                  <a:lnTo>
                    <a:pt x="20" y="3"/>
                  </a:lnTo>
                  <a:lnTo>
                    <a:pt x="19" y="3"/>
                  </a:lnTo>
                  <a:lnTo>
                    <a:pt x="18" y="4"/>
                  </a:lnTo>
                  <a:lnTo>
                    <a:pt x="17" y="5"/>
                  </a:lnTo>
                  <a:lnTo>
                    <a:pt x="16" y="6"/>
                  </a:lnTo>
                  <a:lnTo>
                    <a:pt x="16" y="6"/>
                  </a:lnTo>
                  <a:lnTo>
                    <a:pt x="15" y="7"/>
                  </a:lnTo>
                  <a:lnTo>
                    <a:pt x="13" y="8"/>
                  </a:lnTo>
                  <a:lnTo>
                    <a:pt x="12" y="9"/>
                  </a:lnTo>
                  <a:lnTo>
                    <a:pt x="12" y="10"/>
                  </a:lnTo>
                  <a:lnTo>
                    <a:pt x="11" y="11"/>
                  </a:lnTo>
                  <a:lnTo>
                    <a:pt x="11" y="12"/>
                  </a:lnTo>
                  <a:lnTo>
                    <a:pt x="10" y="13"/>
                  </a:lnTo>
                  <a:lnTo>
                    <a:pt x="9" y="14"/>
                  </a:lnTo>
                  <a:lnTo>
                    <a:pt x="9" y="16"/>
                  </a:lnTo>
                  <a:lnTo>
                    <a:pt x="9" y="17"/>
                  </a:lnTo>
                  <a:lnTo>
                    <a:pt x="8" y="18"/>
                  </a:lnTo>
                  <a:lnTo>
                    <a:pt x="8" y="19"/>
                  </a:lnTo>
                  <a:lnTo>
                    <a:pt x="8" y="21"/>
                  </a:lnTo>
                  <a:lnTo>
                    <a:pt x="7" y="22"/>
                  </a:lnTo>
                  <a:lnTo>
                    <a:pt x="7" y="23"/>
                  </a:lnTo>
                  <a:lnTo>
                    <a:pt x="7" y="25"/>
                  </a:lnTo>
                  <a:lnTo>
                    <a:pt x="7" y="26"/>
                  </a:lnTo>
                  <a:lnTo>
                    <a:pt x="7" y="28"/>
                  </a:lnTo>
                  <a:lnTo>
                    <a:pt x="5" y="59"/>
                  </a:lnTo>
                  <a:lnTo>
                    <a:pt x="3" y="90"/>
                  </a:lnTo>
                  <a:lnTo>
                    <a:pt x="2" y="122"/>
                  </a:lnTo>
                  <a:lnTo>
                    <a:pt x="0" y="154"/>
                  </a:lnTo>
                  <a:lnTo>
                    <a:pt x="0" y="156"/>
                  </a:lnTo>
                  <a:lnTo>
                    <a:pt x="0" y="157"/>
                  </a:lnTo>
                  <a:lnTo>
                    <a:pt x="0" y="159"/>
                  </a:lnTo>
                  <a:lnTo>
                    <a:pt x="0" y="160"/>
                  </a:lnTo>
                  <a:lnTo>
                    <a:pt x="1" y="161"/>
                  </a:lnTo>
                  <a:lnTo>
                    <a:pt x="1" y="162"/>
                  </a:lnTo>
                  <a:lnTo>
                    <a:pt x="1" y="164"/>
                  </a:lnTo>
                  <a:lnTo>
                    <a:pt x="2" y="165"/>
                  </a:lnTo>
                  <a:lnTo>
                    <a:pt x="2" y="166"/>
                  </a:lnTo>
                  <a:lnTo>
                    <a:pt x="3" y="167"/>
                  </a:lnTo>
                  <a:lnTo>
                    <a:pt x="3" y="169"/>
                  </a:lnTo>
                  <a:lnTo>
                    <a:pt x="4" y="170"/>
                  </a:lnTo>
                  <a:lnTo>
                    <a:pt x="5" y="171"/>
                  </a:lnTo>
                  <a:lnTo>
                    <a:pt x="5" y="172"/>
                  </a:lnTo>
                  <a:lnTo>
                    <a:pt x="6" y="172"/>
                  </a:lnTo>
                  <a:lnTo>
                    <a:pt x="6" y="173"/>
                  </a:lnTo>
                  <a:lnTo>
                    <a:pt x="7" y="174"/>
                  </a:lnTo>
                  <a:lnTo>
                    <a:pt x="8" y="175"/>
                  </a:lnTo>
                  <a:lnTo>
                    <a:pt x="8" y="175"/>
                  </a:lnTo>
                  <a:lnTo>
                    <a:pt x="9" y="176"/>
                  </a:lnTo>
                  <a:lnTo>
                    <a:pt x="10" y="177"/>
                  </a:lnTo>
                  <a:lnTo>
                    <a:pt x="11" y="178"/>
                  </a:lnTo>
                  <a:lnTo>
                    <a:pt x="12" y="178"/>
                  </a:lnTo>
                  <a:lnTo>
                    <a:pt x="12" y="178"/>
                  </a:lnTo>
                  <a:lnTo>
                    <a:pt x="13" y="179"/>
                  </a:lnTo>
                  <a:lnTo>
                    <a:pt x="13" y="179"/>
                  </a:lnTo>
                  <a:lnTo>
                    <a:pt x="15" y="180"/>
                  </a:lnTo>
                  <a:lnTo>
                    <a:pt x="16" y="180"/>
                  </a:lnTo>
                  <a:lnTo>
                    <a:pt x="17" y="180"/>
                  </a:lnTo>
                  <a:lnTo>
                    <a:pt x="19" y="181"/>
                  </a:lnTo>
                  <a:lnTo>
                    <a:pt x="20" y="181"/>
                  </a:lnTo>
                  <a:lnTo>
                    <a:pt x="21" y="181"/>
                  </a:lnTo>
                  <a:lnTo>
                    <a:pt x="22" y="182"/>
                  </a:lnTo>
                  <a:lnTo>
                    <a:pt x="23" y="182"/>
                  </a:lnTo>
                  <a:lnTo>
                    <a:pt x="24" y="182"/>
                  </a:lnTo>
                  <a:lnTo>
                    <a:pt x="27" y="182"/>
                  </a:lnTo>
                  <a:lnTo>
                    <a:pt x="28" y="212"/>
                  </a:lnTo>
                  <a:lnTo>
                    <a:pt x="31" y="242"/>
                  </a:lnTo>
                  <a:lnTo>
                    <a:pt x="32" y="272"/>
                  </a:lnTo>
                  <a:lnTo>
                    <a:pt x="33" y="303"/>
                  </a:lnTo>
                  <a:lnTo>
                    <a:pt x="33" y="304"/>
                  </a:lnTo>
                  <a:lnTo>
                    <a:pt x="33" y="305"/>
                  </a:lnTo>
                  <a:lnTo>
                    <a:pt x="34" y="305"/>
                  </a:lnTo>
                  <a:lnTo>
                    <a:pt x="34" y="306"/>
                  </a:lnTo>
                  <a:lnTo>
                    <a:pt x="34" y="307"/>
                  </a:lnTo>
                  <a:lnTo>
                    <a:pt x="34" y="308"/>
                  </a:lnTo>
                  <a:lnTo>
                    <a:pt x="34" y="309"/>
                  </a:lnTo>
                  <a:lnTo>
                    <a:pt x="34" y="310"/>
                  </a:lnTo>
                  <a:lnTo>
                    <a:pt x="35" y="311"/>
                  </a:lnTo>
                  <a:lnTo>
                    <a:pt x="35" y="311"/>
                  </a:lnTo>
                  <a:lnTo>
                    <a:pt x="35" y="312"/>
                  </a:lnTo>
                  <a:lnTo>
                    <a:pt x="36" y="313"/>
                  </a:lnTo>
                  <a:lnTo>
                    <a:pt x="36" y="314"/>
                  </a:lnTo>
                  <a:lnTo>
                    <a:pt x="36" y="314"/>
                  </a:lnTo>
                  <a:lnTo>
                    <a:pt x="37" y="315"/>
                  </a:lnTo>
                  <a:lnTo>
                    <a:pt x="37" y="316"/>
                  </a:lnTo>
                  <a:lnTo>
                    <a:pt x="38" y="317"/>
                  </a:lnTo>
                  <a:lnTo>
                    <a:pt x="39" y="317"/>
                  </a:lnTo>
                  <a:lnTo>
                    <a:pt x="39" y="318"/>
                  </a:lnTo>
                  <a:lnTo>
                    <a:pt x="40" y="318"/>
                  </a:lnTo>
                  <a:lnTo>
                    <a:pt x="40" y="319"/>
                  </a:lnTo>
                  <a:lnTo>
                    <a:pt x="41" y="319"/>
                  </a:lnTo>
                  <a:lnTo>
                    <a:pt x="42" y="319"/>
                  </a:lnTo>
                  <a:lnTo>
                    <a:pt x="42" y="320"/>
                  </a:lnTo>
                  <a:lnTo>
                    <a:pt x="43" y="320"/>
                  </a:lnTo>
                  <a:lnTo>
                    <a:pt x="45" y="320"/>
                  </a:lnTo>
                  <a:lnTo>
                    <a:pt x="45" y="321"/>
                  </a:lnTo>
                  <a:lnTo>
                    <a:pt x="46" y="321"/>
                  </a:lnTo>
                  <a:lnTo>
                    <a:pt x="46" y="321"/>
                  </a:lnTo>
                  <a:lnTo>
                    <a:pt x="47" y="321"/>
                  </a:lnTo>
                  <a:lnTo>
                    <a:pt x="47" y="321"/>
                  </a:lnTo>
                  <a:lnTo>
                    <a:pt x="48" y="321"/>
                  </a:lnTo>
                  <a:lnTo>
                    <a:pt x="80" y="321"/>
                  </a:lnTo>
                  <a:lnTo>
                    <a:pt x="113" y="321"/>
                  </a:lnTo>
                  <a:lnTo>
                    <a:pt x="114" y="321"/>
                  </a:lnTo>
                  <a:lnTo>
                    <a:pt x="114" y="321"/>
                  </a:lnTo>
                  <a:lnTo>
                    <a:pt x="115" y="321"/>
                  </a:lnTo>
                  <a:lnTo>
                    <a:pt x="116" y="321"/>
                  </a:lnTo>
                  <a:lnTo>
                    <a:pt x="116" y="320"/>
                  </a:lnTo>
                  <a:lnTo>
                    <a:pt x="117" y="320"/>
                  </a:lnTo>
                  <a:lnTo>
                    <a:pt x="118" y="320"/>
                  </a:lnTo>
                  <a:lnTo>
                    <a:pt x="118" y="319"/>
                  </a:lnTo>
                  <a:lnTo>
                    <a:pt x="120" y="319"/>
                  </a:lnTo>
                  <a:lnTo>
                    <a:pt x="120" y="319"/>
                  </a:lnTo>
                  <a:lnTo>
                    <a:pt x="121" y="318"/>
                  </a:lnTo>
                  <a:lnTo>
                    <a:pt x="121" y="318"/>
                  </a:lnTo>
                  <a:lnTo>
                    <a:pt x="122" y="317"/>
                  </a:lnTo>
                  <a:lnTo>
                    <a:pt x="123" y="317"/>
                  </a:lnTo>
                  <a:lnTo>
                    <a:pt x="123" y="316"/>
                  </a:lnTo>
                  <a:lnTo>
                    <a:pt x="123" y="316"/>
                  </a:lnTo>
                  <a:lnTo>
                    <a:pt x="124" y="315"/>
                  </a:lnTo>
                  <a:lnTo>
                    <a:pt x="124" y="314"/>
                  </a:lnTo>
                  <a:lnTo>
                    <a:pt x="125" y="313"/>
                  </a:lnTo>
                  <a:lnTo>
                    <a:pt x="125" y="312"/>
                  </a:lnTo>
                  <a:lnTo>
                    <a:pt x="126" y="311"/>
                  </a:lnTo>
                  <a:lnTo>
                    <a:pt x="126" y="311"/>
                  </a:lnTo>
                  <a:lnTo>
                    <a:pt x="126" y="310"/>
                  </a:lnTo>
                  <a:lnTo>
                    <a:pt x="127" y="309"/>
                  </a:lnTo>
                  <a:lnTo>
                    <a:pt x="127" y="308"/>
                  </a:lnTo>
                  <a:lnTo>
                    <a:pt x="127" y="307"/>
                  </a:lnTo>
                  <a:lnTo>
                    <a:pt x="127" y="306"/>
                  </a:lnTo>
                  <a:lnTo>
                    <a:pt x="127" y="305"/>
                  </a:lnTo>
                  <a:lnTo>
                    <a:pt x="127" y="305"/>
                  </a:lnTo>
                  <a:lnTo>
                    <a:pt x="127" y="304"/>
                  </a:lnTo>
                  <a:lnTo>
                    <a:pt x="127" y="303"/>
                  </a:lnTo>
                  <a:lnTo>
                    <a:pt x="129" y="272"/>
                  </a:lnTo>
                  <a:lnTo>
                    <a:pt x="130" y="242"/>
                  </a:lnTo>
                  <a:lnTo>
                    <a:pt x="131" y="212"/>
                  </a:lnTo>
                  <a:lnTo>
                    <a:pt x="133" y="182"/>
                  </a:lnTo>
                  <a:lnTo>
                    <a:pt x="136" y="182"/>
                  </a:lnTo>
                  <a:lnTo>
                    <a:pt x="137" y="182"/>
                  </a:lnTo>
                  <a:lnTo>
                    <a:pt x="138" y="182"/>
                  </a:lnTo>
                  <a:lnTo>
                    <a:pt x="138" y="182"/>
                  </a:lnTo>
                  <a:lnTo>
                    <a:pt x="140" y="181"/>
                  </a:lnTo>
                  <a:lnTo>
                    <a:pt x="141" y="181"/>
                  </a:lnTo>
                  <a:lnTo>
                    <a:pt x="142" y="181"/>
                  </a:lnTo>
                  <a:lnTo>
                    <a:pt x="143" y="180"/>
                  </a:lnTo>
                  <a:lnTo>
                    <a:pt x="144" y="180"/>
                  </a:lnTo>
                  <a:lnTo>
                    <a:pt x="144" y="180"/>
                  </a:lnTo>
                  <a:lnTo>
                    <a:pt x="145" y="180"/>
                  </a:lnTo>
                  <a:lnTo>
                    <a:pt x="146" y="179"/>
                  </a:lnTo>
                  <a:lnTo>
                    <a:pt x="147" y="178"/>
                  </a:lnTo>
                  <a:lnTo>
                    <a:pt x="148" y="178"/>
                  </a:lnTo>
                  <a:lnTo>
                    <a:pt x="150" y="177"/>
                  </a:lnTo>
                  <a:lnTo>
                    <a:pt x="151" y="177"/>
                  </a:lnTo>
                  <a:lnTo>
                    <a:pt x="151" y="176"/>
                  </a:lnTo>
                  <a:lnTo>
                    <a:pt x="152" y="175"/>
                  </a:lnTo>
                  <a:lnTo>
                    <a:pt x="153" y="175"/>
                  </a:lnTo>
                  <a:lnTo>
                    <a:pt x="154" y="174"/>
                  </a:lnTo>
                  <a:lnTo>
                    <a:pt x="154" y="173"/>
                  </a:lnTo>
                  <a:lnTo>
                    <a:pt x="155" y="172"/>
                  </a:lnTo>
                  <a:lnTo>
                    <a:pt x="156" y="171"/>
                  </a:lnTo>
                  <a:lnTo>
                    <a:pt x="156" y="170"/>
                  </a:lnTo>
                  <a:lnTo>
                    <a:pt x="157" y="169"/>
                  </a:lnTo>
                  <a:lnTo>
                    <a:pt x="157" y="169"/>
                  </a:lnTo>
                  <a:lnTo>
                    <a:pt x="158" y="167"/>
                  </a:lnTo>
                  <a:lnTo>
                    <a:pt x="158" y="166"/>
                  </a:lnTo>
                  <a:lnTo>
                    <a:pt x="159" y="165"/>
                  </a:lnTo>
                  <a:lnTo>
                    <a:pt x="159" y="164"/>
                  </a:lnTo>
                  <a:lnTo>
                    <a:pt x="159" y="162"/>
                  </a:lnTo>
                  <a:lnTo>
                    <a:pt x="160" y="161"/>
                  </a:lnTo>
                  <a:lnTo>
                    <a:pt x="160" y="160"/>
                  </a:lnTo>
                  <a:lnTo>
                    <a:pt x="160" y="159"/>
                  </a:lnTo>
                  <a:lnTo>
                    <a:pt x="160" y="157"/>
                  </a:lnTo>
                  <a:lnTo>
                    <a:pt x="160" y="156"/>
                  </a:lnTo>
                  <a:lnTo>
                    <a:pt x="160" y="154"/>
                  </a:lnTo>
                  <a:lnTo>
                    <a:pt x="159" y="122"/>
                  </a:lnTo>
                  <a:lnTo>
                    <a:pt x="157" y="90"/>
                  </a:lnTo>
                  <a:lnTo>
                    <a:pt x="155" y="59"/>
                  </a:lnTo>
                  <a:lnTo>
                    <a:pt x="154" y="28"/>
                  </a:lnTo>
                  <a:lnTo>
                    <a:pt x="154" y="28"/>
                  </a:lnTo>
                  <a:close/>
                </a:path>
              </a:pathLst>
            </a:custGeom>
            <a:solidFill>
              <a:srgbClr val="DF00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grpSp>
      <p:sp>
        <p:nvSpPr>
          <p:cNvPr id="48" name="Line Callout 2 (Accent Bar) 48"/>
          <p:cNvSpPr/>
          <p:nvPr/>
        </p:nvSpPr>
        <p:spPr>
          <a:xfrm flipH="1">
            <a:off x="340259" y="5709120"/>
            <a:ext cx="900100" cy="307777"/>
          </a:xfrm>
          <a:prstGeom prst="accentCallout2">
            <a:avLst>
              <a:gd name="adj1" fmla="val 54448"/>
              <a:gd name="adj2" fmla="val 859"/>
              <a:gd name="adj3" fmla="val 15432"/>
              <a:gd name="adj4" fmla="val -14322"/>
              <a:gd name="adj5" fmla="val -448047"/>
              <a:gd name="adj6" fmla="val -46579"/>
            </a:avLst>
          </a:prstGeom>
          <a:no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tIns="0" rIns="36000" bIns="0" rtlCol="0" anchor="ctr">
            <a:spAutoFit/>
          </a:bodyPr>
          <a:lstStyle/>
          <a:p>
            <a:pPr algn="r"/>
            <a:r>
              <a:rPr lang="ru-RU" b="1" dirty="0" smtClean="0">
                <a:solidFill>
                  <a:srgbClr val="002060"/>
                </a:solidFill>
              </a:rPr>
              <a:t>Титульный счет</a:t>
            </a:r>
            <a:endParaRPr lang="ru-RU" b="1" dirty="0">
              <a:solidFill>
                <a:srgbClr val="002060"/>
              </a:solidFill>
            </a:endParaRPr>
          </a:p>
        </p:txBody>
      </p:sp>
      <p:sp>
        <p:nvSpPr>
          <p:cNvPr id="3" name="Овал 2"/>
          <p:cNvSpPr/>
          <p:nvPr/>
        </p:nvSpPr>
        <p:spPr>
          <a:xfrm>
            <a:off x="5200799" y="2244613"/>
            <a:ext cx="3078342" cy="3173990"/>
          </a:xfrm>
          <a:prstGeom prst="ellipse">
            <a:avLst/>
          </a:prstGeom>
          <a:noFill/>
          <a:ln>
            <a:solidFill>
              <a:srgbClr val="000066"/>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6" name="Line Callout 2 (Accent Bar) 48"/>
          <p:cNvSpPr/>
          <p:nvPr/>
        </p:nvSpPr>
        <p:spPr>
          <a:xfrm>
            <a:off x="7920742" y="5592985"/>
            <a:ext cx="1050677" cy="615553"/>
          </a:xfrm>
          <a:prstGeom prst="accentCallout2">
            <a:avLst>
              <a:gd name="adj1" fmla="val 54448"/>
              <a:gd name="adj2" fmla="val -11968"/>
              <a:gd name="adj3" fmla="val 21003"/>
              <a:gd name="adj4" fmla="val -31912"/>
              <a:gd name="adj5" fmla="val -66150"/>
              <a:gd name="adj6" fmla="val -38336"/>
            </a:avLst>
          </a:prstGeom>
          <a:no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tIns="0" rIns="36000" bIns="0" rtlCol="0" anchor="ctr">
            <a:spAutoFit/>
          </a:bodyPr>
          <a:lstStyle/>
          <a:p>
            <a:r>
              <a:rPr lang="ru-RU" b="1" dirty="0" smtClean="0">
                <a:solidFill>
                  <a:srgbClr val="002060"/>
                </a:solidFill>
              </a:rPr>
              <a:t>Может исчезнуть в долгосрочной перспективе</a:t>
            </a:r>
            <a:endParaRPr lang="ru-RU" b="1" dirty="0">
              <a:solidFill>
                <a:srgbClr val="002060"/>
              </a:solidFill>
            </a:endParaRPr>
          </a:p>
        </p:txBody>
      </p:sp>
      <p:grpSp>
        <p:nvGrpSpPr>
          <p:cNvPr id="9" name="Группа 8"/>
          <p:cNvGrpSpPr/>
          <p:nvPr/>
        </p:nvGrpSpPr>
        <p:grpSpPr>
          <a:xfrm>
            <a:off x="4672688" y="5546461"/>
            <a:ext cx="1212187" cy="584775"/>
            <a:chOff x="4546674" y="5546461"/>
            <a:chExt cx="1212187" cy="584775"/>
          </a:xfrm>
        </p:grpSpPr>
        <p:sp>
          <p:nvSpPr>
            <p:cNvPr id="6" name="TextBox 5"/>
            <p:cNvSpPr txBox="1"/>
            <p:nvPr/>
          </p:nvSpPr>
          <p:spPr>
            <a:xfrm>
              <a:off x="4642737" y="5546461"/>
              <a:ext cx="1116124" cy="584775"/>
            </a:xfrm>
            <a:prstGeom prst="rect">
              <a:avLst/>
            </a:prstGeom>
            <a:noFill/>
          </p:spPr>
          <p:txBody>
            <a:bodyPr wrap="square" rtlCol="0">
              <a:spAutoFit/>
            </a:bodyPr>
            <a:lstStyle/>
            <a:p>
              <a:r>
                <a:rPr lang="ru-RU" sz="800" b="1" u="sng" dirty="0" smtClean="0"/>
                <a:t>Владельцы СВ:</a:t>
              </a:r>
            </a:p>
            <a:p>
              <a:pPr marL="171450" indent="-171450">
                <a:buFont typeface="Arial" panose="020B0604020202020204" pitchFamily="34" charset="0"/>
                <a:buChar char="•"/>
              </a:pPr>
              <a:r>
                <a:rPr lang="ru-RU" sz="800" dirty="0" smtClean="0"/>
                <a:t>Банки</a:t>
              </a:r>
            </a:p>
            <a:p>
              <a:pPr marL="171450" indent="-171450">
                <a:buFont typeface="Arial" panose="020B0604020202020204" pitchFamily="34" charset="0"/>
                <a:buChar char="•"/>
              </a:pPr>
              <a:r>
                <a:rPr lang="ru-RU" sz="800" dirty="0" smtClean="0"/>
                <a:t>Компании</a:t>
              </a:r>
            </a:p>
            <a:p>
              <a:pPr marL="171450" indent="-171450">
                <a:buFont typeface="Arial" panose="020B0604020202020204" pitchFamily="34" charset="0"/>
                <a:buChar char="•"/>
              </a:pPr>
              <a:r>
                <a:rPr lang="ru-RU" sz="800" dirty="0" smtClean="0"/>
                <a:t>Граждане</a:t>
              </a:r>
              <a:endParaRPr lang="en-US" sz="800" dirty="0"/>
            </a:p>
          </p:txBody>
        </p:sp>
        <p:sp>
          <p:nvSpPr>
            <p:cNvPr id="7" name="Равнобедренный треугольник 6"/>
            <p:cNvSpPr/>
            <p:nvPr/>
          </p:nvSpPr>
          <p:spPr>
            <a:xfrm rot="5400000">
              <a:off x="5429877" y="5778790"/>
              <a:ext cx="454048" cy="120117"/>
            </a:xfrm>
            <a:prstGeom prst="triangle">
              <a:avLst>
                <a:gd name="adj" fmla="val 50840"/>
              </a:avLst>
            </a:prstGeom>
            <a:solidFill>
              <a:srgbClr val="CCECFF"/>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Равнобедренный треугольник 55"/>
            <p:cNvSpPr/>
            <p:nvPr/>
          </p:nvSpPr>
          <p:spPr>
            <a:xfrm rot="16200000">
              <a:off x="4379709" y="5766606"/>
              <a:ext cx="454048" cy="120117"/>
            </a:xfrm>
            <a:prstGeom prst="triangle">
              <a:avLst>
                <a:gd name="adj" fmla="val 50840"/>
              </a:avLst>
            </a:prstGeom>
            <a:solidFill>
              <a:srgbClr val="CCECFF"/>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1029839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Оператор счета и Титульный счет</a:t>
            </a:r>
            <a:endParaRPr lang="ru-RU" dirty="0"/>
          </a:p>
        </p:txBody>
      </p:sp>
      <p:graphicFrame>
        <p:nvGraphicFramePr>
          <p:cNvPr id="5" name="Таблица 4"/>
          <p:cNvGraphicFramePr>
            <a:graphicFrameLocks noGrp="1"/>
          </p:cNvGraphicFramePr>
          <p:nvPr>
            <p:extLst>
              <p:ext uri="{D42A27DB-BD31-4B8C-83A1-F6EECF244321}">
                <p14:modId xmlns:p14="http://schemas.microsoft.com/office/powerpoint/2010/main" val="2403116230"/>
              </p:ext>
            </p:extLst>
          </p:nvPr>
        </p:nvGraphicFramePr>
        <p:xfrm>
          <a:off x="412267" y="1416050"/>
          <a:ext cx="7956884" cy="3534226"/>
        </p:xfrm>
        <a:graphic>
          <a:graphicData uri="http://schemas.openxmlformats.org/drawingml/2006/table">
            <a:tbl>
              <a:tblPr firstRow="1" bandRow="1">
                <a:tableStyleId>{5C22544A-7EE6-4342-B048-85BDC9FD1C3A}</a:tableStyleId>
              </a:tblPr>
              <a:tblGrid>
                <a:gridCol w="2700300"/>
                <a:gridCol w="5256584"/>
              </a:tblGrid>
              <a:tr h="117242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2000" b="1" dirty="0" smtClean="0">
                          <a:solidFill>
                            <a:srgbClr val="000066"/>
                          </a:solidFill>
                        </a:rPr>
                        <a:t>Титульный счет</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2000" b="0" kern="1200" dirty="0" smtClean="0">
                          <a:solidFill>
                            <a:srgbClr val="000066"/>
                          </a:solidFill>
                          <a:effectLst/>
                          <a:latin typeface="+mn-lt"/>
                          <a:ea typeface="+mn-ea"/>
                          <a:cs typeface="+mn-cs"/>
                        </a:rPr>
                        <a:t>Счет</a:t>
                      </a:r>
                      <a:r>
                        <a:rPr lang="ru-RU" sz="2000" b="0" kern="1200" baseline="0" dirty="0" smtClean="0">
                          <a:solidFill>
                            <a:srgbClr val="000066"/>
                          </a:solidFill>
                          <a:effectLst/>
                          <a:latin typeface="+mn-lt"/>
                          <a:ea typeface="+mn-ea"/>
                          <a:cs typeface="+mn-cs"/>
                        </a:rPr>
                        <a:t> для количественного учета цифровой суверенной валюты в собственности владельца счета</a:t>
                      </a:r>
                      <a:endParaRPr lang="ru-RU" sz="2000" b="0" dirty="0" smtClean="0">
                        <a:solidFill>
                          <a:srgbClr val="000066"/>
                        </a:solidFill>
                      </a:endParaRPr>
                    </a:p>
                  </a:txBody>
                  <a:tcPr anchor="ctr"/>
                </a:tc>
              </a:tr>
              <a:tr h="118937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2000" b="1" dirty="0" smtClean="0">
                          <a:solidFill>
                            <a:srgbClr val="000066"/>
                          </a:solidFill>
                        </a:rPr>
                        <a:t>Оператор</a:t>
                      </a:r>
                      <a:r>
                        <a:rPr lang="ru-RU" sz="2000" b="1" baseline="0" dirty="0" smtClean="0">
                          <a:solidFill>
                            <a:srgbClr val="000066"/>
                          </a:solidFill>
                        </a:rPr>
                        <a:t> счета</a:t>
                      </a:r>
                      <a:endParaRPr lang="ru-RU" sz="2000" b="1" dirty="0">
                        <a:solidFill>
                          <a:srgbClr val="000066"/>
                        </a:solidFill>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2000" b="0" dirty="0" smtClean="0">
                          <a:solidFill>
                            <a:srgbClr val="000066"/>
                          </a:solidFill>
                        </a:rPr>
                        <a:t>Компания, обеспечивающая</a:t>
                      </a:r>
                      <a:r>
                        <a:rPr lang="ru-RU" sz="2000" b="0" baseline="0" dirty="0" smtClean="0">
                          <a:solidFill>
                            <a:srgbClr val="000066"/>
                          </a:solidFill>
                        </a:rPr>
                        <a:t> техническое управление </a:t>
                      </a:r>
                      <a:r>
                        <a:rPr lang="ru-RU" sz="2000" b="0" dirty="0" smtClean="0">
                          <a:solidFill>
                            <a:srgbClr val="000066"/>
                          </a:solidFill>
                        </a:rPr>
                        <a:t> Титульным счетом</a:t>
                      </a:r>
                    </a:p>
                  </a:txBody>
                  <a:tcPr anchor="ctr"/>
                </a:tc>
              </a:tr>
              <a:tr h="117242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2000" b="1" dirty="0" smtClean="0">
                          <a:solidFill>
                            <a:srgbClr val="000066"/>
                          </a:solidFill>
                        </a:rPr>
                        <a:t>Цифровой кошелек</a:t>
                      </a:r>
                      <a:endParaRPr lang="ru-RU" sz="2000" b="1" dirty="0">
                        <a:solidFill>
                          <a:srgbClr val="000066"/>
                        </a:solidFill>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2000" b="0" dirty="0" smtClean="0">
                          <a:solidFill>
                            <a:srgbClr val="000066"/>
                          </a:solidFill>
                        </a:rPr>
                        <a:t>Автономный аппаратно-программный комплекс, обеспечивающий</a:t>
                      </a:r>
                      <a:r>
                        <a:rPr lang="ru-RU" sz="2000" b="0" baseline="0" dirty="0" smtClean="0">
                          <a:solidFill>
                            <a:srgbClr val="000066"/>
                          </a:solidFill>
                        </a:rPr>
                        <a:t> техническое управление </a:t>
                      </a:r>
                      <a:r>
                        <a:rPr lang="ru-RU" sz="2000" b="0" dirty="0" smtClean="0">
                          <a:solidFill>
                            <a:srgbClr val="000066"/>
                          </a:solidFill>
                        </a:rPr>
                        <a:t> Титульным счетом</a:t>
                      </a:r>
                    </a:p>
                  </a:txBody>
                  <a:tcPr anchor="ctr"/>
                </a:tc>
              </a:tr>
            </a:tbl>
          </a:graphicData>
        </a:graphic>
      </p:graphicFrame>
    </p:spTree>
    <p:extLst>
      <p:ext uri="{BB962C8B-B14F-4D97-AF65-F5344CB8AC3E}">
        <p14:creationId xmlns:p14="http://schemas.microsoft.com/office/powerpoint/2010/main" val="36421174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Внимание!</a:t>
            </a:r>
            <a:endParaRPr lang="ru-RU" dirty="0"/>
          </a:p>
        </p:txBody>
      </p:sp>
      <p:sp>
        <p:nvSpPr>
          <p:cNvPr id="3" name="TextBox 2"/>
          <p:cNvSpPr txBox="1"/>
          <p:nvPr/>
        </p:nvSpPr>
        <p:spPr>
          <a:xfrm>
            <a:off x="916323" y="2028589"/>
            <a:ext cx="7056784" cy="2677656"/>
          </a:xfrm>
          <a:prstGeom prst="rect">
            <a:avLst/>
          </a:prstGeom>
          <a:noFill/>
        </p:spPr>
        <p:txBody>
          <a:bodyPr wrap="square" rtlCol="0">
            <a:spAutoFit/>
          </a:bodyPr>
          <a:lstStyle/>
          <a:p>
            <a:pPr algn="ctr"/>
            <a:r>
              <a:rPr lang="ru-RU" sz="2400" b="1" dirty="0" smtClean="0">
                <a:solidFill>
                  <a:srgbClr val="FF0000"/>
                </a:solidFill>
              </a:rPr>
              <a:t>Титульный счет ≠ бухгалтерский счет</a:t>
            </a:r>
          </a:p>
          <a:p>
            <a:pPr algn="ctr"/>
            <a:endParaRPr lang="ru-RU" sz="2400" b="1" dirty="0">
              <a:solidFill>
                <a:srgbClr val="FF0000"/>
              </a:solidFill>
            </a:endParaRPr>
          </a:p>
          <a:p>
            <a:pPr algn="ctr"/>
            <a:r>
              <a:rPr lang="ru-RU" sz="2400" b="1" dirty="0" smtClean="0">
                <a:solidFill>
                  <a:srgbClr val="FF0000"/>
                </a:solidFill>
              </a:rPr>
              <a:t>Остаток на титульном счете НЕ отражается на балансе Оператора счета</a:t>
            </a:r>
          </a:p>
          <a:p>
            <a:pPr algn="ctr"/>
            <a:endParaRPr lang="ru-RU" sz="2400" b="1" dirty="0">
              <a:solidFill>
                <a:srgbClr val="FF0000"/>
              </a:solidFill>
            </a:endParaRPr>
          </a:p>
          <a:p>
            <a:pPr algn="ctr"/>
            <a:r>
              <a:rPr lang="ru-RU" sz="2400" b="1" dirty="0" smtClean="0">
                <a:solidFill>
                  <a:srgbClr val="FF0000"/>
                </a:solidFill>
              </a:rPr>
              <a:t>В случае банкротства Оператора счета владелец валюты её не теряет</a:t>
            </a:r>
            <a:endParaRPr lang="en-US" sz="2400" b="1" dirty="0">
              <a:solidFill>
                <a:srgbClr val="FF0000"/>
              </a:solidFill>
            </a:endParaRPr>
          </a:p>
        </p:txBody>
      </p:sp>
    </p:spTree>
    <p:extLst>
      <p:ext uri="{BB962C8B-B14F-4D97-AF65-F5344CB8AC3E}">
        <p14:creationId xmlns:p14="http://schemas.microsoft.com/office/powerpoint/2010/main" val="36254445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Box 2"/>
          <p:cNvSpPr txBox="1"/>
          <p:nvPr/>
        </p:nvSpPr>
        <p:spPr>
          <a:xfrm>
            <a:off x="520279" y="1416050"/>
            <a:ext cx="8100900" cy="3416320"/>
          </a:xfrm>
          <a:prstGeom prst="rect">
            <a:avLst/>
          </a:prstGeom>
          <a:noFill/>
        </p:spPr>
        <p:txBody>
          <a:bodyPr wrap="square" rtlCol="0">
            <a:spAutoFit/>
          </a:bodyPr>
          <a:lstStyle/>
          <a:p>
            <a:pPr algn="ctr"/>
            <a:r>
              <a:rPr lang="ru-RU" sz="2400" b="1" dirty="0" smtClean="0">
                <a:solidFill>
                  <a:srgbClr val="FF0000"/>
                </a:solidFill>
              </a:rPr>
              <a:t>По сути Оператор счета это регистратор, ведущий реестр прав собственности на суверенную валюту.</a:t>
            </a:r>
          </a:p>
          <a:p>
            <a:pPr algn="ctr"/>
            <a:endParaRPr lang="ru-RU" sz="2400" b="1" dirty="0">
              <a:solidFill>
                <a:srgbClr val="FF0000"/>
              </a:solidFill>
            </a:endParaRPr>
          </a:p>
          <a:p>
            <a:pPr algn="ctr"/>
            <a:r>
              <a:rPr lang="ru-RU" sz="2400" b="1" dirty="0" smtClean="0">
                <a:solidFill>
                  <a:srgbClr val="FF0000"/>
                </a:solidFill>
              </a:rPr>
              <a:t>Аналогичную функцию выполняет </a:t>
            </a:r>
            <a:r>
              <a:rPr lang="ru-RU" sz="2400" b="1" dirty="0" err="1" smtClean="0">
                <a:solidFill>
                  <a:srgbClr val="FF0000"/>
                </a:solidFill>
              </a:rPr>
              <a:t>Росреестр</a:t>
            </a:r>
            <a:r>
              <a:rPr lang="ru-RU" sz="2400" b="1" dirty="0" smtClean="0">
                <a:solidFill>
                  <a:srgbClr val="FF0000"/>
                </a:solidFill>
              </a:rPr>
              <a:t>, регистрирующий права собственности на недвижимое имущество </a:t>
            </a:r>
            <a:r>
              <a:rPr lang="ru-RU" sz="2400" b="1" dirty="0">
                <a:solidFill>
                  <a:srgbClr val="FF0000"/>
                </a:solidFill>
              </a:rPr>
              <a:t>и сделки с ним, </a:t>
            </a:r>
            <a:r>
              <a:rPr lang="ru-RU" sz="2400" b="1" dirty="0" smtClean="0">
                <a:solidFill>
                  <a:srgbClr val="FF0000"/>
                </a:solidFill>
              </a:rPr>
              <a:t>и депозитарий (регистратор), ведущий учет </a:t>
            </a:r>
            <a:r>
              <a:rPr lang="ru-RU" sz="2400" b="1" dirty="0">
                <a:solidFill>
                  <a:srgbClr val="FF0000"/>
                </a:solidFill>
              </a:rPr>
              <a:t>прав собственности на </a:t>
            </a:r>
            <a:r>
              <a:rPr lang="ru-RU" sz="2400" b="1" dirty="0" smtClean="0">
                <a:solidFill>
                  <a:srgbClr val="FF0000"/>
                </a:solidFill>
              </a:rPr>
              <a:t>бездокументарные ценные бумаги</a:t>
            </a:r>
            <a:endParaRPr lang="en-US" sz="2400" b="1" dirty="0">
              <a:solidFill>
                <a:srgbClr val="FF0000"/>
              </a:solidFill>
            </a:endParaRPr>
          </a:p>
        </p:txBody>
      </p:sp>
    </p:spTree>
    <p:extLst>
      <p:ext uri="{BB962C8B-B14F-4D97-AF65-F5344CB8AC3E}">
        <p14:creationId xmlns:p14="http://schemas.microsoft.com/office/powerpoint/2010/main" val="16532925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Трансферт цифровой суверенной валюты</a:t>
            </a:r>
            <a:endParaRPr lang="ru-RU" dirty="0"/>
          </a:p>
        </p:txBody>
      </p:sp>
      <p:sp>
        <p:nvSpPr>
          <p:cNvPr id="4" name="TextBox 3"/>
          <p:cNvSpPr txBox="1"/>
          <p:nvPr/>
        </p:nvSpPr>
        <p:spPr>
          <a:xfrm>
            <a:off x="1060339" y="2208609"/>
            <a:ext cx="7164796" cy="1323439"/>
          </a:xfrm>
          <a:prstGeom prst="rect">
            <a:avLst/>
          </a:prstGeom>
          <a:noFill/>
        </p:spPr>
        <p:txBody>
          <a:bodyPr wrap="square" rtlCol="0">
            <a:spAutoFit/>
          </a:bodyPr>
          <a:lstStyle/>
          <a:p>
            <a:pPr algn="ctr">
              <a:spcAft>
                <a:spcPts val="1200"/>
              </a:spcAft>
            </a:pPr>
            <a:r>
              <a:rPr lang="ru-RU" sz="2000" b="1" dirty="0" smtClean="0">
                <a:solidFill>
                  <a:srgbClr val="FF0000"/>
                </a:solidFill>
              </a:rPr>
              <a:t>Трансферт цифровой валюты - перевод цифровой валюты между двумя титульными счетами</a:t>
            </a:r>
            <a:r>
              <a:rPr lang="ru-RU" sz="2000" b="1" dirty="0">
                <a:solidFill>
                  <a:srgbClr val="FF0000"/>
                </a:solidFill>
              </a:rPr>
              <a:t> </a:t>
            </a:r>
            <a:r>
              <a:rPr lang="ru-RU" sz="2000" b="1" dirty="0" smtClean="0">
                <a:solidFill>
                  <a:srgbClr val="FF0000"/>
                </a:solidFill>
              </a:rPr>
              <a:t>одного или разных субъектов у </a:t>
            </a:r>
            <a:r>
              <a:rPr lang="ru-RU" sz="2000" b="1" dirty="0">
                <a:solidFill>
                  <a:srgbClr val="FF0000"/>
                </a:solidFill>
              </a:rPr>
              <a:t>одного  или разных Операторов </a:t>
            </a:r>
            <a:r>
              <a:rPr lang="ru-RU" sz="2000" b="1" dirty="0" smtClean="0">
                <a:solidFill>
                  <a:srgbClr val="FF0000"/>
                </a:solidFill>
              </a:rPr>
              <a:t>счета</a:t>
            </a:r>
            <a:r>
              <a:rPr lang="ru-RU" sz="2000" b="1" dirty="0">
                <a:solidFill>
                  <a:srgbClr val="FF0000"/>
                </a:solidFill>
              </a:rPr>
              <a:t> с синхронным изменением остатков</a:t>
            </a:r>
          </a:p>
        </p:txBody>
      </p:sp>
      <p:sp>
        <p:nvSpPr>
          <p:cNvPr id="3" name="Прямоугольник 2"/>
          <p:cNvSpPr/>
          <p:nvPr/>
        </p:nvSpPr>
        <p:spPr>
          <a:xfrm>
            <a:off x="232247" y="6349069"/>
            <a:ext cx="7737810" cy="215444"/>
          </a:xfrm>
          <a:prstGeom prst="rect">
            <a:avLst/>
          </a:prstGeom>
        </p:spPr>
        <p:txBody>
          <a:bodyPr wrap="square">
            <a:spAutoFit/>
          </a:bodyPr>
          <a:lstStyle/>
          <a:p>
            <a:r>
              <a:rPr lang="ru-RU" sz="800" baseline="30000" dirty="0" smtClean="0">
                <a:solidFill>
                  <a:srgbClr val="000000"/>
                </a:solidFill>
              </a:rPr>
              <a:t>1</a:t>
            </a:r>
            <a:r>
              <a:rPr lang="ru-RU" sz="800" dirty="0" smtClean="0">
                <a:solidFill>
                  <a:srgbClr val="000000"/>
                </a:solidFill>
              </a:rPr>
              <a:t>Является </a:t>
            </a:r>
            <a:r>
              <a:rPr lang="en-US" sz="800" dirty="0">
                <a:solidFill>
                  <a:srgbClr val="000000"/>
                </a:solidFill>
              </a:rPr>
              <a:t>ACID</a:t>
            </a:r>
            <a:r>
              <a:rPr lang="ru-RU" sz="800" dirty="0">
                <a:solidFill>
                  <a:srgbClr val="000000"/>
                </a:solidFill>
              </a:rPr>
              <a:t>-транзакцией и выполняется полностью или не выполняется ни одно из его действий</a:t>
            </a:r>
            <a:endParaRPr lang="ru-RU" sz="800" dirty="0"/>
          </a:p>
        </p:txBody>
      </p:sp>
    </p:spTree>
    <p:extLst>
      <p:ext uri="{BB962C8B-B14F-4D97-AF65-F5344CB8AC3E}">
        <p14:creationId xmlns:p14="http://schemas.microsoft.com/office/powerpoint/2010/main" val="8499215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Трансферт суверенной цифровой валюты</a:t>
            </a:r>
            <a:endParaRPr lang="en-US" dirty="0"/>
          </a:p>
        </p:txBody>
      </p:sp>
      <p:sp>
        <p:nvSpPr>
          <p:cNvPr id="5" name="Rectangle 4"/>
          <p:cNvSpPr/>
          <p:nvPr/>
        </p:nvSpPr>
        <p:spPr>
          <a:xfrm>
            <a:off x="1150490" y="2263497"/>
            <a:ext cx="1962731" cy="1709336"/>
          </a:xfrm>
          <a:prstGeom prst="rect">
            <a:avLst/>
          </a:prstGeom>
          <a:solidFill>
            <a:schemeClr val="bg1">
              <a:lumMod val="8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ru-RU" sz="1400" b="1" dirty="0" smtClean="0">
                <a:solidFill>
                  <a:srgbClr val="002060"/>
                </a:solidFill>
              </a:rPr>
              <a:t>Оператор</a:t>
            </a:r>
          </a:p>
          <a:p>
            <a:pPr algn="ctr"/>
            <a:r>
              <a:rPr lang="ru-RU" sz="1400" b="1" dirty="0" smtClean="0">
                <a:solidFill>
                  <a:srgbClr val="002060"/>
                </a:solidFill>
              </a:rPr>
              <a:t>счета 1</a:t>
            </a:r>
          </a:p>
        </p:txBody>
      </p:sp>
      <p:sp>
        <p:nvSpPr>
          <p:cNvPr id="7" name="Rectangle 6"/>
          <p:cNvSpPr/>
          <p:nvPr/>
        </p:nvSpPr>
        <p:spPr>
          <a:xfrm>
            <a:off x="5884875" y="2253657"/>
            <a:ext cx="1962731" cy="1709336"/>
          </a:xfrm>
          <a:prstGeom prst="rect">
            <a:avLst/>
          </a:prstGeom>
          <a:solidFill>
            <a:schemeClr val="bg1">
              <a:lumMod val="8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ru-RU" sz="1400" b="1" dirty="0" smtClean="0">
                <a:solidFill>
                  <a:srgbClr val="002060"/>
                </a:solidFill>
              </a:rPr>
              <a:t>Оператор</a:t>
            </a:r>
          </a:p>
          <a:p>
            <a:pPr algn="ctr"/>
            <a:r>
              <a:rPr lang="ru-RU" sz="1400" b="1" dirty="0" smtClean="0">
                <a:solidFill>
                  <a:srgbClr val="002060"/>
                </a:solidFill>
              </a:rPr>
              <a:t>счета </a:t>
            </a:r>
            <a:r>
              <a:rPr lang="ru-RU" sz="1400" b="1" dirty="0">
                <a:solidFill>
                  <a:srgbClr val="002060"/>
                </a:solidFill>
              </a:rPr>
              <a:t>2</a:t>
            </a:r>
            <a:endParaRPr lang="ru-RU" sz="1400" b="1" dirty="0" smtClean="0">
              <a:solidFill>
                <a:srgbClr val="002060"/>
              </a:solidFill>
            </a:endParaRPr>
          </a:p>
        </p:txBody>
      </p:sp>
      <p:grpSp>
        <p:nvGrpSpPr>
          <p:cNvPr id="11" name="Group 10"/>
          <p:cNvGrpSpPr/>
          <p:nvPr/>
        </p:nvGrpSpPr>
        <p:grpSpPr>
          <a:xfrm>
            <a:off x="2626911" y="4526072"/>
            <a:ext cx="198022" cy="541931"/>
            <a:chOff x="2429232" y="853283"/>
            <a:chExt cx="254000" cy="670719"/>
          </a:xfrm>
        </p:grpSpPr>
        <p:sp>
          <p:nvSpPr>
            <p:cNvPr id="12" name="Freeform 7"/>
            <p:cNvSpPr>
              <a:spLocks/>
            </p:cNvSpPr>
            <p:nvPr/>
          </p:nvSpPr>
          <p:spPr bwMode="auto">
            <a:xfrm>
              <a:off x="2477650" y="853283"/>
              <a:ext cx="157163" cy="146050"/>
            </a:xfrm>
            <a:custGeom>
              <a:avLst/>
              <a:gdLst>
                <a:gd name="T0" fmla="*/ 98 w 99"/>
                <a:gd name="T1" fmla="*/ 51 h 92"/>
                <a:gd name="T2" fmla="*/ 98 w 99"/>
                <a:gd name="T3" fmla="*/ 55 h 92"/>
                <a:gd name="T4" fmla="*/ 96 w 99"/>
                <a:gd name="T5" fmla="*/ 60 h 92"/>
                <a:gd name="T6" fmla="*/ 95 w 99"/>
                <a:gd name="T7" fmla="*/ 64 h 92"/>
                <a:gd name="T8" fmla="*/ 92 w 99"/>
                <a:gd name="T9" fmla="*/ 69 h 92"/>
                <a:gd name="T10" fmla="*/ 89 w 99"/>
                <a:gd name="T11" fmla="*/ 74 h 92"/>
                <a:gd name="T12" fmla="*/ 86 w 99"/>
                <a:gd name="T13" fmla="*/ 77 h 92"/>
                <a:gd name="T14" fmla="*/ 82 w 99"/>
                <a:gd name="T15" fmla="*/ 81 h 92"/>
                <a:gd name="T16" fmla="*/ 78 w 99"/>
                <a:gd name="T17" fmla="*/ 84 h 92"/>
                <a:gd name="T18" fmla="*/ 70 w 99"/>
                <a:gd name="T19" fmla="*/ 88 h 92"/>
                <a:gd name="T20" fmla="*/ 64 w 99"/>
                <a:gd name="T21" fmla="*/ 90 h 92"/>
                <a:gd name="T22" fmla="*/ 60 w 99"/>
                <a:gd name="T23" fmla="*/ 91 h 92"/>
                <a:gd name="T24" fmla="*/ 54 w 99"/>
                <a:gd name="T25" fmla="*/ 92 h 92"/>
                <a:gd name="T26" fmla="*/ 47 w 99"/>
                <a:gd name="T27" fmla="*/ 92 h 92"/>
                <a:gd name="T28" fmla="*/ 41 w 99"/>
                <a:gd name="T29" fmla="*/ 92 h 92"/>
                <a:gd name="T30" fmla="*/ 37 w 99"/>
                <a:gd name="T31" fmla="*/ 91 h 92"/>
                <a:gd name="T32" fmla="*/ 32 w 99"/>
                <a:gd name="T33" fmla="*/ 89 h 92"/>
                <a:gd name="T34" fmla="*/ 26 w 99"/>
                <a:gd name="T35" fmla="*/ 87 h 92"/>
                <a:gd name="T36" fmla="*/ 22 w 99"/>
                <a:gd name="T37" fmla="*/ 85 h 92"/>
                <a:gd name="T38" fmla="*/ 18 w 99"/>
                <a:gd name="T39" fmla="*/ 82 h 92"/>
                <a:gd name="T40" fmla="*/ 14 w 99"/>
                <a:gd name="T41" fmla="*/ 78 h 92"/>
                <a:gd name="T42" fmla="*/ 10 w 99"/>
                <a:gd name="T43" fmla="*/ 75 h 92"/>
                <a:gd name="T44" fmla="*/ 7 w 99"/>
                <a:gd name="T45" fmla="*/ 70 h 92"/>
                <a:gd name="T46" fmla="*/ 3 w 99"/>
                <a:gd name="T47" fmla="*/ 64 h 92"/>
                <a:gd name="T48" fmla="*/ 1 w 99"/>
                <a:gd name="T49" fmla="*/ 58 h 92"/>
                <a:gd name="T50" fmla="*/ 0 w 99"/>
                <a:gd name="T51" fmla="*/ 53 h 92"/>
                <a:gd name="T52" fmla="*/ 0 w 99"/>
                <a:gd name="T53" fmla="*/ 49 h 92"/>
                <a:gd name="T54" fmla="*/ 0 w 99"/>
                <a:gd name="T55" fmla="*/ 43 h 92"/>
                <a:gd name="T56" fmla="*/ 1 w 99"/>
                <a:gd name="T57" fmla="*/ 38 h 92"/>
                <a:gd name="T58" fmla="*/ 2 w 99"/>
                <a:gd name="T59" fmla="*/ 34 h 92"/>
                <a:gd name="T60" fmla="*/ 3 w 99"/>
                <a:gd name="T61" fmla="*/ 29 h 92"/>
                <a:gd name="T62" fmla="*/ 5 w 99"/>
                <a:gd name="T63" fmla="*/ 24 h 92"/>
                <a:gd name="T64" fmla="*/ 8 w 99"/>
                <a:gd name="T65" fmla="*/ 20 h 92"/>
                <a:gd name="T66" fmla="*/ 11 w 99"/>
                <a:gd name="T67" fmla="*/ 16 h 92"/>
                <a:gd name="T68" fmla="*/ 16 w 99"/>
                <a:gd name="T69" fmla="*/ 12 h 92"/>
                <a:gd name="T70" fmla="*/ 19 w 99"/>
                <a:gd name="T71" fmla="*/ 9 h 92"/>
                <a:gd name="T72" fmla="*/ 25 w 99"/>
                <a:gd name="T73" fmla="*/ 6 h 92"/>
                <a:gd name="T74" fmla="*/ 32 w 99"/>
                <a:gd name="T75" fmla="*/ 3 h 92"/>
                <a:gd name="T76" fmla="*/ 38 w 99"/>
                <a:gd name="T77" fmla="*/ 1 h 92"/>
                <a:gd name="T78" fmla="*/ 42 w 99"/>
                <a:gd name="T79" fmla="*/ 0 h 92"/>
                <a:gd name="T80" fmla="*/ 49 w 99"/>
                <a:gd name="T81" fmla="*/ 0 h 92"/>
                <a:gd name="T82" fmla="*/ 55 w 99"/>
                <a:gd name="T83" fmla="*/ 0 h 92"/>
                <a:gd name="T84" fmla="*/ 61 w 99"/>
                <a:gd name="T85" fmla="*/ 1 h 92"/>
                <a:gd name="T86" fmla="*/ 65 w 99"/>
                <a:gd name="T87" fmla="*/ 2 h 92"/>
                <a:gd name="T88" fmla="*/ 70 w 99"/>
                <a:gd name="T89" fmla="*/ 5 h 92"/>
                <a:gd name="T90" fmla="*/ 75 w 99"/>
                <a:gd name="T91" fmla="*/ 7 h 92"/>
                <a:gd name="T92" fmla="*/ 80 w 99"/>
                <a:gd name="T93" fmla="*/ 10 h 92"/>
                <a:gd name="T94" fmla="*/ 84 w 99"/>
                <a:gd name="T95" fmla="*/ 14 h 92"/>
                <a:gd name="T96" fmla="*/ 87 w 99"/>
                <a:gd name="T97" fmla="*/ 17 h 92"/>
                <a:gd name="T98" fmla="*/ 91 w 99"/>
                <a:gd name="T99" fmla="*/ 20 h 92"/>
                <a:gd name="T100" fmla="*/ 94 w 99"/>
                <a:gd name="T101" fmla="*/ 27 h 92"/>
                <a:gd name="T102" fmla="*/ 97 w 99"/>
                <a:gd name="T103" fmla="*/ 34 h 92"/>
                <a:gd name="T104" fmla="*/ 98 w 99"/>
                <a:gd name="T105" fmla="*/ 38 h 92"/>
                <a:gd name="T106" fmla="*/ 98 w 99"/>
                <a:gd name="T107" fmla="*/ 43 h 92"/>
                <a:gd name="T108" fmla="*/ 99 w 99"/>
                <a:gd name="T109" fmla="*/ 46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99" h="92">
                  <a:moveTo>
                    <a:pt x="99" y="46"/>
                  </a:moveTo>
                  <a:lnTo>
                    <a:pt x="99" y="49"/>
                  </a:lnTo>
                  <a:lnTo>
                    <a:pt x="98" y="50"/>
                  </a:lnTo>
                  <a:lnTo>
                    <a:pt x="98" y="51"/>
                  </a:lnTo>
                  <a:lnTo>
                    <a:pt x="98" y="52"/>
                  </a:lnTo>
                  <a:lnTo>
                    <a:pt x="98" y="53"/>
                  </a:lnTo>
                  <a:lnTo>
                    <a:pt x="98" y="54"/>
                  </a:lnTo>
                  <a:lnTo>
                    <a:pt x="98" y="55"/>
                  </a:lnTo>
                  <a:lnTo>
                    <a:pt x="97" y="57"/>
                  </a:lnTo>
                  <a:lnTo>
                    <a:pt x="97" y="58"/>
                  </a:lnTo>
                  <a:lnTo>
                    <a:pt x="97" y="59"/>
                  </a:lnTo>
                  <a:lnTo>
                    <a:pt x="96" y="60"/>
                  </a:lnTo>
                  <a:lnTo>
                    <a:pt x="96" y="61"/>
                  </a:lnTo>
                  <a:lnTo>
                    <a:pt x="96" y="62"/>
                  </a:lnTo>
                  <a:lnTo>
                    <a:pt x="95" y="63"/>
                  </a:lnTo>
                  <a:lnTo>
                    <a:pt x="95" y="64"/>
                  </a:lnTo>
                  <a:lnTo>
                    <a:pt x="94" y="66"/>
                  </a:lnTo>
                  <a:lnTo>
                    <a:pt x="93" y="67"/>
                  </a:lnTo>
                  <a:lnTo>
                    <a:pt x="93" y="68"/>
                  </a:lnTo>
                  <a:lnTo>
                    <a:pt x="92" y="69"/>
                  </a:lnTo>
                  <a:lnTo>
                    <a:pt x="92" y="70"/>
                  </a:lnTo>
                  <a:lnTo>
                    <a:pt x="91" y="71"/>
                  </a:lnTo>
                  <a:lnTo>
                    <a:pt x="91" y="72"/>
                  </a:lnTo>
                  <a:lnTo>
                    <a:pt x="89" y="74"/>
                  </a:lnTo>
                  <a:lnTo>
                    <a:pt x="89" y="75"/>
                  </a:lnTo>
                  <a:lnTo>
                    <a:pt x="87" y="76"/>
                  </a:lnTo>
                  <a:lnTo>
                    <a:pt x="86" y="76"/>
                  </a:lnTo>
                  <a:lnTo>
                    <a:pt x="86" y="77"/>
                  </a:lnTo>
                  <a:lnTo>
                    <a:pt x="84" y="79"/>
                  </a:lnTo>
                  <a:lnTo>
                    <a:pt x="83" y="80"/>
                  </a:lnTo>
                  <a:lnTo>
                    <a:pt x="82" y="80"/>
                  </a:lnTo>
                  <a:lnTo>
                    <a:pt x="82" y="81"/>
                  </a:lnTo>
                  <a:lnTo>
                    <a:pt x="81" y="82"/>
                  </a:lnTo>
                  <a:lnTo>
                    <a:pt x="80" y="82"/>
                  </a:lnTo>
                  <a:lnTo>
                    <a:pt x="79" y="83"/>
                  </a:lnTo>
                  <a:lnTo>
                    <a:pt x="78" y="84"/>
                  </a:lnTo>
                  <a:lnTo>
                    <a:pt x="77" y="84"/>
                  </a:lnTo>
                  <a:lnTo>
                    <a:pt x="75" y="86"/>
                  </a:lnTo>
                  <a:lnTo>
                    <a:pt x="72" y="87"/>
                  </a:lnTo>
                  <a:lnTo>
                    <a:pt x="70" y="88"/>
                  </a:lnTo>
                  <a:lnTo>
                    <a:pt x="69" y="88"/>
                  </a:lnTo>
                  <a:lnTo>
                    <a:pt x="68" y="89"/>
                  </a:lnTo>
                  <a:lnTo>
                    <a:pt x="66" y="89"/>
                  </a:lnTo>
                  <a:lnTo>
                    <a:pt x="64" y="90"/>
                  </a:lnTo>
                  <a:lnTo>
                    <a:pt x="63" y="91"/>
                  </a:lnTo>
                  <a:lnTo>
                    <a:pt x="62" y="91"/>
                  </a:lnTo>
                  <a:lnTo>
                    <a:pt x="61" y="91"/>
                  </a:lnTo>
                  <a:lnTo>
                    <a:pt x="60" y="91"/>
                  </a:lnTo>
                  <a:lnTo>
                    <a:pt x="57" y="92"/>
                  </a:lnTo>
                  <a:lnTo>
                    <a:pt x="56" y="92"/>
                  </a:lnTo>
                  <a:lnTo>
                    <a:pt x="55" y="92"/>
                  </a:lnTo>
                  <a:lnTo>
                    <a:pt x="54" y="92"/>
                  </a:lnTo>
                  <a:lnTo>
                    <a:pt x="53" y="92"/>
                  </a:lnTo>
                  <a:lnTo>
                    <a:pt x="52" y="92"/>
                  </a:lnTo>
                  <a:lnTo>
                    <a:pt x="49" y="92"/>
                  </a:lnTo>
                  <a:lnTo>
                    <a:pt x="47" y="92"/>
                  </a:lnTo>
                  <a:lnTo>
                    <a:pt x="46" y="92"/>
                  </a:lnTo>
                  <a:lnTo>
                    <a:pt x="44" y="92"/>
                  </a:lnTo>
                  <a:lnTo>
                    <a:pt x="42" y="92"/>
                  </a:lnTo>
                  <a:lnTo>
                    <a:pt x="41" y="92"/>
                  </a:lnTo>
                  <a:lnTo>
                    <a:pt x="40" y="92"/>
                  </a:lnTo>
                  <a:lnTo>
                    <a:pt x="39" y="91"/>
                  </a:lnTo>
                  <a:lnTo>
                    <a:pt x="38" y="91"/>
                  </a:lnTo>
                  <a:lnTo>
                    <a:pt x="37" y="91"/>
                  </a:lnTo>
                  <a:lnTo>
                    <a:pt x="35" y="91"/>
                  </a:lnTo>
                  <a:lnTo>
                    <a:pt x="34" y="90"/>
                  </a:lnTo>
                  <a:lnTo>
                    <a:pt x="33" y="90"/>
                  </a:lnTo>
                  <a:lnTo>
                    <a:pt x="32" y="89"/>
                  </a:lnTo>
                  <a:lnTo>
                    <a:pt x="31" y="89"/>
                  </a:lnTo>
                  <a:lnTo>
                    <a:pt x="30" y="89"/>
                  </a:lnTo>
                  <a:lnTo>
                    <a:pt x="27" y="88"/>
                  </a:lnTo>
                  <a:lnTo>
                    <a:pt x="26" y="87"/>
                  </a:lnTo>
                  <a:lnTo>
                    <a:pt x="25" y="87"/>
                  </a:lnTo>
                  <a:lnTo>
                    <a:pt x="24" y="86"/>
                  </a:lnTo>
                  <a:lnTo>
                    <a:pt x="23" y="86"/>
                  </a:lnTo>
                  <a:lnTo>
                    <a:pt x="22" y="85"/>
                  </a:lnTo>
                  <a:lnTo>
                    <a:pt x="21" y="84"/>
                  </a:lnTo>
                  <a:lnTo>
                    <a:pt x="19" y="83"/>
                  </a:lnTo>
                  <a:lnTo>
                    <a:pt x="19" y="82"/>
                  </a:lnTo>
                  <a:lnTo>
                    <a:pt x="18" y="82"/>
                  </a:lnTo>
                  <a:lnTo>
                    <a:pt x="17" y="81"/>
                  </a:lnTo>
                  <a:lnTo>
                    <a:pt x="16" y="80"/>
                  </a:lnTo>
                  <a:lnTo>
                    <a:pt x="14" y="79"/>
                  </a:lnTo>
                  <a:lnTo>
                    <a:pt x="14" y="78"/>
                  </a:lnTo>
                  <a:lnTo>
                    <a:pt x="12" y="77"/>
                  </a:lnTo>
                  <a:lnTo>
                    <a:pt x="11" y="76"/>
                  </a:lnTo>
                  <a:lnTo>
                    <a:pt x="10" y="76"/>
                  </a:lnTo>
                  <a:lnTo>
                    <a:pt x="10" y="75"/>
                  </a:lnTo>
                  <a:lnTo>
                    <a:pt x="9" y="74"/>
                  </a:lnTo>
                  <a:lnTo>
                    <a:pt x="8" y="73"/>
                  </a:lnTo>
                  <a:lnTo>
                    <a:pt x="8" y="72"/>
                  </a:lnTo>
                  <a:lnTo>
                    <a:pt x="7" y="70"/>
                  </a:lnTo>
                  <a:lnTo>
                    <a:pt x="5" y="68"/>
                  </a:lnTo>
                  <a:lnTo>
                    <a:pt x="4" y="66"/>
                  </a:lnTo>
                  <a:lnTo>
                    <a:pt x="4" y="65"/>
                  </a:lnTo>
                  <a:lnTo>
                    <a:pt x="3" y="64"/>
                  </a:lnTo>
                  <a:lnTo>
                    <a:pt x="3" y="62"/>
                  </a:lnTo>
                  <a:lnTo>
                    <a:pt x="2" y="60"/>
                  </a:lnTo>
                  <a:lnTo>
                    <a:pt x="2" y="59"/>
                  </a:lnTo>
                  <a:lnTo>
                    <a:pt x="1" y="58"/>
                  </a:lnTo>
                  <a:lnTo>
                    <a:pt x="1" y="57"/>
                  </a:lnTo>
                  <a:lnTo>
                    <a:pt x="1" y="55"/>
                  </a:lnTo>
                  <a:lnTo>
                    <a:pt x="1" y="54"/>
                  </a:lnTo>
                  <a:lnTo>
                    <a:pt x="0" y="53"/>
                  </a:lnTo>
                  <a:lnTo>
                    <a:pt x="0" y="52"/>
                  </a:lnTo>
                  <a:lnTo>
                    <a:pt x="0" y="51"/>
                  </a:lnTo>
                  <a:lnTo>
                    <a:pt x="0" y="50"/>
                  </a:lnTo>
                  <a:lnTo>
                    <a:pt x="0" y="49"/>
                  </a:lnTo>
                  <a:lnTo>
                    <a:pt x="0" y="47"/>
                  </a:lnTo>
                  <a:lnTo>
                    <a:pt x="0" y="46"/>
                  </a:lnTo>
                  <a:lnTo>
                    <a:pt x="0" y="44"/>
                  </a:lnTo>
                  <a:lnTo>
                    <a:pt x="0" y="43"/>
                  </a:lnTo>
                  <a:lnTo>
                    <a:pt x="0" y="41"/>
                  </a:lnTo>
                  <a:lnTo>
                    <a:pt x="0" y="40"/>
                  </a:lnTo>
                  <a:lnTo>
                    <a:pt x="0" y="39"/>
                  </a:lnTo>
                  <a:lnTo>
                    <a:pt x="1" y="38"/>
                  </a:lnTo>
                  <a:lnTo>
                    <a:pt x="1" y="37"/>
                  </a:lnTo>
                  <a:lnTo>
                    <a:pt x="1" y="36"/>
                  </a:lnTo>
                  <a:lnTo>
                    <a:pt x="1" y="35"/>
                  </a:lnTo>
                  <a:lnTo>
                    <a:pt x="2" y="34"/>
                  </a:lnTo>
                  <a:lnTo>
                    <a:pt x="2" y="32"/>
                  </a:lnTo>
                  <a:lnTo>
                    <a:pt x="2" y="31"/>
                  </a:lnTo>
                  <a:lnTo>
                    <a:pt x="3" y="30"/>
                  </a:lnTo>
                  <a:lnTo>
                    <a:pt x="3" y="29"/>
                  </a:lnTo>
                  <a:lnTo>
                    <a:pt x="3" y="28"/>
                  </a:lnTo>
                  <a:lnTo>
                    <a:pt x="4" y="26"/>
                  </a:lnTo>
                  <a:lnTo>
                    <a:pt x="5" y="25"/>
                  </a:lnTo>
                  <a:lnTo>
                    <a:pt x="5" y="24"/>
                  </a:lnTo>
                  <a:lnTo>
                    <a:pt x="6" y="23"/>
                  </a:lnTo>
                  <a:lnTo>
                    <a:pt x="7" y="22"/>
                  </a:lnTo>
                  <a:lnTo>
                    <a:pt x="7" y="21"/>
                  </a:lnTo>
                  <a:lnTo>
                    <a:pt x="8" y="20"/>
                  </a:lnTo>
                  <a:lnTo>
                    <a:pt x="9" y="19"/>
                  </a:lnTo>
                  <a:lnTo>
                    <a:pt x="10" y="18"/>
                  </a:lnTo>
                  <a:lnTo>
                    <a:pt x="10" y="17"/>
                  </a:lnTo>
                  <a:lnTo>
                    <a:pt x="11" y="16"/>
                  </a:lnTo>
                  <a:lnTo>
                    <a:pt x="12" y="15"/>
                  </a:lnTo>
                  <a:lnTo>
                    <a:pt x="14" y="14"/>
                  </a:lnTo>
                  <a:lnTo>
                    <a:pt x="15" y="13"/>
                  </a:lnTo>
                  <a:lnTo>
                    <a:pt x="16" y="12"/>
                  </a:lnTo>
                  <a:lnTo>
                    <a:pt x="17" y="11"/>
                  </a:lnTo>
                  <a:lnTo>
                    <a:pt x="18" y="11"/>
                  </a:lnTo>
                  <a:lnTo>
                    <a:pt x="19" y="10"/>
                  </a:lnTo>
                  <a:lnTo>
                    <a:pt x="19" y="9"/>
                  </a:lnTo>
                  <a:lnTo>
                    <a:pt x="20" y="9"/>
                  </a:lnTo>
                  <a:lnTo>
                    <a:pt x="21" y="8"/>
                  </a:lnTo>
                  <a:lnTo>
                    <a:pt x="23" y="7"/>
                  </a:lnTo>
                  <a:lnTo>
                    <a:pt x="25" y="6"/>
                  </a:lnTo>
                  <a:lnTo>
                    <a:pt x="27" y="5"/>
                  </a:lnTo>
                  <a:lnTo>
                    <a:pt x="29" y="4"/>
                  </a:lnTo>
                  <a:lnTo>
                    <a:pt x="30" y="4"/>
                  </a:lnTo>
                  <a:lnTo>
                    <a:pt x="32" y="3"/>
                  </a:lnTo>
                  <a:lnTo>
                    <a:pt x="34" y="2"/>
                  </a:lnTo>
                  <a:lnTo>
                    <a:pt x="35" y="2"/>
                  </a:lnTo>
                  <a:lnTo>
                    <a:pt x="37" y="1"/>
                  </a:lnTo>
                  <a:lnTo>
                    <a:pt x="38" y="1"/>
                  </a:lnTo>
                  <a:lnTo>
                    <a:pt x="39" y="1"/>
                  </a:lnTo>
                  <a:lnTo>
                    <a:pt x="40" y="1"/>
                  </a:lnTo>
                  <a:lnTo>
                    <a:pt x="41" y="1"/>
                  </a:lnTo>
                  <a:lnTo>
                    <a:pt x="42" y="0"/>
                  </a:lnTo>
                  <a:lnTo>
                    <a:pt x="44" y="0"/>
                  </a:lnTo>
                  <a:lnTo>
                    <a:pt x="46" y="0"/>
                  </a:lnTo>
                  <a:lnTo>
                    <a:pt x="47" y="0"/>
                  </a:lnTo>
                  <a:lnTo>
                    <a:pt x="49" y="0"/>
                  </a:lnTo>
                  <a:lnTo>
                    <a:pt x="52" y="0"/>
                  </a:lnTo>
                  <a:lnTo>
                    <a:pt x="53" y="0"/>
                  </a:lnTo>
                  <a:lnTo>
                    <a:pt x="54" y="0"/>
                  </a:lnTo>
                  <a:lnTo>
                    <a:pt x="55" y="0"/>
                  </a:lnTo>
                  <a:lnTo>
                    <a:pt x="56" y="1"/>
                  </a:lnTo>
                  <a:lnTo>
                    <a:pt x="57" y="1"/>
                  </a:lnTo>
                  <a:lnTo>
                    <a:pt x="60" y="1"/>
                  </a:lnTo>
                  <a:lnTo>
                    <a:pt x="61" y="1"/>
                  </a:lnTo>
                  <a:lnTo>
                    <a:pt x="62" y="1"/>
                  </a:lnTo>
                  <a:lnTo>
                    <a:pt x="63" y="2"/>
                  </a:lnTo>
                  <a:lnTo>
                    <a:pt x="64" y="2"/>
                  </a:lnTo>
                  <a:lnTo>
                    <a:pt x="65" y="2"/>
                  </a:lnTo>
                  <a:lnTo>
                    <a:pt x="66" y="3"/>
                  </a:lnTo>
                  <a:lnTo>
                    <a:pt x="67" y="3"/>
                  </a:lnTo>
                  <a:lnTo>
                    <a:pt x="68" y="4"/>
                  </a:lnTo>
                  <a:lnTo>
                    <a:pt x="70" y="5"/>
                  </a:lnTo>
                  <a:lnTo>
                    <a:pt x="71" y="5"/>
                  </a:lnTo>
                  <a:lnTo>
                    <a:pt x="72" y="6"/>
                  </a:lnTo>
                  <a:lnTo>
                    <a:pt x="74" y="6"/>
                  </a:lnTo>
                  <a:lnTo>
                    <a:pt x="75" y="7"/>
                  </a:lnTo>
                  <a:lnTo>
                    <a:pt x="76" y="7"/>
                  </a:lnTo>
                  <a:lnTo>
                    <a:pt x="77" y="8"/>
                  </a:lnTo>
                  <a:lnTo>
                    <a:pt x="79" y="9"/>
                  </a:lnTo>
                  <a:lnTo>
                    <a:pt x="80" y="10"/>
                  </a:lnTo>
                  <a:lnTo>
                    <a:pt x="81" y="11"/>
                  </a:lnTo>
                  <a:lnTo>
                    <a:pt x="82" y="11"/>
                  </a:lnTo>
                  <a:lnTo>
                    <a:pt x="82" y="12"/>
                  </a:lnTo>
                  <a:lnTo>
                    <a:pt x="84" y="14"/>
                  </a:lnTo>
                  <a:lnTo>
                    <a:pt x="85" y="14"/>
                  </a:lnTo>
                  <a:lnTo>
                    <a:pt x="86" y="15"/>
                  </a:lnTo>
                  <a:lnTo>
                    <a:pt x="86" y="16"/>
                  </a:lnTo>
                  <a:lnTo>
                    <a:pt x="87" y="17"/>
                  </a:lnTo>
                  <a:lnTo>
                    <a:pt x="89" y="18"/>
                  </a:lnTo>
                  <a:lnTo>
                    <a:pt x="89" y="19"/>
                  </a:lnTo>
                  <a:lnTo>
                    <a:pt x="90" y="20"/>
                  </a:lnTo>
                  <a:lnTo>
                    <a:pt x="91" y="20"/>
                  </a:lnTo>
                  <a:lnTo>
                    <a:pt x="92" y="22"/>
                  </a:lnTo>
                  <a:lnTo>
                    <a:pt x="93" y="24"/>
                  </a:lnTo>
                  <a:lnTo>
                    <a:pt x="94" y="26"/>
                  </a:lnTo>
                  <a:lnTo>
                    <a:pt x="94" y="27"/>
                  </a:lnTo>
                  <a:lnTo>
                    <a:pt x="95" y="28"/>
                  </a:lnTo>
                  <a:lnTo>
                    <a:pt x="96" y="30"/>
                  </a:lnTo>
                  <a:lnTo>
                    <a:pt x="96" y="32"/>
                  </a:lnTo>
                  <a:lnTo>
                    <a:pt x="97" y="34"/>
                  </a:lnTo>
                  <a:lnTo>
                    <a:pt x="97" y="35"/>
                  </a:lnTo>
                  <a:lnTo>
                    <a:pt x="97" y="36"/>
                  </a:lnTo>
                  <a:lnTo>
                    <a:pt x="98" y="37"/>
                  </a:lnTo>
                  <a:lnTo>
                    <a:pt x="98" y="38"/>
                  </a:lnTo>
                  <a:lnTo>
                    <a:pt x="98" y="39"/>
                  </a:lnTo>
                  <a:lnTo>
                    <a:pt x="98" y="40"/>
                  </a:lnTo>
                  <a:lnTo>
                    <a:pt x="98" y="41"/>
                  </a:lnTo>
                  <a:lnTo>
                    <a:pt x="98" y="43"/>
                  </a:lnTo>
                  <a:lnTo>
                    <a:pt x="99" y="44"/>
                  </a:lnTo>
                  <a:lnTo>
                    <a:pt x="99" y="45"/>
                  </a:lnTo>
                  <a:lnTo>
                    <a:pt x="99" y="46"/>
                  </a:lnTo>
                  <a:lnTo>
                    <a:pt x="99" y="46"/>
                  </a:lnTo>
                  <a:close/>
                </a:path>
              </a:pathLst>
            </a:custGeom>
            <a:solidFill>
              <a:srgbClr val="DF00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3" name="Freeform 9"/>
            <p:cNvSpPr>
              <a:spLocks/>
            </p:cNvSpPr>
            <p:nvPr/>
          </p:nvSpPr>
          <p:spPr bwMode="auto">
            <a:xfrm>
              <a:off x="2429232" y="1014414"/>
              <a:ext cx="254000" cy="509588"/>
            </a:xfrm>
            <a:custGeom>
              <a:avLst/>
              <a:gdLst>
                <a:gd name="T0" fmla="*/ 153 w 160"/>
                <a:gd name="T1" fmla="*/ 23 h 321"/>
                <a:gd name="T2" fmla="*/ 152 w 160"/>
                <a:gd name="T3" fmla="*/ 18 h 321"/>
                <a:gd name="T4" fmla="*/ 151 w 160"/>
                <a:gd name="T5" fmla="*/ 14 h 321"/>
                <a:gd name="T6" fmla="*/ 148 w 160"/>
                <a:gd name="T7" fmla="*/ 10 h 321"/>
                <a:gd name="T8" fmla="*/ 145 w 160"/>
                <a:gd name="T9" fmla="*/ 6 h 321"/>
                <a:gd name="T10" fmla="*/ 141 w 160"/>
                <a:gd name="T11" fmla="*/ 3 h 321"/>
                <a:gd name="T12" fmla="*/ 139 w 160"/>
                <a:gd name="T13" fmla="*/ 2 h 321"/>
                <a:gd name="T14" fmla="*/ 133 w 160"/>
                <a:gd name="T15" fmla="*/ 0 h 321"/>
                <a:gd name="T16" fmla="*/ 80 w 160"/>
                <a:gd name="T17" fmla="*/ 0 h 321"/>
                <a:gd name="T18" fmla="*/ 27 w 160"/>
                <a:gd name="T19" fmla="*/ 0 h 321"/>
                <a:gd name="T20" fmla="*/ 23 w 160"/>
                <a:gd name="T21" fmla="*/ 1 h 321"/>
                <a:gd name="T22" fmla="*/ 20 w 160"/>
                <a:gd name="T23" fmla="*/ 3 h 321"/>
                <a:gd name="T24" fmla="*/ 16 w 160"/>
                <a:gd name="T25" fmla="*/ 6 h 321"/>
                <a:gd name="T26" fmla="*/ 12 w 160"/>
                <a:gd name="T27" fmla="*/ 9 h 321"/>
                <a:gd name="T28" fmla="*/ 10 w 160"/>
                <a:gd name="T29" fmla="*/ 13 h 321"/>
                <a:gd name="T30" fmla="*/ 8 w 160"/>
                <a:gd name="T31" fmla="*/ 18 h 321"/>
                <a:gd name="T32" fmla="*/ 7 w 160"/>
                <a:gd name="T33" fmla="*/ 23 h 321"/>
                <a:gd name="T34" fmla="*/ 5 w 160"/>
                <a:gd name="T35" fmla="*/ 59 h 321"/>
                <a:gd name="T36" fmla="*/ 0 w 160"/>
                <a:gd name="T37" fmla="*/ 156 h 321"/>
                <a:gd name="T38" fmla="*/ 1 w 160"/>
                <a:gd name="T39" fmla="*/ 161 h 321"/>
                <a:gd name="T40" fmla="*/ 2 w 160"/>
                <a:gd name="T41" fmla="*/ 166 h 321"/>
                <a:gd name="T42" fmla="*/ 5 w 160"/>
                <a:gd name="T43" fmla="*/ 171 h 321"/>
                <a:gd name="T44" fmla="*/ 7 w 160"/>
                <a:gd name="T45" fmla="*/ 174 h 321"/>
                <a:gd name="T46" fmla="*/ 10 w 160"/>
                <a:gd name="T47" fmla="*/ 177 h 321"/>
                <a:gd name="T48" fmla="*/ 13 w 160"/>
                <a:gd name="T49" fmla="*/ 179 h 321"/>
                <a:gd name="T50" fmla="*/ 17 w 160"/>
                <a:gd name="T51" fmla="*/ 180 h 321"/>
                <a:gd name="T52" fmla="*/ 22 w 160"/>
                <a:gd name="T53" fmla="*/ 182 h 321"/>
                <a:gd name="T54" fmla="*/ 28 w 160"/>
                <a:gd name="T55" fmla="*/ 212 h 321"/>
                <a:gd name="T56" fmla="*/ 33 w 160"/>
                <a:gd name="T57" fmla="*/ 304 h 321"/>
                <a:gd name="T58" fmla="*/ 34 w 160"/>
                <a:gd name="T59" fmla="*/ 307 h 321"/>
                <a:gd name="T60" fmla="*/ 35 w 160"/>
                <a:gd name="T61" fmla="*/ 311 h 321"/>
                <a:gd name="T62" fmla="*/ 36 w 160"/>
                <a:gd name="T63" fmla="*/ 314 h 321"/>
                <a:gd name="T64" fmla="*/ 38 w 160"/>
                <a:gd name="T65" fmla="*/ 317 h 321"/>
                <a:gd name="T66" fmla="*/ 40 w 160"/>
                <a:gd name="T67" fmla="*/ 319 h 321"/>
                <a:gd name="T68" fmla="*/ 43 w 160"/>
                <a:gd name="T69" fmla="*/ 320 h 321"/>
                <a:gd name="T70" fmla="*/ 46 w 160"/>
                <a:gd name="T71" fmla="*/ 321 h 321"/>
                <a:gd name="T72" fmla="*/ 80 w 160"/>
                <a:gd name="T73" fmla="*/ 321 h 321"/>
                <a:gd name="T74" fmla="*/ 115 w 160"/>
                <a:gd name="T75" fmla="*/ 321 h 321"/>
                <a:gd name="T76" fmla="*/ 118 w 160"/>
                <a:gd name="T77" fmla="*/ 320 h 321"/>
                <a:gd name="T78" fmla="*/ 121 w 160"/>
                <a:gd name="T79" fmla="*/ 318 h 321"/>
                <a:gd name="T80" fmla="*/ 123 w 160"/>
                <a:gd name="T81" fmla="*/ 316 h 321"/>
                <a:gd name="T82" fmla="*/ 125 w 160"/>
                <a:gd name="T83" fmla="*/ 313 h 321"/>
                <a:gd name="T84" fmla="*/ 126 w 160"/>
                <a:gd name="T85" fmla="*/ 310 h 321"/>
                <a:gd name="T86" fmla="*/ 127 w 160"/>
                <a:gd name="T87" fmla="*/ 306 h 321"/>
                <a:gd name="T88" fmla="*/ 127 w 160"/>
                <a:gd name="T89" fmla="*/ 303 h 321"/>
                <a:gd name="T90" fmla="*/ 133 w 160"/>
                <a:gd name="T91" fmla="*/ 182 h 321"/>
                <a:gd name="T92" fmla="*/ 138 w 160"/>
                <a:gd name="T93" fmla="*/ 182 h 321"/>
                <a:gd name="T94" fmla="*/ 143 w 160"/>
                <a:gd name="T95" fmla="*/ 180 h 321"/>
                <a:gd name="T96" fmla="*/ 146 w 160"/>
                <a:gd name="T97" fmla="*/ 179 h 321"/>
                <a:gd name="T98" fmla="*/ 151 w 160"/>
                <a:gd name="T99" fmla="*/ 177 h 321"/>
                <a:gd name="T100" fmla="*/ 154 w 160"/>
                <a:gd name="T101" fmla="*/ 174 h 321"/>
                <a:gd name="T102" fmla="*/ 156 w 160"/>
                <a:gd name="T103" fmla="*/ 170 h 321"/>
                <a:gd name="T104" fmla="*/ 158 w 160"/>
                <a:gd name="T105" fmla="*/ 166 h 321"/>
                <a:gd name="T106" fmla="*/ 160 w 160"/>
                <a:gd name="T107" fmla="*/ 161 h 321"/>
                <a:gd name="T108" fmla="*/ 160 w 160"/>
                <a:gd name="T109" fmla="*/ 156 h 321"/>
                <a:gd name="T110" fmla="*/ 155 w 160"/>
                <a:gd name="T111" fmla="*/ 5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60" h="321">
                  <a:moveTo>
                    <a:pt x="154" y="28"/>
                  </a:moveTo>
                  <a:lnTo>
                    <a:pt x="154" y="26"/>
                  </a:lnTo>
                  <a:lnTo>
                    <a:pt x="153" y="25"/>
                  </a:lnTo>
                  <a:lnTo>
                    <a:pt x="153" y="23"/>
                  </a:lnTo>
                  <a:lnTo>
                    <a:pt x="153" y="22"/>
                  </a:lnTo>
                  <a:lnTo>
                    <a:pt x="153" y="21"/>
                  </a:lnTo>
                  <a:lnTo>
                    <a:pt x="153" y="19"/>
                  </a:lnTo>
                  <a:lnTo>
                    <a:pt x="152" y="18"/>
                  </a:lnTo>
                  <a:lnTo>
                    <a:pt x="152" y="17"/>
                  </a:lnTo>
                  <a:lnTo>
                    <a:pt x="152" y="17"/>
                  </a:lnTo>
                  <a:lnTo>
                    <a:pt x="151" y="16"/>
                  </a:lnTo>
                  <a:lnTo>
                    <a:pt x="151" y="14"/>
                  </a:lnTo>
                  <a:lnTo>
                    <a:pt x="150" y="13"/>
                  </a:lnTo>
                  <a:lnTo>
                    <a:pt x="150" y="12"/>
                  </a:lnTo>
                  <a:lnTo>
                    <a:pt x="148" y="11"/>
                  </a:lnTo>
                  <a:lnTo>
                    <a:pt x="148" y="10"/>
                  </a:lnTo>
                  <a:lnTo>
                    <a:pt x="147" y="9"/>
                  </a:lnTo>
                  <a:lnTo>
                    <a:pt x="146" y="8"/>
                  </a:lnTo>
                  <a:lnTo>
                    <a:pt x="146" y="7"/>
                  </a:lnTo>
                  <a:lnTo>
                    <a:pt x="145" y="6"/>
                  </a:lnTo>
                  <a:lnTo>
                    <a:pt x="144" y="6"/>
                  </a:lnTo>
                  <a:lnTo>
                    <a:pt x="143" y="5"/>
                  </a:lnTo>
                  <a:lnTo>
                    <a:pt x="142" y="4"/>
                  </a:lnTo>
                  <a:lnTo>
                    <a:pt x="141" y="3"/>
                  </a:lnTo>
                  <a:lnTo>
                    <a:pt x="141" y="3"/>
                  </a:lnTo>
                  <a:lnTo>
                    <a:pt x="140" y="3"/>
                  </a:lnTo>
                  <a:lnTo>
                    <a:pt x="139" y="2"/>
                  </a:lnTo>
                  <a:lnTo>
                    <a:pt x="139" y="2"/>
                  </a:lnTo>
                  <a:lnTo>
                    <a:pt x="138" y="1"/>
                  </a:lnTo>
                  <a:lnTo>
                    <a:pt x="137" y="1"/>
                  </a:lnTo>
                  <a:lnTo>
                    <a:pt x="136" y="1"/>
                  </a:lnTo>
                  <a:lnTo>
                    <a:pt x="133" y="0"/>
                  </a:lnTo>
                  <a:lnTo>
                    <a:pt x="132" y="0"/>
                  </a:lnTo>
                  <a:lnTo>
                    <a:pt x="131" y="0"/>
                  </a:lnTo>
                  <a:lnTo>
                    <a:pt x="130" y="0"/>
                  </a:lnTo>
                  <a:lnTo>
                    <a:pt x="80" y="0"/>
                  </a:lnTo>
                  <a:lnTo>
                    <a:pt x="30" y="0"/>
                  </a:lnTo>
                  <a:lnTo>
                    <a:pt x="28" y="0"/>
                  </a:lnTo>
                  <a:lnTo>
                    <a:pt x="27" y="0"/>
                  </a:lnTo>
                  <a:lnTo>
                    <a:pt x="27" y="0"/>
                  </a:lnTo>
                  <a:lnTo>
                    <a:pt x="26" y="0"/>
                  </a:lnTo>
                  <a:lnTo>
                    <a:pt x="25" y="1"/>
                  </a:lnTo>
                  <a:lnTo>
                    <a:pt x="24" y="1"/>
                  </a:lnTo>
                  <a:lnTo>
                    <a:pt x="23" y="1"/>
                  </a:lnTo>
                  <a:lnTo>
                    <a:pt x="22" y="2"/>
                  </a:lnTo>
                  <a:lnTo>
                    <a:pt x="21" y="2"/>
                  </a:lnTo>
                  <a:lnTo>
                    <a:pt x="21" y="2"/>
                  </a:lnTo>
                  <a:lnTo>
                    <a:pt x="20" y="3"/>
                  </a:lnTo>
                  <a:lnTo>
                    <a:pt x="19" y="3"/>
                  </a:lnTo>
                  <a:lnTo>
                    <a:pt x="18" y="4"/>
                  </a:lnTo>
                  <a:lnTo>
                    <a:pt x="17" y="5"/>
                  </a:lnTo>
                  <a:lnTo>
                    <a:pt x="16" y="6"/>
                  </a:lnTo>
                  <a:lnTo>
                    <a:pt x="16" y="6"/>
                  </a:lnTo>
                  <a:lnTo>
                    <a:pt x="15" y="7"/>
                  </a:lnTo>
                  <a:lnTo>
                    <a:pt x="13" y="8"/>
                  </a:lnTo>
                  <a:lnTo>
                    <a:pt x="12" y="9"/>
                  </a:lnTo>
                  <a:lnTo>
                    <a:pt x="12" y="10"/>
                  </a:lnTo>
                  <a:lnTo>
                    <a:pt x="11" y="11"/>
                  </a:lnTo>
                  <a:lnTo>
                    <a:pt x="11" y="12"/>
                  </a:lnTo>
                  <a:lnTo>
                    <a:pt x="10" y="13"/>
                  </a:lnTo>
                  <a:lnTo>
                    <a:pt x="9" y="14"/>
                  </a:lnTo>
                  <a:lnTo>
                    <a:pt x="9" y="16"/>
                  </a:lnTo>
                  <a:lnTo>
                    <a:pt x="9" y="17"/>
                  </a:lnTo>
                  <a:lnTo>
                    <a:pt x="8" y="18"/>
                  </a:lnTo>
                  <a:lnTo>
                    <a:pt x="8" y="19"/>
                  </a:lnTo>
                  <a:lnTo>
                    <a:pt x="8" y="21"/>
                  </a:lnTo>
                  <a:lnTo>
                    <a:pt x="7" y="22"/>
                  </a:lnTo>
                  <a:lnTo>
                    <a:pt x="7" y="23"/>
                  </a:lnTo>
                  <a:lnTo>
                    <a:pt x="7" y="25"/>
                  </a:lnTo>
                  <a:lnTo>
                    <a:pt x="7" y="26"/>
                  </a:lnTo>
                  <a:lnTo>
                    <a:pt x="7" y="28"/>
                  </a:lnTo>
                  <a:lnTo>
                    <a:pt x="5" y="59"/>
                  </a:lnTo>
                  <a:lnTo>
                    <a:pt x="3" y="90"/>
                  </a:lnTo>
                  <a:lnTo>
                    <a:pt x="2" y="122"/>
                  </a:lnTo>
                  <a:lnTo>
                    <a:pt x="0" y="154"/>
                  </a:lnTo>
                  <a:lnTo>
                    <a:pt x="0" y="156"/>
                  </a:lnTo>
                  <a:lnTo>
                    <a:pt x="0" y="157"/>
                  </a:lnTo>
                  <a:lnTo>
                    <a:pt x="0" y="159"/>
                  </a:lnTo>
                  <a:lnTo>
                    <a:pt x="0" y="160"/>
                  </a:lnTo>
                  <a:lnTo>
                    <a:pt x="1" y="161"/>
                  </a:lnTo>
                  <a:lnTo>
                    <a:pt x="1" y="162"/>
                  </a:lnTo>
                  <a:lnTo>
                    <a:pt x="1" y="164"/>
                  </a:lnTo>
                  <a:lnTo>
                    <a:pt x="2" y="165"/>
                  </a:lnTo>
                  <a:lnTo>
                    <a:pt x="2" y="166"/>
                  </a:lnTo>
                  <a:lnTo>
                    <a:pt x="3" y="167"/>
                  </a:lnTo>
                  <a:lnTo>
                    <a:pt x="3" y="169"/>
                  </a:lnTo>
                  <a:lnTo>
                    <a:pt x="4" y="170"/>
                  </a:lnTo>
                  <a:lnTo>
                    <a:pt x="5" y="171"/>
                  </a:lnTo>
                  <a:lnTo>
                    <a:pt x="5" y="172"/>
                  </a:lnTo>
                  <a:lnTo>
                    <a:pt x="6" y="172"/>
                  </a:lnTo>
                  <a:lnTo>
                    <a:pt x="6" y="173"/>
                  </a:lnTo>
                  <a:lnTo>
                    <a:pt x="7" y="174"/>
                  </a:lnTo>
                  <a:lnTo>
                    <a:pt x="8" y="175"/>
                  </a:lnTo>
                  <a:lnTo>
                    <a:pt x="8" y="175"/>
                  </a:lnTo>
                  <a:lnTo>
                    <a:pt x="9" y="176"/>
                  </a:lnTo>
                  <a:lnTo>
                    <a:pt x="10" y="177"/>
                  </a:lnTo>
                  <a:lnTo>
                    <a:pt x="11" y="178"/>
                  </a:lnTo>
                  <a:lnTo>
                    <a:pt x="12" y="178"/>
                  </a:lnTo>
                  <a:lnTo>
                    <a:pt x="12" y="178"/>
                  </a:lnTo>
                  <a:lnTo>
                    <a:pt x="13" y="179"/>
                  </a:lnTo>
                  <a:lnTo>
                    <a:pt x="13" y="179"/>
                  </a:lnTo>
                  <a:lnTo>
                    <a:pt x="15" y="180"/>
                  </a:lnTo>
                  <a:lnTo>
                    <a:pt x="16" y="180"/>
                  </a:lnTo>
                  <a:lnTo>
                    <a:pt x="17" y="180"/>
                  </a:lnTo>
                  <a:lnTo>
                    <a:pt x="19" y="181"/>
                  </a:lnTo>
                  <a:lnTo>
                    <a:pt x="20" y="181"/>
                  </a:lnTo>
                  <a:lnTo>
                    <a:pt x="21" y="181"/>
                  </a:lnTo>
                  <a:lnTo>
                    <a:pt x="22" y="182"/>
                  </a:lnTo>
                  <a:lnTo>
                    <a:pt x="23" y="182"/>
                  </a:lnTo>
                  <a:lnTo>
                    <a:pt x="24" y="182"/>
                  </a:lnTo>
                  <a:lnTo>
                    <a:pt x="27" y="182"/>
                  </a:lnTo>
                  <a:lnTo>
                    <a:pt x="28" y="212"/>
                  </a:lnTo>
                  <a:lnTo>
                    <a:pt x="31" y="242"/>
                  </a:lnTo>
                  <a:lnTo>
                    <a:pt x="32" y="272"/>
                  </a:lnTo>
                  <a:lnTo>
                    <a:pt x="33" y="303"/>
                  </a:lnTo>
                  <a:lnTo>
                    <a:pt x="33" y="304"/>
                  </a:lnTo>
                  <a:lnTo>
                    <a:pt x="33" y="305"/>
                  </a:lnTo>
                  <a:lnTo>
                    <a:pt x="34" y="305"/>
                  </a:lnTo>
                  <a:lnTo>
                    <a:pt x="34" y="306"/>
                  </a:lnTo>
                  <a:lnTo>
                    <a:pt x="34" y="307"/>
                  </a:lnTo>
                  <a:lnTo>
                    <a:pt x="34" y="308"/>
                  </a:lnTo>
                  <a:lnTo>
                    <a:pt x="34" y="309"/>
                  </a:lnTo>
                  <a:lnTo>
                    <a:pt x="34" y="310"/>
                  </a:lnTo>
                  <a:lnTo>
                    <a:pt x="35" y="311"/>
                  </a:lnTo>
                  <a:lnTo>
                    <a:pt x="35" y="311"/>
                  </a:lnTo>
                  <a:lnTo>
                    <a:pt x="35" y="312"/>
                  </a:lnTo>
                  <a:lnTo>
                    <a:pt x="36" y="313"/>
                  </a:lnTo>
                  <a:lnTo>
                    <a:pt x="36" y="314"/>
                  </a:lnTo>
                  <a:lnTo>
                    <a:pt x="36" y="314"/>
                  </a:lnTo>
                  <a:lnTo>
                    <a:pt x="37" y="315"/>
                  </a:lnTo>
                  <a:lnTo>
                    <a:pt x="37" y="316"/>
                  </a:lnTo>
                  <a:lnTo>
                    <a:pt x="38" y="317"/>
                  </a:lnTo>
                  <a:lnTo>
                    <a:pt x="39" y="317"/>
                  </a:lnTo>
                  <a:lnTo>
                    <a:pt x="39" y="318"/>
                  </a:lnTo>
                  <a:lnTo>
                    <a:pt x="40" y="318"/>
                  </a:lnTo>
                  <a:lnTo>
                    <a:pt x="40" y="319"/>
                  </a:lnTo>
                  <a:lnTo>
                    <a:pt x="41" y="319"/>
                  </a:lnTo>
                  <a:lnTo>
                    <a:pt x="42" y="319"/>
                  </a:lnTo>
                  <a:lnTo>
                    <a:pt x="42" y="320"/>
                  </a:lnTo>
                  <a:lnTo>
                    <a:pt x="43" y="320"/>
                  </a:lnTo>
                  <a:lnTo>
                    <a:pt x="45" y="320"/>
                  </a:lnTo>
                  <a:lnTo>
                    <a:pt x="45" y="321"/>
                  </a:lnTo>
                  <a:lnTo>
                    <a:pt x="46" y="321"/>
                  </a:lnTo>
                  <a:lnTo>
                    <a:pt x="46" y="321"/>
                  </a:lnTo>
                  <a:lnTo>
                    <a:pt x="47" y="321"/>
                  </a:lnTo>
                  <a:lnTo>
                    <a:pt x="47" y="321"/>
                  </a:lnTo>
                  <a:lnTo>
                    <a:pt x="48" y="321"/>
                  </a:lnTo>
                  <a:lnTo>
                    <a:pt x="80" y="321"/>
                  </a:lnTo>
                  <a:lnTo>
                    <a:pt x="113" y="321"/>
                  </a:lnTo>
                  <a:lnTo>
                    <a:pt x="114" y="321"/>
                  </a:lnTo>
                  <a:lnTo>
                    <a:pt x="114" y="321"/>
                  </a:lnTo>
                  <a:lnTo>
                    <a:pt x="115" y="321"/>
                  </a:lnTo>
                  <a:lnTo>
                    <a:pt x="116" y="321"/>
                  </a:lnTo>
                  <a:lnTo>
                    <a:pt x="116" y="320"/>
                  </a:lnTo>
                  <a:lnTo>
                    <a:pt x="117" y="320"/>
                  </a:lnTo>
                  <a:lnTo>
                    <a:pt x="118" y="320"/>
                  </a:lnTo>
                  <a:lnTo>
                    <a:pt x="118" y="319"/>
                  </a:lnTo>
                  <a:lnTo>
                    <a:pt x="120" y="319"/>
                  </a:lnTo>
                  <a:lnTo>
                    <a:pt x="120" y="319"/>
                  </a:lnTo>
                  <a:lnTo>
                    <a:pt x="121" y="318"/>
                  </a:lnTo>
                  <a:lnTo>
                    <a:pt x="121" y="318"/>
                  </a:lnTo>
                  <a:lnTo>
                    <a:pt x="122" y="317"/>
                  </a:lnTo>
                  <a:lnTo>
                    <a:pt x="123" y="317"/>
                  </a:lnTo>
                  <a:lnTo>
                    <a:pt x="123" y="316"/>
                  </a:lnTo>
                  <a:lnTo>
                    <a:pt x="123" y="316"/>
                  </a:lnTo>
                  <a:lnTo>
                    <a:pt x="124" y="315"/>
                  </a:lnTo>
                  <a:lnTo>
                    <a:pt x="124" y="314"/>
                  </a:lnTo>
                  <a:lnTo>
                    <a:pt x="125" y="313"/>
                  </a:lnTo>
                  <a:lnTo>
                    <a:pt x="125" y="312"/>
                  </a:lnTo>
                  <a:lnTo>
                    <a:pt x="126" y="311"/>
                  </a:lnTo>
                  <a:lnTo>
                    <a:pt x="126" y="311"/>
                  </a:lnTo>
                  <a:lnTo>
                    <a:pt x="126" y="310"/>
                  </a:lnTo>
                  <a:lnTo>
                    <a:pt x="127" y="309"/>
                  </a:lnTo>
                  <a:lnTo>
                    <a:pt x="127" y="308"/>
                  </a:lnTo>
                  <a:lnTo>
                    <a:pt x="127" y="307"/>
                  </a:lnTo>
                  <a:lnTo>
                    <a:pt x="127" y="306"/>
                  </a:lnTo>
                  <a:lnTo>
                    <a:pt x="127" y="305"/>
                  </a:lnTo>
                  <a:lnTo>
                    <a:pt x="127" y="305"/>
                  </a:lnTo>
                  <a:lnTo>
                    <a:pt x="127" y="304"/>
                  </a:lnTo>
                  <a:lnTo>
                    <a:pt x="127" y="303"/>
                  </a:lnTo>
                  <a:lnTo>
                    <a:pt x="129" y="272"/>
                  </a:lnTo>
                  <a:lnTo>
                    <a:pt x="130" y="242"/>
                  </a:lnTo>
                  <a:lnTo>
                    <a:pt x="131" y="212"/>
                  </a:lnTo>
                  <a:lnTo>
                    <a:pt x="133" y="182"/>
                  </a:lnTo>
                  <a:lnTo>
                    <a:pt x="136" y="182"/>
                  </a:lnTo>
                  <a:lnTo>
                    <a:pt x="137" y="182"/>
                  </a:lnTo>
                  <a:lnTo>
                    <a:pt x="138" y="182"/>
                  </a:lnTo>
                  <a:lnTo>
                    <a:pt x="138" y="182"/>
                  </a:lnTo>
                  <a:lnTo>
                    <a:pt x="140" y="181"/>
                  </a:lnTo>
                  <a:lnTo>
                    <a:pt x="141" y="181"/>
                  </a:lnTo>
                  <a:lnTo>
                    <a:pt x="142" y="181"/>
                  </a:lnTo>
                  <a:lnTo>
                    <a:pt x="143" y="180"/>
                  </a:lnTo>
                  <a:lnTo>
                    <a:pt x="144" y="180"/>
                  </a:lnTo>
                  <a:lnTo>
                    <a:pt x="144" y="180"/>
                  </a:lnTo>
                  <a:lnTo>
                    <a:pt x="145" y="180"/>
                  </a:lnTo>
                  <a:lnTo>
                    <a:pt x="146" y="179"/>
                  </a:lnTo>
                  <a:lnTo>
                    <a:pt x="147" y="178"/>
                  </a:lnTo>
                  <a:lnTo>
                    <a:pt x="148" y="178"/>
                  </a:lnTo>
                  <a:lnTo>
                    <a:pt x="150" y="177"/>
                  </a:lnTo>
                  <a:lnTo>
                    <a:pt x="151" y="177"/>
                  </a:lnTo>
                  <a:lnTo>
                    <a:pt x="151" y="176"/>
                  </a:lnTo>
                  <a:lnTo>
                    <a:pt x="152" y="175"/>
                  </a:lnTo>
                  <a:lnTo>
                    <a:pt x="153" y="175"/>
                  </a:lnTo>
                  <a:lnTo>
                    <a:pt x="154" y="174"/>
                  </a:lnTo>
                  <a:lnTo>
                    <a:pt x="154" y="173"/>
                  </a:lnTo>
                  <a:lnTo>
                    <a:pt x="155" y="172"/>
                  </a:lnTo>
                  <a:lnTo>
                    <a:pt x="156" y="171"/>
                  </a:lnTo>
                  <a:lnTo>
                    <a:pt x="156" y="170"/>
                  </a:lnTo>
                  <a:lnTo>
                    <a:pt x="157" y="169"/>
                  </a:lnTo>
                  <a:lnTo>
                    <a:pt x="157" y="169"/>
                  </a:lnTo>
                  <a:lnTo>
                    <a:pt x="158" y="167"/>
                  </a:lnTo>
                  <a:lnTo>
                    <a:pt x="158" y="166"/>
                  </a:lnTo>
                  <a:lnTo>
                    <a:pt x="159" y="165"/>
                  </a:lnTo>
                  <a:lnTo>
                    <a:pt x="159" y="164"/>
                  </a:lnTo>
                  <a:lnTo>
                    <a:pt x="159" y="162"/>
                  </a:lnTo>
                  <a:lnTo>
                    <a:pt x="160" y="161"/>
                  </a:lnTo>
                  <a:lnTo>
                    <a:pt x="160" y="160"/>
                  </a:lnTo>
                  <a:lnTo>
                    <a:pt x="160" y="159"/>
                  </a:lnTo>
                  <a:lnTo>
                    <a:pt x="160" y="157"/>
                  </a:lnTo>
                  <a:lnTo>
                    <a:pt x="160" y="156"/>
                  </a:lnTo>
                  <a:lnTo>
                    <a:pt x="160" y="154"/>
                  </a:lnTo>
                  <a:lnTo>
                    <a:pt x="159" y="122"/>
                  </a:lnTo>
                  <a:lnTo>
                    <a:pt x="157" y="90"/>
                  </a:lnTo>
                  <a:lnTo>
                    <a:pt x="155" y="59"/>
                  </a:lnTo>
                  <a:lnTo>
                    <a:pt x="154" y="28"/>
                  </a:lnTo>
                  <a:lnTo>
                    <a:pt x="154" y="28"/>
                  </a:lnTo>
                  <a:close/>
                </a:path>
              </a:pathLst>
            </a:custGeom>
            <a:solidFill>
              <a:srgbClr val="DF00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grpSp>
      <p:sp>
        <p:nvSpPr>
          <p:cNvPr id="30" name="Flowchart: Connector 29"/>
          <p:cNvSpPr>
            <a:spLocks noChangeAspect="1"/>
          </p:cNvSpPr>
          <p:nvPr/>
        </p:nvSpPr>
        <p:spPr>
          <a:xfrm>
            <a:off x="2590000" y="3288757"/>
            <a:ext cx="252000" cy="252000"/>
          </a:xfrm>
          <a:prstGeom prst="flowChartConnector">
            <a:avLst/>
          </a:prstGeom>
          <a:solidFill>
            <a:srgbClr val="0033CC"/>
          </a:solidFill>
          <a:ln>
            <a:noFill/>
          </a:ln>
          <a:scene3d>
            <a:camera prst="orthographicFront"/>
            <a:lightRig rig="soft" dir="t"/>
          </a:scene3d>
          <a:sp3d prstMaterial="dkEdge">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32" name="Straight Connector 31"/>
          <p:cNvCxnSpPr>
            <a:stCxn id="30" idx="4"/>
            <a:endCxn id="12" idx="40"/>
          </p:cNvCxnSpPr>
          <p:nvPr/>
        </p:nvCxnSpPr>
        <p:spPr>
          <a:xfrm>
            <a:off x="2716000" y="3540757"/>
            <a:ext cx="9303" cy="985315"/>
          </a:xfrm>
          <a:prstGeom prst="line">
            <a:avLst/>
          </a:prstGeom>
          <a:ln>
            <a:solidFill>
              <a:schemeClr val="accent4">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a:endCxn id="30" idx="2"/>
          </p:cNvCxnSpPr>
          <p:nvPr/>
        </p:nvCxnSpPr>
        <p:spPr>
          <a:xfrm>
            <a:off x="1672777" y="3414757"/>
            <a:ext cx="917223" cy="0"/>
          </a:xfrm>
          <a:prstGeom prst="straightConnector1">
            <a:avLst/>
          </a:prstGeom>
          <a:ln w="38100" cmpd="sng">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57" name="Line Callout 2 (Accent Bar) 56"/>
          <p:cNvSpPr/>
          <p:nvPr/>
        </p:nvSpPr>
        <p:spPr>
          <a:xfrm flipH="1">
            <a:off x="241591" y="1668549"/>
            <a:ext cx="1003851" cy="369332"/>
          </a:xfrm>
          <a:prstGeom prst="accentCallout2">
            <a:avLst>
              <a:gd name="adj1" fmla="val 24940"/>
              <a:gd name="adj2" fmla="val -5059"/>
              <a:gd name="adj3" fmla="val 103340"/>
              <a:gd name="adj4" fmla="val -26049"/>
              <a:gd name="adj5" fmla="val 448363"/>
              <a:gd name="adj6" fmla="val -57203"/>
            </a:avLst>
          </a:prstGeom>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tIns="0" rIns="36000" bIns="0" rtlCol="0" anchor="ctr">
            <a:spAutoFit/>
          </a:bodyPr>
          <a:lstStyle/>
          <a:p>
            <a:r>
              <a:rPr lang="ru-RU" sz="1200" dirty="0" smtClean="0">
                <a:solidFill>
                  <a:srgbClr val="002060"/>
                </a:solidFill>
              </a:rPr>
              <a:t>Локальный </a:t>
            </a:r>
          </a:p>
          <a:p>
            <a:r>
              <a:rPr lang="ru-RU" sz="1200" dirty="0" smtClean="0">
                <a:solidFill>
                  <a:srgbClr val="002060"/>
                </a:solidFill>
              </a:rPr>
              <a:t>трансферт</a:t>
            </a:r>
            <a:endParaRPr lang="ru-RU" sz="1200" dirty="0">
              <a:solidFill>
                <a:srgbClr val="002060"/>
              </a:solidFill>
            </a:endParaRPr>
          </a:p>
        </p:txBody>
      </p:sp>
      <p:grpSp>
        <p:nvGrpSpPr>
          <p:cNvPr id="58" name="Group 57"/>
          <p:cNvGrpSpPr/>
          <p:nvPr/>
        </p:nvGrpSpPr>
        <p:grpSpPr>
          <a:xfrm>
            <a:off x="6935100" y="4663722"/>
            <a:ext cx="198022" cy="541931"/>
            <a:chOff x="2429232" y="853283"/>
            <a:chExt cx="254000" cy="670719"/>
          </a:xfrm>
        </p:grpSpPr>
        <p:sp>
          <p:nvSpPr>
            <p:cNvPr id="59" name="Freeform 7"/>
            <p:cNvSpPr>
              <a:spLocks/>
            </p:cNvSpPr>
            <p:nvPr/>
          </p:nvSpPr>
          <p:spPr bwMode="auto">
            <a:xfrm>
              <a:off x="2477650" y="853283"/>
              <a:ext cx="157163" cy="146050"/>
            </a:xfrm>
            <a:custGeom>
              <a:avLst/>
              <a:gdLst>
                <a:gd name="T0" fmla="*/ 98 w 99"/>
                <a:gd name="T1" fmla="*/ 51 h 92"/>
                <a:gd name="T2" fmla="*/ 98 w 99"/>
                <a:gd name="T3" fmla="*/ 55 h 92"/>
                <a:gd name="T4" fmla="*/ 96 w 99"/>
                <a:gd name="T5" fmla="*/ 60 h 92"/>
                <a:gd name="T6" fmla="*/ 95 w 99"/>
                <a:gd name="T7" fmla="*/ 64 h 92"/>
                <a:gd name="T8" fmla="*/ 92 w 99"/>
                <a:gd name="T9" fmla="*/ 69 h 92"/>
                <a:gd name="T10" fmla="*/ 89 w 99"/>
                <a:gd name="T11" fmla="*/ 74 h 92"/>
                <a:gd name="T12" fmla="*/ 86 w 99"/>
                <a:gd name="T13" fmla="*/ 77 h 92"/>
                <a:gd name="T14" fmla="*/ 82 w 99"/>
                <a:gd name="T15" fmla="*/ 81 h 92"/>
                <a:gd name="T16" fmla="*/ 78 w 99"/>
                <a:gd name="T17" fmla="*/ 84 h 92"/>
                <a:gd name="T18" fmla="*/ 70 w 99"/>
                <a:gd name="T19" fmla="*/ 88 h 92"/>
                <a:gd name="T20" fmla="*/ 64 w 99"/>
                <a:gd name="T21" fmla="*/ 90 h 92"/>
                <a:gd name="T22" fmla="*/ 60 w 99"/>
                <a:gd name="T23" fmla="*/ 91 h 92"/>
                <a:gd name="T24" fmla="*/ 54 w 99"/>
                <a:gd name="T25" fmla="*/ 92 h 92"/>
                <a:gd name="T26" fmla="*/ 47 w 99"/>
                <a:gd name="T27" fmla="*/ 92 h 92"/>
                <a:gd name="T28" fmla="*/ 41 w 99"/>
                <a:gd name="T29" fmla="*/ 92 h 92"/>
                <a:gd name="T30" fmla="*/ 37 w 99"/>
                <a:gd name="T31" fmla="*/ 91 h 92"/>
                <a:gd name="T32" fmla="*/ 32 w 99"/>
                <a:gd name="T33" fmla="*/ 89 h 92"/>
                <a:gd name="T34" fmla="*/ 26 w 99"/>
                <a:gd name="T35" fmla="*/ 87 h 92"/>
                <a:gd name="T36" fmla="*/ 22 w 99"/>
                <a:gd name="T37" fmla="*/ 85 h 92"/>
                <a:gd name="T38" fmla="*/ 18 w 99"/>
                <a:gd name="T39" fmla="*/ 82 h 92"/>
                <a:gd name="T40" fmla="*/ 14 w 99"/>
                <a:gd name="T41" fmla="*/ 78 h 92"/>
                <a:gd name="T42" fmla="*/ 10 w 99"/>
                <a:gd name="T43" fmla="*/ 75 h 92"/>
                <a:gd name="T44" fmla="*/ 7 w 99"/>
                <a:gd name="T45" fmla="*/ 70 h 92"/>
                <a:gd name="T46" fmla="*/ 3 w 99"/>
                <a:gd name="T47" fmla="*/ 64 h 92"/>
                <a:gd name="T48" fmla="*/ 1 w 99"/>
                <a:gd name="T49" fmla="*/ 58 h 92"/>
                <a:gd name="T50" fmla="*/ 0 w 99"/>
                <a:gd name="T51" fmla="*/ 53 h 92"/>
                <a:gd name="T52" fmla="*/ 0 w 99"/>
                <a:gd name="T53" fmla="*/ 49 h 92"/>
                <a:gd name="T54" fmla="*/ 0 w 99"/>
                <a:gd name="T55" fmla="*/ 43 h 92"/>
                <a:gd name="T56" fmla="*/ 1 w 99"/>
                <a:gd name="T57" fmla="*/ 38 h 92"/>
                <a:gd name="T58" fmla="*/ 2 w 99"/>
                <a:gd name="T59" fmla="*/ 34 h 92"/>
                <a:gd name="T60" fmla="*/ 3 w 99"/>
                <a:gd name="T61" fmla="*/ 29 h 92"/>
                <a:gd name="T62" fmla="*/ 5 w 99"/>
                <a:gd name="T63" fmla="*/ 24 h 92"/>
                <a:gd name="T64" fmla="*/ 8 w 99"/>
                <a:gd name="T65" fmla="*/ 20 h 92"/>
                <a:gd name="T66" fmla="*/ 11 w 99"/>
                <a:gd name="T67" fmla="*/ 16 h 92"/>
                <a:gd name="T68" fmla="*/ 16 w 99"/>
                <a:gd name="T69" fmla="*/ 12 h 92"/>
                <a:gd name="T70" fmla="*/ 19 w 99"/>
                <a:gd name="T71" fmla="*/ 9 h 92"/>
                <a:gd name="T72" fmla="*/ 25 w 99"/>
                <a:gd name="T73" fmla="*/ 6 h 92"/>
                <a:gd name="T74" fmla="*/ 32 w 99"/>
                <a:gd name="T75" fmla="*/ 3 h 92"/>
                <a:gd name="T76" fmla="*/ 38 w 99"/>
                <a:gd name="T77" fmla="*/ 1 h 92"/>
                <a:gd name="T78" fmla="*/ 42 w 99"/>
                <a:gd name="T79" fmla="*/ 0 h 92"/>
                <a:gd name="T80" fmla="*/ 49 w 99"/>
                <a:gd name="T81" fmla="*/ 0 h 92"/>
                <a:gd name="T82" fmla="*/ 55 w 99"/>
                <a:gd name="T83" fmla="*/ 0 h 92"/>
                <a:gd name="T84" fmla="*/ 61 w 99"/>
                <a:gd name="T85" fmla="*/ 1 h 92"/>
                <a:gd name="T86" fmla="*/ 65 w 99"/>
                <a:gd name="T87" fmla="*/ 2 h 92"/>
                <a:gd name="T88" fmla="*/ 70 w 99"/>
                <a:gd name="T89" fmla="*/ 5 h 92"/>
                <a:gd name="T90" fmla="*/ 75 w 99"/>
                <a:gd name="T91" fmla="*/ 7 h 92"/>
                <a:gd name="T92" fmla="*/ 80 w 99"/>
                <a:gd name="T93" fmla="*/ 10 h 92"/>
                <a:gd name="T94" fmla="*/ 84 w 99"/>
                <a:gd name="T95" fmla="*/ 14 h 92"/>
                <a:gd name="T96" fmla="*/ 87 w 99"/>
                <a:gd name="T97" fmla="*/ 17 h 92"/>
                <a:gd name="T98" fmla="*/ 91 w 99"/>
                <a:gd name="T99" fmla="*/ 20 h 92"/>
                <a:gd name="T100" fmla="*/ 94 w 99"/>
                <a:gd name="T101" fmla="*/ 27 h 92"/>
                <a:gd name="T102" fmla="*/ 97 w 99"/>
                <a:gd name="T103" fmla="*/ 34 h 92"/>
                <a:gd name="T104" fmla="*/ 98 w 99"/>
                <a:gd name="T105" fmla="*/ 38 h 92"/>
                <a:gd name="T106" fmla="*/ 98 w 99"/>
                <a:gd name="T107" fmla="*/ 43 h 92"/>
                <a:gd name="T108" fmla="*/ 99 w 99"/>
                <a:gd name="T109" fmla="*/ 46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99" h="92">
                  <a:moveTo>
                    <a:pt x="99" y="46"/>
                  </a:moveTo>
                  <a:lnTo>
                    <a:pt x="99" y="49"/>
                  </a:lnTo>
                  <a:lnTo>
                    <a:pt x="98" y="50"/>
                  </a:lnTo>
                  <a:lnTo>
                    <a:pt x="98" y="51"/>
                  </a:lnTo>
                  <a:lnTo>
                    <a:pt x="98" y="52"/>
                  </a:lnTo>
                  <a:lnTo>
                    <a:pt x="98" y="53"/>
                  </a:lnTo>
                  <a:lnTo>
                    <a:pt x="98" y="54"/>
                  </a:lnTo>
                  <a:lnTo>
                    <a:pt x="98" y="55"/>
                  </a:lnTo>
                  <a:lnTo>
                    <a:pt x="97" y="57"/>
                  </a:lnTo>
                  <a:lnTo>
                    <a:pt x="97" y="58"/>
                  </a:lnTo>
                  <a:lnTo>
                    <a:pt x="97" y="59"/>
                  </a:lnTo>
                  <a:lnTo>
                    <a:pt x="96" y="60"/>
                  </a:lnTo>
                  <a:lnTo>
                    <a:pt x="96" y="61"/>
                  </a:lnTo>
                  <a:lnTo>
                    <a:pt x="96" y="62"/>
                  </a:lnTo>
                  <a:lnTo>
                    <a:pt x="95" y="63"/>
                  </a:lnTo>
                  <a:lnTo>
                    <a:pt x="95" y="64"/>
                  </a:lnTo>
                  <a:lnTo>
                    <a:pt x="94" y="66"/>
                  </a:lnTo>
                  <a:lnTo>
                    <a:pt x="93" y="67"/>
                  </a:lnTo>
                  <a:lnTo>
                    <a:pt x="93" y="68"/>
                  </a:lnTo>
                  <a:lnTo>
                    <a:pt x="92" y="69"/>
                  </a:lnTo>
                  <a:lnTo>
                    <a:pt x="92" y="70"/>
                  </a:lnTo>
                  <a:lnTo>
                    <a:pt x="91" y="71"/>
                  </a:lnTo>
                  <a:lnTo>
                    <a:pt x="91" y="72"/>
                  </a:lnTo>
                  <a:lnTo>
                    <a:pt x="89" y="74"/>
                  </a:lnTo>
                  <a:lnTo>
                    <a:pt x="89" y="75"/>
                  </a:lnTo>
                  <a:lnTo>
                    <a:pt x="87" y="76"/>
                  </a:lnTo>
                  <a:lnTo>
                    <a:pt x="86" y="76"/>
                  </a:lnTo>
                  <a:lnTo>
                    <a:pt x="86" y="77"/>
                  </a:lnTo>
                  <a:lnTo>
                    <a:pt x="84" y="79"/>
                  </a:lnTo>
                  <a:lnTo>
                    <a:pt x="83" y="80"/>
                  </a:lnTo>
                  <a:lnTo>
                    <a:pt x="82" y="80"/>
                  </a:lnTo>
                  <a:lnTo>
                    <a:pt x="82" y="81"/>
                  </a:lnTo>
                  <a:lnTo>
                    <a:pt x="81" y="82"/>
                  </a:lnTo>
                  <a:lnTo>
                    <a:pt x="80" y="82"/>
                  </a:lnTo>
                  <a:lnTo>
                    <a:pt x="79" y="83"/>
                  </a:lnTo>
                  <a:lnTo>
                    <a:pt x="78" y="84"/>
                  </a:lnTo>
                  <a:lnTo>
                    <a:pt x="77" y="84"/>
                  </a:lnTo>
                  <a:lnTo>
                    <a:pt x="75" y="86"/>
                  </a:lnTo>
                  <a:lnTo>
                    <a:pt x="72" y="87"/>
                  </a:lnTo>
                  <a:lnTo>
                    <a:pt x="70" y="88"/>
                  </a:lnTo>
                  <a:lnTo>
                    <a:pt x="69" y="88"/>
                  </a:lnTo>
                  <a:lnTo>
                    <a:pt x="68" y="89"/>
                  </a:lnTo>
                  <a:lnTo>
                    <a:pt x="66" y="89"/>
                  </a:lnTo>
                  <a:lnTo>
                    <a:pt x="64" y="90"/>
                  </a:lnTo>
                  <a:lnTo>
                    <a:pt x="63" y="91"/>
                  </a:lnTo>
                  <a:lnTo>
                    <a:pt x="62" y="91"/>
                  </a:lnTo>
                  <a:lnTo>
                    <a:pt x="61" y="91"/>
                  </a:lnTo>
                  <a:lnTo>
                    <a:pt x="60" y="91"/>
                  </a:lnTo>
                  <a:lnTo>
                    <a:pt x="57" y="92"/>
                  </a:lnTo>
                  <a:lnTo>
                    <a:pt x="56" y="92"/>
                  </a:lnTo>
                  <a:lnTo>
                    <a:pt x="55" y="92"/>
                  </a:lnTo>
                  <a:lnTo>
                    <a:pt x="54" y="92"/>
                  </a:lnTo>
                  <a:lnTo>
                    <a:pt x="53" y="92"/>
                  </a:lnTo>
                  <a:lnTo>
                    <a:pt x="52" y="92"/>
                  </a:lnTo>
                  <a:lnTo>
                    <a:pt x="49" y="92"/>
                  </a:lnTo>
                  <a:lnTo>
                    <a:pt x="47" y="92"/>
                  </a:lnTo>
                  <a:lnTo>
                    <a:pt x="46" y="92"/>
                  </a:lnTo>
                  <a:lnTo>
                    <a:pt x="44" y="92"/>
                  </a:lnTo>
                  <a:lnTo>
                    <a:pt x="42" y="92"/>
                  </a:lnTo>
                  <a:lnTo>
                    <a:pt x="41" y="92"/>
                  </a:lnTo>
                  <a:lnTo>
                    <a:pt x="40" y="92"/>
                  </a:lnTo>
                  <a:lnTo>
                    <a:pt x="39" y="91"/>
                  </a:lnTo>
                  <a:lnTo>
                    <a:pt x="38" y="91"/>
                  </a:lnTo>
                  <a:lnTo>
                    <a:pt x="37" y="91"/>
                  </a:lnTo>
                  <a:lnTo>
                    <a:pt x="35" y="91"/>
                  </a:lnTo>
                  <a:lnTo>
                    <a:pt x="34" y="90"/>
                  </a:lnTo>
                  <a:lnTo>
                    <a:pt x="33" y="90"/>
                  </a:lnTo>
                  <a:lnTo>
                    <a:pt x="32" y="89"/>
                  </a:lnTo>
                  <a:lnTo>
                    <a:pt x="31" y="89"/>
                  </a:lnTo>
                  <a:lnTo>
                    <a:pt x="30" y="89"/>
                  </a:lnTo>
                  <a:lnTo>
                    <a:pt x="27" y="88"/>
                  </a:lnTo>
                  <a:lnTo>
                    <a:pt x="26" y="87"/>
                  </a:lnTo>
                  <a:lnTo>
                    <a:pt x="25" y="87"/>
                  </a:lnTo>
                  <a:lnTo>
                    <a:pt x="24" y="86"/>
                  </a:lnTo>
                  <a:lnTo>
                    <a:pt x="23" y="86"/>
                  </a:lnTo>
                  <a:lnTo>
                    <a:pt x="22" y="85"/>
                  </a:lnTo>
                  <a:lnTo>
                    <a:pt x="21" y="84"/>
                  </a:lnTo>
                  <a:lnTo>
                    <a:pt x="19" y="83"/>
                  </a:lnTo>
                  <a:lnTo>
                    <a:pt x="19" y="82"/>
                  </a:lnTo>
                  <a:lnTo>
                    <a:pt x="18" y="82"/>
                  </a:lnTo>
                  <a:lnTo>
                    <a:pt x="17" y="81"/>
                  </a:lnTo>
                  <a:lnTo>
                    <a:pt x="16" y="80"/>
                  </a:lnTo>
                  <a:lnTo>
                    <a:pt x="14" y="79"/>
                  </a:lnTo>
                  <a:lnTo>
                    <a:pt x="14" y="78"/>
                  </a:lnTo>
                  <a:lnTo>
                    <a:pt x="12" y="77"/>
                  </a:lnTo>
                  <a:lnTo>
                    <a:pt x="11" y="76"/>
                  </a:lnTo>
                  <a:lnTo>
                    <a:pt x="10" y="76"/>
                  </a:lnTo>
                  <a:lnTo>
                    <a:pt x="10" y="75"/>
                  </a:lnTo>
                  <a:lnTo>
                    <a:pt x="9" y="74"/>
                  </a:lnTo>
                  <a:lnTo>
                    <a:pt x="8" y="73"/>
                  </a:lnTo>
                  <a:lnTo>
                    <a:pt x="8" y="72"/>
                  </a:lnTo>
                  <a:lnTo>
                    <a:pt x="7" y="70"/>
                  </a:lnTo>
                  <a:lnTo>
                    <a:pt x="5" y="68"/>
                  </a:lnTo>
                  <a:lnTo>
                    <a:pt x="4" y="66"/>
                  </a:lnTo>
                  <a:lnTo>
                    <a:pt x="4" y="65"/>
                  </a:lnTo>
                  <a:lnTo>
                    <a:pt x="3" y="64"/>
                  </a:lnTo>
                  <a:lnTo>
                    <a:pt x="3" y="62"/>
                  </a:lnTo>
                  <a:lnTo>
                    <a:pt x="2" y="60"/>
                  </a:lnTo>
                  <a:lnTo>
                    <a:pt x="2" y="59"/>
                  </a:lnTo>
                  <a:lnTo>
                    <a:pt x="1" y="58"/>
                  </a:lnTo>
                  <a:lnTo>
                    <a:pt x="1" y="57"/>
                  </a:lnTo>
                  <a:lnTo>
                    <a:pt x="1" y="55"/>
                  </a:lnTo>
                  <a:lnTo>
                    <a:pt x="1" y="54"/>
                  </a:lnTo>
                  <a:lnTo>
                    <a:pt x="0" y="53"/>
                  </a:lnTo>
                  <a:lnTo>
                    <a:pt x="0" y="52"/>
                  </a:lnTo>
                  <a:lnTo>
                    <a:pt x="0" y="51"/>
                  </a:lnTo>
                  <a:lnTo>
                    <a:pt x="0" y="50"/>
                  </a:lnTo>
                  <a:lnTo>
                    <a:pt x="0" y="49"/>
                  </a:lnTo>
                  <a:lnTo>
                    <a:pt x="0" y="47"/>
                  </a:lnTo>
                  <a:lnTo>
                    <a:pt x="0" y="46"/>
                  </a:lnTo>
                  <a:lnTo>
                    <a:pt x="0" y="44"/>
                  </a:lnTo>
                  <a:lnTo>
                    <a:pt x="0" y="43"/>
                  </a:lnTo>
                  <a:lnTo>
                    <a:pt x="0" y="41"/>
                  </a:lnTo>
                  <a:lnTo>
                    <a:pt x="0" y="40"/>
                  </a:lnTo>
                  <a:lnTo>
                    <a:pt x="0" y="39"/>
                  </a:lnTo>
                  <a:lnTo>
                    <a:pt x="1" y="38"/>
                  </a:lnTo>
                  <a:lnTo>
                    <a:pt x="1" y="37"/>
                  </a:lnTo>
                  <a:lnTo>
                    <a:pt x="1" y="36"/>
                  </a:lnTo>
                  <a:lnTo>
                    <a:pt x="1" y="35"/>
                  </a:lnTo>
                  <a:lnTo>
                    <a:pt x="2" y="34"/>
                  </a:lnTo>
                  <a:lnTo>
                    <a:pt x="2" y="32"/>
                  </a:lnTo>
                  <a:lnTo>
                    <a:pt x="2" y="31"/>
                  </a:lnTo>
                  <a:lnTo>
                    <a:pt x="3" y="30"/>
                  </a:lnTo>
                  <a:lnTo>
                    <a:pt x="3" y="29"/>
                  </a:lnTo>
                  <a:lnTo>
                    <a:pt x="3" y="28"/>
                  </a:lnTo>
                  <a:lnTo>
                    <a:pt x="4" y="26"/>
                  </a:lnTo>
                  <a:lnTo>
                    <a:pt x="5" y="25"/>
                  </a:lnTo>
                  <a:lnTo>
                    <a:pt x="5" y="24"/>
                  </a:lnTo>
                  <a:lnTo>
                    <a:pt x="6" y="23"/>
                  </a:lnTo>
                  <a:lnTo>
                    <a:pt x="7" y="22"/>
                  </a:lnTo>
                  <a:lnTo>
                    <a:pt x="7" y="21"/>
                  </a:lnTo>
                  <a:lnTo>
                    <a:pt x="8" y="20"/>
                  </a:lnTo>
                  <a:lnTo>
                    <a:pt x="9" y="19"/>
                  </a:lnTo>
                  <a:lnTo>
                    <a:pt x="10" y="18"/>
                  </a:lnTo>
                  <a:lnTo>
                    <a:pt x="10" y="17"/>
                  </a:lnTo>
                  <a:lnTo>
                    <a:pt x="11" y="16"/>
                  </a:lnTo>
                  <a:lnTo>
                    <a:pt x="12" y="15"/>
                  </a:lnTo>
                  <a:lnTo>
                    <a:pt x="14" y="14"/>
                  </a:lnTo>
                  <a:lnTo>
                    <a:pt x="15" y="13"/>
                  </a:lnTo>
                  <a:lnTo>
                    <a:pt x="16" y="12"/>
                  </a:lnTo>
                  <a:lnTo>
                    <a:pt x="17" y="11"/>
                  </a:lnTo>
                  <a:lnTo>
                    <a:pt x="18" y="11"/>
                  </a:lnTo>
                  <a:lnTo>
                    <a:pt x="19" y="10"/>
                  </a:lnTo>
                  <a:lnTo>
                    <a:pt x="19" y="9"/>
                  </a:lnTo>
                  <a:lnTo>
                    <a:pt x="20" y="9"/>
                  </a:lnTo>
                  <a:lnTo>
                    <a:pt x="21" y="8"/>
                  </a:lnTo>
                  <a:lnTo>
                    <a:pt x="23" y="7"/>
                  </a:lnTo>
                  <a:lnTo>
                    <a:pt x="25" y="6"/>
                  </a:lnTo>
                  <a:lnTo>
                    <a:pt x="27" y="5"/>
                  </a:lnTo>
                  <a:lnTo>
                    <a:pt x="29" y="4"/>
                  </a:lnTo>
                  <a:lnTo>
                    <a:pt x="30" y="4"/>
                  </a:lnTo>
                  <a:lnTo>
                    <a:pt x="32" y="3"/>
                  </a:lnTo>
                  <a:lnTo>
                    <a:pt x="34" y="2"/>
                  </a:lnTo>
                  <a:lnTo>
                    <a:pt x="35" y="2"/>
                  </a:lnTo>
                  <a:lnTo>
                    <a:pt x="37" y="1"/>
                  </a:lnTo>
                  <a:lnTo>
                    <a:pt x="38" y="1"/>
                  </a:lnTo>
                  <a:lnTo>
                    <a:pt x="39" y="1"/>
                  </a:lnTo>
                  <a:lnTo>
                    <a:pt x="40" y="1"/>
                  </a:lnTo>
                  <a:lnTo>
                    <a:pt x="41" y="1"/>
                  </a:lnTo>
                  <a:lnTo>
                    <a:pt x="42" y="0"/>
                  </a:lnTo>
                  <a:lnTo>
                    <a:pt x="44" y="0"/>
                  </a:lnTo>
                  <a:lnTo>
                    <a:pt x="46" y="0"/>
                  </a:lnTo>
                  <a:lnTo>
                    <a:pt x="47" y="0"/>
                  </a:lnTo>
                  <a:lnTo>
                    <a:pt x="49" y="0"/>
                  </a:lnTo>
                  <a:lnTo>
                    <a:pt x="52" y="0"/>
                  </a:lnTo>
                  <a:lnTo>
                    <a:pt x="53" y="0"/>
                  </a:lnTo>
                  <a:lnTo>
                    <a:pt x="54" y="0"/>
                  </a:lnTo>
                  <a:lnTo>
                    <a:pt x="55" y="0"/>
                  </a:lnTo>
                  <a:lnTo>
                    <a:pt x="56" y="1"/>
                  </a:lnTo>
                  <a:lnTo>
                    <a:pt x="57" y="1"/>
                  </a:lnTo>
                  <a:lnTo>
                    <a:pt x="60" y="1"/>
                  </a:lnTo>
                  <a:lnTo>
                    <a:pt x="61" y="1"/>
                  </a:lnTo>
                  <a:lnTo>
                    <a:pt x="62" y="1"/>
                  </a:lnTo>
                  <a:lnTo>
                    <a:pt x="63" y="2"/>
                  </a:lnTo>
                  <a:lnTo>
                    <a:pt x="64" y="2"/>
                  </a:lnTo>
                  <a:lnTo>
                    <a:pt x="65" y="2"/>
                  </a:lnTo>
                  <a:lnTo>
                    <a:pt x="66" y="3"/>
                  </a:lnTo>
                  <a:lnTo>
                    <a:pt x="67" y="3"/>
                  </a:lnTo>
                  <a:lnTo>
                    <a:pt x="68" y="4"/>
                  </a:lnTo>
                  <a:lnTo>
                    <a:pt x="70" y="5"/>
                  </a:lnTo>
                  <a:lnTo>
                    <a:pt x="71" y="5"/>
                  </a:lnTo>
                  <a:lnTo>
                    <a:pt x="72" y="6"/>
                  </a:lnTo>
                  <a:lnTo>
                    <a:pt x="74" y="6"/>
                  </a:lnTo>
                  <a:lnTo>
                    <a:pt x="75" y="7"/>
                  </a:lnTo>
                  <a:lnTo>
                    <a:pt x="76" y="7"/>
                  </a:lnTo>
                  <a:lnTo>
                    <a:pt x="77" y="8"/>
                  </a:lnTo>
                  <a:lnTo>
                    <a:pt x="79" y="9"/>
                  </a:lnTo>
                  <a:lnTo>
                    <a:pt x="80" y="10"/>
                  </a:lnTo>
                  <a:lnTo>
                    <a:pt x="81" y="11"/>
                  </a:lnTo>
                  <a:lnTo>
                    <a:pt x="82" y="11"/>
                  </a:lnTo>
                  <a:lnTo>
                    <a:pt x="82" y="12"/>
                  </a:lnTo>
                  <a:lnTo>
                    <a:pt x="84" y="14"/>
                  </a:lnTo>
                  <a:lnTo>
                    <a:pt x="85" y="14"/>
                  </a:lnTo>
                  <a:lnTo>
                    <a:pt x="86" y="15"/>
                  </a:lnTo>
                  <a:lnTo>
                    <a:pt x="86" y="16"/>
                  </a:lnTo>
                  <a:lnTo>
                    <a:pt x="87" y="17"/>
                  </a:lnTo>
                  <a:lnTo>
                    <a:pt x="89" y="18"/>
                  </a:lnTo>
                  <a:lnTo>
                    <a:pt x="89" y="19"/>
                  </a:lnTo>
                  <a:lnTo>
                    <a:pt x="90" y="20"/>
                  </a:lnTo>
                  <a:lnTo>
                    <a:pt x="91" y="20"/>
                  </a:lnTo>
                  <a:lnTo>
                    <a:pt x="92" y="22"/>
                  </a:lnTo>
                  <a:lnTo>
                    <a:pt x="93" y="24"/>
                  </a:lnTo>
                  <a:lnTo>
                    <a:pt x="94" y="26"/>
                  </a:lnTo>
                  <a:lnTo>
                    <a:pt x="94" y="27"/>
                  </a:lnTo>
                  <a:lnTo>
                    <a:pt x="95" y="28"/>
                  </a:lnTo>
                  <a:lnTo>
                    <a:pt x="96" y="30"/>
                  </a:lnTo>
                  <a:lnTo>
                    <a:pt x="96" y="32"/>
                  </a:lnTo>
                  <a:lnTo>
                    <a:pt x="97" y="34"/>
                  </a:lnTo>
                  <a:lnTo>
                    <a:pt x="97" y="35"/>
                  </a:lnTo>
                  <a:lnTo>
                    <a:pt x="97" y="36"/>
                  </a:lnTo>
                  <a:lnTo>
                    <a:pt x="98" y="37"/>
                  </a:lnTo>
                  <a:lnTo>
                    <a:pt x="98" y="38"/>
                  </a:lnTo>
                  <a:lnTo>
                    <a:pt x="98" y="39"/>
                  </a:lnTo>
                  <a:lnTo>
                    <a:pt x="98" y="40"/>
                  </a:lnTo>
                  <a:lnTo>
                    <a:pt x="98" y="41"/>
                  </a:lnTo>
                  <a:lnTo>
                    <a:pt x="98" y="43"/>
                  </a:lnTo>
                  <a:lnTo>
                    <a:pt x="99" y="44"/>
                  </a:lnTo>
                  <a:lnTo>
                    <a:pt x="99" y="45"/>
                  </a:lnTo>
                  <a:lnTo>
                    <a:pt x="99" y="46"/>
                  </a:lnTo>
                  <a:lnTo>
                    <a:pt x="99" y="46"/>
                  </a:lnTo>
                  <a:close/>
                </a:path>
              </a:pathLst>
            </a:custGeom>
            <a:solidFill>
              <a:srgbClr val="DF00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60" name="Freeform 9"/>
            <p:cNvSpPr>
              <a:spLocks/>
            </p:cNvSpPr>
            <p:nvPr/>
          </p:nvSpPr>
          <p:spPr bwMode="auto">
            <a:xfrm>
              <a:off x="2429232" y="1014414"/>
              <a:ext cx="254000" cy="509588"/>
            </a:xfrm>
            <a:custGeom>
              <a:avLst/>
              <a:gdLst>
                <a:gd name="T0" fmla="*/ 153 w 160"/>
                <a:gd name="T1" fmla="*/ 23 h 321"/>
                <a:gd name="T2" fmla="*/ 152 w 160"/>
                <a:gd name="T3" fmla="*/ 18 h 321"/>
                <a:gd name="T4" fmla="*/ 151 w 160"/>
                <a:gd name="T5" fmla="*/ 14 h 321"/>
                <a:gd name="T6" fmla="*/ 148 w 160"/>
                <a:gd name="T7" fmla="*/ 10 h 321"/>
                <a:gd name="T8" fmla="*/ 145 w 160"/>
                <a:gd name="T9" fmla="*/ 6 h 321"/>
                <a:gd name="T10" fmla="*/ 141 w 160"/>
                <a:gd name="T11" fmla="*/ 3 h 321"/>
                <a:gd name="T12" fmla="*/ 139 w 160"/>
                <a:gd name="T13" fmla="*/ 2 h 321"/>
                <a:gd name="T14" fmla="*/ 133 w 160"/>
                <a:gd name="T15" fmla="*/ 0 h 321"/>
                <a:gd name="T16" fmla="*/ 80 w 160"/>
                <a:gd name="T17" fmla="*/ 0 h 321"/>
                <a:gd name="T18" fmla="*/ 27 w 160"/>
                <a:gd name="T19" fmla="*/ 0 h 321"/>
                <a:gd name="T20" fmla="*/ 23 w 160"/>
                <a:gd name="T21" fmla="*/ 1 h 321"/>
                <a:gd name="T22" fmla="*/ 20 w 160"/>
                <a:gd name="T23" fmla="*/ 3 h 321"/>
                <a:gd name="T24" fmla="*/ 16 w 160"/>
                <a:gd name="T25" fmla="*/ 6 h 321"/>
                <a:gd name="T26" fmla="*/ 12 w 160"/>
                <a:gd name="T27" fmla="*/ 9 h 321"/>
                <a:gd name="T28" fmla="*/ 10 w 160"/>
                <a:gd name="T29" fmla="*/ 13 h 321"/>
                <a:gd name="T30" fmla="*/ 8 w 160"/>
                <a:gd name="T31" fmla="*/ 18 h 321"/>
                <a:gd name="T32" fmla="*/ 7 w 160"/>
                <a:gd name="T33" fmla="*/ 23 h 321"/>
                <a:gd name="T34" fmla="*/ 5 w 160"/>
                <a:gd name="T35" fmla="*/ 59 h 321"/>
                <a:gd name="T36" fmla="*/ 0 w 160"/>
                <a:gd name="T37" fmla="*/ 156 h 321"/>
                <a:gd name="T38" fmla="*/ 1 w 160"/>
                <a:gd name="T39" fmla="*/ 161 h 321"/>
                <a:gd name="T40" fmla="*/ 2 w 160"/>
                <a:gd name="T41" fmla="*/ 166 h 321"/>
                <a:gd name="T42" fmla="*/ 5 w 160"/>
                <a:gd name="T43" fmla="*/ 171 h 321"/>
                <a:gd name="T44" fmla="*/ 7 w 160"/>
                <a:gd name="T45" fmla="*/ 174 h 321"/>
                <a:gd name="T46" fmla="*/ 10 w 160"/>
                <a:gd name="T47" fmla="*/ 177 h 321"/>
                <a:gd name="T48" fmla="*/ 13 w 160"/>
                <a:gd name="T49" fmla="*/ 179 h 321"/>
                <a:gd name="T50" fmla="*/ 17 w 160"/>
                <a:gd name="T51" fmla="*/ 180 h 321"/>
                <a:gd name="T52" fmla="*/ 22 w 160"/>
                <a:gd name="T53" fmla="*/ 182 h 321"/>
                <a:gd name="T54" fmla="*/ 28 w 160"/>
                <a:gd name="T55" fmla="*/ 212 h 321"/>
                <a:gd name="T56" fmla="*/ 33 w 160"/>
                <a:gd name="T57" fmla="*/ 304 h 321"/>
                <a:gd name="T58" fmla="*/ 34 w 160"/>
                <a:gd name="T59" fmla="*/ 307 h 321"/>
                <a:gd name="T60" fmla="*/ 35 w 160"/>
                <a:gd name="T61" fmla="*/ 311 h 321"/>
                <a:gd name="T62" fmla="*/ 36 w 160"/>
                <a:gd name="T63" fmla="*/ 314 h 321"/>
                <a:gd name="T64" fmla="*/ 38 w 160"/>
                <a:gd name="T65" fmla="*/ 317 h 321"/>
                <a:gd name="T66" fmla="*/ 40 w 160"/>
                <a:gd name="T67" fmla="*/ 319 h 321"/>
                <a:gd name="T68" fmla="*/ 43 w 160"/>
                <a:gd name="T69" fmla="*/ 320 h 321"/>
                <a:gd name="T70" fmla="*/ 46 w 160"/>
                <a:gd name="T71" fmla="*/ 321 h 321"/>
                <a:gd name="T72" fmla="*/ 80 w 160"/>
                <a:gd name="T73" fmla="*/ 321 h 321"/>
                <a:gd name="T74" fmla="*/ 115 w 160"/>
                <a:gd name="T75" fmla="*/ 321 h 321"/>
                <a:gd name="T76" fmla="*/ 118 w 160"/>
                <a:gd name="T77" fmla="*/ 320 h 321"/>
                <a:gd name="T78" fmla="*/ 121 w 160"/>
                <a:gd name="T79" fmla="*/ 318 h 321"/>
                <a:gd name="T80" fmla="*/ 123 w 160"/>
                <a:gd name="T81" fmla="*/ 316 h 321"/>
                <a:gd name="T82" fmla="*/ 125 w 160"/>
                <a:gd name="T83" fmla="*/ 313 h 321"/>
                <a:gd name="T84" fmla="*/ 126 w 160"/>
                <a:gd name="T85" fmla="*/ 310 h 321"/>
                <a:gd name="T86" fmla="*/ 127 w 160"/>
                <a:gd name="T87" fmla="*/ 306 h 321"/>
                <a:gd name="T88" fmla="*/ 127 w 160"/>
                <a:gd name="T89" fmla="*/ 303 h 321"/>
                <a:gd name="T90" fmla="*/ 133 w 160"/>
                <a:gd name="T91" fmla="*/ 182 h 321"/>
                <a:gd name="T92" fmla="*/ 138 w 160"/>
                <a:gd name="T93" fmla="*/ 182 h 321"/>
                <a:gd name="T94" fmla="*/ 143 w 160"/>
                <a:gd name="T95" fmla="*/ 180 h 321"/>
                <a:gd name="T96" fmla="*/ 146 w 160"/>
                <a:gd name="T97" fmla="*/ 179 h 321"/>
                <a:gd name="T98" fmla="*/ 151 w 160"/>
                <a:gd name="T99" fmla="*/ 177 h 321"/>
                <a:gd name="T100" fmla="*/ 154 w 160"/>
                <a:gd name="T101" fmla="*/ 174 h 321"/>
                <a:gd name="T102" fmla="*/ 156 w 160"/>
                <a:gd name="T103" fmla="*/ 170 h 321"/>
                <a:gd name="T104" fmla="*/ 158 w 160"/>
                <a:gd name="T105" fmla="*/ 166 h 321"/>
                <a:gd name="T106" fmla="*/ 160 w 160"/>
                <a:gd name="T107" fmla="*/ 161 h 321"/>
                <a:gd name="T108" fmla="*/ 160 w 160"/>
                <a:gd name="T109" fmla="*/ 156 h 321"/>
                <a:gd name="T110" fmla="*/ 155 w 160"/>
                <a:gd name="T111" fmla="*/ 5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60" h="321">
                  <a:moveTo>
                    <a:pt x="154" y="28"/>
                  </a:moveTo>
                  <a:lnTo>
                    <a:pt x="154" y="26"/>
                  </a:lnTo>
                  <a:lnTo>
                    <a:pt x="153" y="25"/>
                  </a:lnTo>
                  <a:lnTo>
                    <a:pt x="153" y="23"/>
                  </a:lnTo>
                  <a:lnTo>
                    <a:pt x="153" y="22"/>
                  </a:lnTo>
                  <a:lnTo>
                    <a:pt x="153" y="21"/>
                  </a:lnTo>
                  <a:lnTo>
                    <a:pt x="153" y="19"/>
                  </a:lnTo>
                  <a:lnTo>
                    <a:pt x="152" y="18"/>
                  </a:lnTo>
                  <a:lnTo>
                    <a:pt x="152" y="17"/>
                  </a:lnTo>
                  <a:lnTo>
                    <a:pt x="152" y="17"/>
                  </a:lnTo>
                  <a:lnTo>
                    <a:pt x="151" y="16"/>
                  </a:lnTo>
                  <a:lnTo>
                    <a:pt x="151" y="14"/>
                  </a:lnTo>
                  <a:lnTo>
                    <a:pt x="150" y="13"/>
                  </a:lnTo>
                  <a:lnTo>
                    <a:pt x="150" y="12"/>
                  </a:lnTo>
                  <a:lnTo>
                    <a:pt x="148" y="11"/>
                  </a:lnTo>
                  <a:lnTo>
                    <a:pt x="148" y="10"/>
                  </a:lnTo>
                  <a:lnTo>
                    <a:pt x="147" y="9"/>
                  </a:lnTo>
                  <a:lnTo>
                    <a:pt x="146" y="8"/>
                  </a:lnTo>
                  <a:lnTo>
                    <a:pt x="146" y="7"/>
                  </a:lnTo>
                  <a:lnTo>
                    <a:pt x="145" y="6"/>
                  </a:lnTo>
                  <a:lnTo>
                    <a:pt x="144" y="6"/>
                  </a:lnTo>
                  <a:lnTo>
                    <a:pt x="143" y="5"/>
                  </a:lnTo>
                  <a:lnTo>
                    <a:pt x="142" y="4"/>
                  </a:lnTo>
                  <a:lnTo>
                    <a:pt x="141" y="3"/>
                  </a:lnTo>
                  <a:lnTo>
                    <a:pt x="141" y="3"/>
                  </a:lnTo>
                  <a:lnTo>
                    <a:pt x="140" y="3"/>
                  </a:lnTo>
                  <a:lnTo>
                    <a:pt x="139" y="2"/>
                  </a:lnTo>
                  <a:lnTo>
                    <a:pt x="139" y="2"/>
                  </a:lnTo>
                  <a:lnTo>
                    <a:pt x="138" y="1"/>
                  </a:lnTo>
                  <a:lnTo>
                    <a:pt x="137" y="1"/>
                  </a:lnTo>
                  <a:lnTo>
                    <a:pt x="136" y="1"/>
                  </a:lnTo>
                  <a:lnTo>
                    <a:pt x="133" y="0"/>
                  </a:lnTo>
                  <a:lnTo>
                    <a:pt x="132" y="0"/>
                  </a:lnTo>
                  <a:lnTo>
                    <a:pt x="131" y="0"/>
                  </a:lnTo>
                  <a:lnTo>
                    <a:pt x="130" y="0"/>
                  </a:lnTo>
                  <a:lnTo>
                    <a:pt x="80" y="0"/>
                  </a:lnTo>
                  <a:lnTo>
                    <a:pt x="30" y="0"/>
                  </a:lnTo>
                  <a:lnTo>
                    <a:pt x="28" y="0"/>
                  </a:lnTo>
                  <a:lnTo>
                    <a:pt x="27" y="0"/>
                  </a:lnTo>
                  <a:lnTo>
                    <a:pt x="27" y="0"/>
                  </a:lnTo>
                  <a:lnTo>
                    <a:pt x="26" y="0"/>
                  </a:lnTo>
                  <a:lnTo>
                    <a:pt x="25" y="1"/>
                  </a:lnTo>
                  <a:lnTo>
                    <a:pt x="24" y="1"/>
                  </a:lnTo>
                  <a:lnTo>
                    <a:pt x="23" y="1"/>
                  </a:lnTo>
                  <a:lnTo>
                    <a:pt x="22" y="2"/>
                  </a:lnTo>
                  <a:lnTo>
                    <a:pt x="21" y="2"/>
                  </a:lnTo>
                  <a:lnTo>
                    <a:pt x="21" y="2"/>
                  </a:lnTo>
                  <a:lnTo>
                    <a:pt x="20" y="3"/>
                  </a:lnTo>
                  <a:lnTo>
                    <a:pt x="19" y="3"/>
                  </a:lnTo>
                  <a:lnTo>
                    <a:pt x="18" y="4"/>
                  </a:lnTo>
                  <a:lnTo>
                    <a:pt x="17" y="5"/>
                  </a:lnTo>
                  <a:lnTo>
                    <a:pt x="16" y="6"/>
                  </a:lnTo>
                  <a:lnTo>
                    <a:pt x="16" y="6"/>
                  </a:lnTo>
                  <a:lnTo>
                    <a:pt x="15" y="7"/>
                  </a:lnTo>
                  <a:lnTo>
                    <a:pt x="13" y="8"/>
                  </a:lnTo>
                  <a:lnTo>
                    <a:pt x="12" y="9"/>
                  </a:lnTo>
                  <a:lnTo>
                    <a:pt x="12" y="10"/>
                  </a:lnTo>
                  <a:lnTo>
                    <a:pt x="11" y="11"/>
                  </a:lnTo>
                  <a:lnTo>
                    <a:pt x="11" y="12"/>
                  </a:lnTo>
                  <a:lnTo>
                    <a:pt x="10" y="13"/>
                  </a:lnTo>
                  <a:lnTo>
                    <a:pt x="9" y="14"/>
                  </a:lnTo>
                  <a:lnTo>
                    <a:pt x="9" y="16"/>
                  </a:lnTo>
                  <a:lnTo>
                    <a:pt x="9" y="17"/>
                  </a:lnTo>
                  <a:lnTo>
                    <a:pt x="8" y="18"/>
                  </a:lnTo>
                  <a:lnTo>
                    <a:pt x="8" y="19"/>
                  </a:lnTo>
                  <a:lnTo>
                    <a:pt x="8" y="21"/>
                  </a:lnTo>
                  <a:lnTo>
                    <a:pt x="7" y="22"/>
                  </a:lnTo>
                  <a:lnTo>
                    <a:pt x="7" y="23"/>
                  </a:lnTo>
                  <a:lnTo>
                    <a:pt x="7" y="25"/>
                  </a:lnTo>
                  <a:lnTo>
                    <a:pt x="7" y="26"/>
                  </a:lnTo>
                  <a:lnTo>
                    <a:pt x="7" y="28"/>
                  </a:lnTo>
                  <a:lnTo>
                    <a:pt x="5" y="59"/>
                  </a:lnTo>
                  <a:lnTo>
                    <a:pt x="3" y="90"/>
                  </a:lnTo>
                  <a:lnTo>
                    <a:pt x="2" y="122"/>
                  </a:lnTo>
                  <a:lnTo>
                    <a:pt x="0" y="154"/>
                  </a:lnTo>
                  <a:lnTo>
                    <a:pt x="0" y="156"/>
                  </a:lnTo>
                  <a:lnTo>
                    <a:pt x="0" y="157"/>
                  </a:lnTo>
                  <a:lnTo>
                    <a:pt x="0" y="159"/>
                  </a:lnTo>
                  <a:lnTo>
                    <a:pt x="0" y="160"/>
                  </a:lnTo>
                  <a:lnTo>
                    <a:pt x="1" y="161"/>
                  </a:lnTo>
                  <a:lnTo>
                    <a:pt x="1" y="162"/>
                  </a:lnTo>
                  <a:lnTo>
                    <a:pt x="1" y="164"/>
                  </a:lnTo>
                  <a:lnTo>
                    <a:pt x="2" y="165"/>
                  </a:lnTo>
                  <a:lnTo>
                    <a:pt x="2" y="166"/>
                  </a:lnTo>
                  <a:lnTo>
                    <a:pt x="3" y="167"/>
                  </a:lnTo>
                  <a:lnTo>
                    <a:pt x="3" y="169"/>
                  </a:lnTo>
                  <a:lnTo>
                    <a:pt x="4" y="170"/>
                  </a:lnTo>
                  <a:lnTo>
                    <a:pt x="5" y="171"/>
                  </a:lnTo>
                  <a:lnTo>
                    <a:pt x="5" y="172"/>
                  </a:lnTo>
                  <a:lnTo>
                    <a:pt x="6" y="172"/>
                  </a:lnTo>
                  <a:lnTo>
                    <a:pt x="6" y="173"/>
                  </a:lnTo>
                  <a:lnTo>
                    <a:pt x="7" y="174"/>
                  </a:lnTo>
                  <a:lnTo>
                    <a:pt x="8" y="175"/>
                  </a:lnTo>
                  <a:lnTo>
                    <a:pt x="8" y="175"/>
                  </a:lnTo>
                  <a:lnTo>
                    <a:pt x="9" y="176"/>
                  </a:lnTo>
                  <a:lnTo>
                    <a:pt x="10" y="177"/>
                  </a:lnTo>
                  <a:lnTo>
                    <a:pt x="11" y="178"/>
                  </a:lnTo>
                  <a:lnTo>
                    <a:pt x="12" y="178"/>
                  </a:lnTo>
                  <a:lnTo>
                    <a:pt x="12" y="178"/>
                  </a:lnTo>
                  <a:lnTo>
                    <a:pt x="13" y="179"/>
                  </a:lnTo>
                  <a:lnTo>
                    <a:pt x="13" y="179"/>
                  </a:lnTo>
                  <a:lnTo>
                    <a:pt x="15" y="180"/>
                  </a:lnTo>
                  <a:lnTo>
                    <a:pt x="16" y="180"/>
                  </a:lnTo>
                  <a:lnTo>
                    <a:pt x="17" y="180"/>
                  </a:lnTo>
                  <a:lnTo>
                    <a:pt x="19" y="181"/>
                  </a:lnTo>
                  <a:lnTo>
                    <a:pt x="20" y="181"/>
                  </a:lnTo>
                  <a:lnTo>
                    <a:pt x="21" y="181"/>
                  </a:lnTo>
                  <a:lnTo>
                    <a:pt x="22" y="182"/>
                  </a:lnTo>
                  <a:lnTo>
                    <a:pt x="23" y="182"/>
                  </a:lnTo>
                  <a:lnTo>
                    <a:pt x="24" y="182"/>
                  </a:lnTo>
                  <a:lnTo>
                    <a:pt x="27" y="182"/>
                  </a:lnTo>
                  <a:lnTo>
                    <a:pt x="28" y="212"/>
                  </a:lnTo>
                  <a:lnTo>
                    <a:pt x="31" y="242"/>
                  </a:lnTo>
                  <a:lnTo>
                    <a:pt x="32" y="272"/>
                  </a:lnTo>
                  <a:lnTo>
                    <a:pt x="33" y="303"/>
                  </a:lnTo>
                  <a:lnTo>
                    <a:pt x="33" y="304"/>
                  </a:lnTo>
                  <a:lnTo>
                    <a:pt x="33" y="305"/>
                  </a:lnTo>
                  <a:lnTo>
                    <a:pt x="34" y="305"/>
                  </a:lnTo>
                  <a:lnTo>
                    <a:pt x="34" y="306"/>
                  </a:lnTo>
                  <a:lnTo>
                    <a:pt x="34" y="307"/>
                  </a:lnTo>
                  <a:lnTo>
                    <a:pt x="34" y="308"/>
                  </a:lnTo>
                  <a:lnTo>
                    <a:pt x="34" y="309"/>
                  </a:lnTo>
                  <a:lnTo>
                    <a:pt x="34" y="310"/>
                  </a:lnTo>
                  <a:lnTo>
                    <a:pt x="35" y="311"/>
                  </a:lnTo>
                  <a:lnTo>
                    <a:pt x="35" y="311"/>
                  </a:lnTo>
                  <a:lnTo>
                    <a:pt x="35" y="312"/>
                  </a:lnTo>
                  <a:lnTo>
                    <a:pt x="36" y="313"/>
                  </a:lnTo>
                  <a:lnTo>
                    <a:pt x="36" y="314"/>
                  </a:lnTo>
                  <a:lnTo>
                    <a:pt x="36" y="314"/>
                  </a:lnTo>
                  <a:lnTo>
                    <a:pt x="37" y="315"/>
                  </a:lnTo>
                  <a:lnTo>
                    <a:pt x="37" y="316"/>
                  </a:lnTo>
                  <a:lnTo>
                    <a:pt x="38" y="317"/>
                  </a:lnTo>
                  <a:lnTo>
                    <a:pt x="39" y="317"/>
                  </a:lnTo>
                  <a:lnTo>
                    <a:pt x="39" y="318"/>
                  </a:lnTo>
                  <a:lnTo>
                    <a:pt x="40" y="318"/>
                  </a:lnTo>
                  <a:lnTo>
                    <a:pt x="40" y="319"/>
                  </a:lnTo>
                  <a:lnTo>
                    <a:pt x="41" y="319"/>
                  </a:lnTo>
                  <a:lnTo>
                    <a:pt x="42" y="319"/>
                  </a:lnTo>
                  <a:lnTo>
                    <a:pt x="42" y="320"/>
                  </a:lnTo>
                  <a:lnTo>
                    <a:pt x="43" y="320"/>
                  </a:lnTo>
                  <a:lnTo>
                    <a:pt x="45" y="320"/>
                  </a:lnTo>
                  <a:lnTo>
                    <a:pt x="45" y="321"/>
                  </a:lnTo>
                  <a:lnTo>
                    <a:pt x="46" y="321"/>
                  </a:lnTo>
                  <a:lnTo>
                    <a:pt x="46" y="321"/>
                  </a:lnTo>
                  <a:lnTo>
                    <a:pt x="47" y="321"/>
                  </a:lnTo>
                  <a:lnTo>
                    <a:pt x="47" y="321"/>
                  </a:lnTo>
                  <a:lnTo>
                    <a:pt x="48" y="321"/>
                  </a:lnTo>
                  <a:lnTo>
                    <a:pt x="80" y="321"/>
                  </a:lnTo>
                  <a:lnTo>
                    <a:pt x="113" y="321"/>
                  </a:lnTo>
                  <a:lnTo>
                    <a:pt x="114" y="321"/>
                  </a:lnTo>
                  <a:lnTo>
                    <a:pt x="114" y="321"/>
                  </a:lnTo>
                  <a:lnTo>
                    <a:pt x="115" y="321"/>
                  </a:lnTo>
                  <a:lnTo>
                    <a:pt x="116" y="321"/>
                  </a:lnTo>
                  <a:lnTo>
                    <a:pt x="116" y="320"/>
                  </a:lnTo>
                  <a:lnTo>
                    <a:pt x="117" y="320"/>
                  </a:lnTo>
                  <a:lnTo>
                    <a:pt x="118" y="320"/>
                  </a:lnTo>
                  <a:lnTo>
                    <a:pt x="118" y="319"/>
                  </a:lnTo>
                  <a:lnTo>
                    <a:pt x="120" y="319"/>
                  </a:lnTo>
                  <a:lnTo>
                    <a:pt x="120" y="319"/>
                  </a:lnTo>
                  <a:lnTo>
                    <a:pt x="121" y="318"/>
                  </a:lnTo>
                  <a:lnTo>
                    <a:pt x="121" y="318"/>
                  </a:lnTo>
                  <a:lnTo>
                    <a:pt x="122" y="317"/>
                  </a:lnTo>
                  <a:lnTo>
                    <a:pt x="123" y="317"/>
                  </a:lnTo>
                  <a:lnTo>
                    <a:pt x="123" y="316"/>
                  </a:lnTo>
                  <a:lnTo>
                    <a:pt x="123" y="316"/>
                  </a:lnTo>
                  <a:lnTo>
                    <a:pt x="124" y="315"/>
                  </a:lnTo>
                  <a:lnTo>
                    <a:pt x="124" y="314"/>
                  </a:lnTo>
                  <a:lnTo>
                    <a:pt x="125" y="313"/>
                  </a:lnTo>
                  <a:lnTo>
                    <a:pt x="125" y="312"/>
                  </a:lnTo>
                  <a:lnTo>
                    <a:pt x="126" y="311"/>
                  </a:lnTo>
                  <a:lnTo>
                    <a:pt x="126" y="311"/>
                  </a:lnTo>
                  <a:lnTo>
                    <a:pt x="126" y="310"/>
                  </a:lnTo>
                  <a:lnTo>
                    <a:pt x="127" y="309"/>
                  </a:lnTo>
                  <a:lnTo>
                    <a:pt x="127" y="308"/>
                  </a:lnTo>
                  <a:lnTo>
                    <a:pt x="127" y="307"/>
                  </a:lnTo>
                  <a:lnTo>
                    <a:pt x="127" y="306"/>
                  </a:lnTo>
                  <a:lnTo>
                    <a:pt x="127" y="305"/>
                  </a:lnTo>
                  <a:lnTo>
                    <a:pt x="127" y="305"/>
                  </a:lnTo>
                  <a:lnTo>
                    <a:pt x="127" y="304"/>
                  </a:lnTo>
                  <a:lnTo>
                    <a:pt x="127" y="303"/>
                  </a:lnTo>
                  <a:lnTo>
                    <a:pt x="129" y="272"/>
                  </a:lnTo>
                  <a:lnTo>
                    <a:pt x="130" y="242"/>
                  </a:lnTo>
                  <a:lnTo>
                    <a:pt x="131" y="212"/>
                  </a:lnTo>
                  <a:lnTo>
                    <a:pt x="133" y="182"/>
                  </a:lnTo>
                  <a:lnTo>
                    <a:pt x="136" y="182"/>
                  </a:lnTo>
                  <a:lnTo>
                    <a:pt x="137" y="182"/>
                  </a:lnTo>
                  <a:lnTo>
                    <a:pt x="138" y="182"/>
                  </a:lnTo>
                  <a:lnTo>
                    <a:pt x="138" y="182"/>
                  </a:lnTo>
                  <a:lnTo>
                    <a:pt x="140" y="181"/>
                  </a:lnTo>
                  <a:lnTo>
                    <a:pt x="141" y="181"/>
                  </a:lnTo>
                  <a:lnTo>
                    <a:pt x="142" y="181"/>
                  </a:lnTo>
                  <a:lnTo>
                    <a:pt x="143" y="180"/>
                  </a:lnTo>
                  <a:lnTo>
                    <a:pt x="144" y="180"/>
                  </a:lnTo>
                  <a:lnTo>
                    <a:pt x="144" y="180"/>
                  </a:lnTo>
                  <a:lnTo>
                    <a:pt x="145" y="180"/>
                  </a:lnTo>
                  <a:lnTo>
                    <a:pt x="146" y="179"/>
                  </a:lnTo>
                  <a:lnTo>
                    <a:pt x="147" y="178"/>
                  </a:lnTo>
                  <a:lnTo>
                    <a:pt x="148" y="178"/>
                  </a:lnTo>
                  <a:lnTo>
                    <a:pt x="150" y="177"/>
                  </a:lnTo>
                  <a:lnTo>
                    <a:pt x="151" y="177"/>
                  </a:lnTo>
                  <a:lnTo>
                    <a:pt x="151" y="176"/>
                  </a:lnTo>
                  <a:lnTo>
                    <a:pt x="152" y="175"/>
                  </a:lnTo>
                  <a:lnTo>
                    <a:pt x="153" y="175"/>
                  </a:lnTo>
                  <a:lnTo>
                    <a:pt x="154" y="174"/>
                  </a:lnTo>
                  <a:lnTo>
                    <a:pt x="154" y="173"/>
                  </a:lnTo>
                  <a:lnTo>
                    <a:pt x="155" y="172"/>
                  </a:lnTo>
                  <a:lnTo>
                    <a:pt x="156" y="171"/>
                  </a:lnTo>
                  <a:lnTo>
                    <a:pt x="156" y="170"/>
                  </a:lnTo>
                  <a:lnTo>
                    <a:pt x="157" y="169"/>
                  </a:lnTo>
                  <a:lnTo>
                    <a:pt x="157" y="169"/>
                  </a:lnTo>
                  <a:lnTo>
                    <a:pt x="158" y="167"/>
                  </a:lnTo>
                  <a:lnTo>
                    <a:pt x="158" y="166"/>
                  </a:lnTo>
                  <a:lnTo>
                    <a:pt x="159" y="165"/>
                  </a:lnTo>
                  <a:lnTo>
                    <a:pt x="159" y="164"/>
                  </a:lnTo>
                  <a:lnTo>
                    <a:pt x="159" y="162"/>
                  </a:lnTo>
                  <a:lnTo>
                    <a:pt x="160" y="161"/>
                  </a:lnTo>
                  <a:lnTo>
                    <a:pt x="160" y="160"/>
                  </a:lnTo>
                  <a:lnTo>
                    <a:pt x="160" y="159"/>
                  </a:lnTo>
                  <a:lnTo>
                    <a:pt x="160" y="157"/>
                  </a:lnTo>
                  <a:lnTo>
                    <a:pt x="160" y="156"/>
                  </a:lnTo>
                  <a:lnTo>
                    <a:pt x="160" y="154"/>
                  </a:lnTo>
                  <a:lnTo>
                    <a:pt x="159" y="122"/>
                  </a:lnTo>
                  <a:lnTo>
                    <a:pt x="157" y="90"/>
                  </a:lnTo>
                  <a:lnTo>
                    <a:pt x="155" y="59"/>
                  </a:lnTo>
                  <a:lnTo>
                    <a:pt x="154" y="28"/>
                  </a:lnTo>
                  <a:lnTo>
                    <a:pt x="154" y="28"/>
                  </a:lnTo>
                  <a:close/>
                </a:path>
              </a:pathLst>
            </a:custGeom>
            <a:solidFill>
              <a:srgbClr val="DF00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grpSp>
      <p:sp>
        <p:nvSpPr>
          <p:cNvPr id="61" name="Flowchart: Connector 60"/>
          <p:cNvSpPr>
            <a:spLocks noChangeAspect="1"/>
          </p:cNvSpPr>
          <p:nvPr/>
        </p:nvSpPr>
        <p:spPr>
          <a:xfrm>
            <a:off x="6749798" y="3282478"/>
            <a:ext cx="252000" cy="252000"/>
          </a:xfrm>
          <a:prstGeom prst="flowChartConnector">
            <a:avLst/>
          </a:prstGeom>
          <a:solidFill>
            <a:srgbClr val="0033CC"/>
          </a:solidFill>
          <a:ln>
            <a:noFill/>
          </a:ln>
          <a:scene3d>
            <a:camera prst="orthographicFront"/>
            <a:lightRig rig="soft" dir="t"/>
          </a:scene3d>
          <a:sp3d prstMaterial="dkEdge">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62" name="Straight Connector 61"/>
          <p:cNvCxnSpPr>
            <a:stCxn id="61" idx="4"/>
            <a:endCxn id="59" idx="40"/>
          </p:cNvCxnSpPr>
          <p:nvPr/>
        </p:nvCxnSpPr>
        <p:spPr>
          <a:xfrm>
            <a:off x="6875798" y="3534478"/>
            <a:ext cx="157694" cy="1129244"/>
          </a:xfrm>
          <a:prstGeom prst="line">
            <a:avLst/>
          </a:prstGeom>
          <a:ln>
            <a:solidFill>
              <a:schemeClr val="accent4">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a:stCxn id="30" idx="6"/>
            <a:endCxn id="61" idx="2"/>
          </p:cNvCxnSpPr>
          <p:nvPr/>
        </p:nvCxnSpPr>
        <p:spPr>
          <a:xfrm flipV="1">
            <a:off x="2842000" y="3408478"/>
            <a:ext cx="3907798" cy="6279"/>
          </a:xfrm>
          <a:prstGeom prst="straightConnector1">
            <a:avLst/>
          </a:prstGeom>
          <a:ln w="38100" cmpd="sng">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1168607" y="5124961"/>
            <a:ext cx="863840" cy="276999"/>
          </a:xfrm>
          <a:prstGeom prst="rect">
            <a:avLst/>
          </a:prstGeom>
          <a:noFill/>
        </p:spPr>
        <p:txBody>
          <a:bodyPr wrap="square" rtlCol="0">
            <a:spAutoFit/>
          </a:bodyPr>
          <a:lstStyle/>
          <a:p>
            <a:r>
              <a:rPr lang="ru-RU" sz="1200" dirty="0" smtClean="0"/>
              <a:t>Клиент 1</a:t>
            </a:r>
            <a:endParaRPr lang="ru-RU" sz="1200" dirty="0"/>
          </a:p>
        </p:txBody>
      </p:sp>
      <p:sp>
        <p:nvSpPr>
          <p:cNvPr id="41" name="TextBox 40"/>
          <p:cNvSpPr txBox="1"/>
          <p:nvPr/>
        </p:nvSpPr>
        <p:spPr>
          <a:xfrm>
            <a:off x="2320479" y="5103595"/>
            <a:ext cx="863840" cy="276999"/>
          </a:xfrm>
          <a:prstGeom prst="rect">
            <a:avLst/>
          </a:prstGeom>
          <a:noFill/>
        </p:spPr>
        <p:txBody>
          <a:bodyPr wrap="square" rtlCol="0">
            <a:spAutoFit/>
          </a:bodyPr>
          <a:lstStyle/>
          <a:p>
            <a:r>
              <a:rPr lang="ru-RU" sz="1200" dirty="0" smtClean="0"/>
              <a:t>Клиент 2</a:t>
            </a:r>
            <a:endParaRPr lang="ru-RU" sz="1200" dirty="0"/>
          </a:p>
        </p:txBody>
      </p:sp>
      <p:sp>
        <p:nvSpPr>
          <p:cNvPr id="43" name="Flowchart: Connector 42"/>
          <p:cNvSpPr>
            <a:spLocks noChangeAspect="1"/>
          </p:cNvSpPr>
          <p:nvPr/>
        </p:nvSpPr>
        <p:spPr>
          <a:xfrm>
            <a:off x="1420777" y="3282478"/>
            <a:ext cx="252000" cy="252000"/>
          </a:xfrm>
          <a:prstGeom prst="flowChartConnector">
            <a:avLst/>
          </a:prstGeom>
          <a:solidFill>
            <a:srgbClr val="0033CC"/>
          </a:solidFill>
          <a:ln>
            <a:noFill/>
          </a:ln>
          <a:scene3d>
            <a:camera prst="orthographicFront"/>
            <a:lightRig rig="soft" dir="t"/>
          </a:scene3d>
          <a:sp3d prstMaterial="dkEdge">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nvGrpSpPr>
          <p:cNvPr id="44" name="Group 43"/>
          <p:cNvGrpSpPr/>
          <p:nvPr/>
        </p:nvGrpSpPr>
        <p:grpSpPr>
          <a:xfrm>
            <a:off x="1474755" y="4526072"/>
            <a:ext cx="198022" cy="541931"/>
            <a:chOff x="2429232" y="853283"/>
            <a:chExt cx="254000" cy="670719"/>
          </a:xfrm>
        </p:grpSpPr>
        <p:sp>
          <p:nvSpPr>
            <p:cNvPr id="45" name="Freeform 7"/>
            <p:cNvSpPr>
              <a:spLocks/>
            </p:cNvSpPr>
            <p:nvPr/>
          </p:nvSpPr>
          <p:spPr bwMode="auto">
            <a:xfrm>
              <a:off x="2477650" y="853283"/>
              <a:ext cx="157163" cy="146050"/>
            </a:xfrm>
            <a:custGeom>
              <a:avLst/>
              <a:gdLst>
                <a:gd name="T0" fmla="*/ 98 w 99"/>
                <a:gd name="T1" fmla="*/ 51 h 92"/>
                <a:gd name="T2" fmla="*/ 98 w 99"/>
                <a:gd name="T3" fmla="*/ 55 h 92"/>
                <a:gd name="T4" fmla="*/ 96 w 99"/>
                <a:gd name="T5" fmla="*/ 60 h 92"/>
                <a:gd name="T6" fmla="*/ 95 w 99"/>
                <a:gd name="T7" fmla="*/ 64 h 92"/>
                <a:gd name="T8" fmla="*/ 92 w 99"/>
                <a:gd name="T9" fmla="*/ 69 h 92"/>
                <a:gd name="T10" fmla="*/ 89 w 99"/>
                <a:gd name="T11" fmla="*/ 74 h 92"/>
                <a:gd name="T12" fmla="*/ 86 w 99"/>
                <a:gd name="T13" fmla="*/ 77 h 92"/>
                <a:gd name="T14" fmla="*/ 82 w 99"/>
                <a:gd name="T15" fmla="*/ 81 h 92"/>
                <a:gd name="T16" fmla="*/ 78 w 99"/>
                <a:gd name="T17" fmla="*/ 84 h 92"/>
                <a:gd name="T18" fmla="*/ 70 w 99"/>
                <a:gd name="T19" fmla="*/ 88 h 92"/>
                <a:gd name="T20" fmla="*/ 64 w 99"/>
                <a:gd name="T21" fmla="*/ 90 h 92"/>
                <a:gd name="T22" fmla="*/ 60 w 99"/>
                <a:gd name="T23" fmla="*/ 91 h 92"/>
                <a:gd name="T24" fmla="*/ 54 w 99"/>
                <a:gd name="T25" fmla="*/ 92 h 92"/>
                <a:gd name="T26" fmla="*/ 47 w 99"/>
                <a:gd name="T27" fmla="*/ 92 h 92"/>
                <a:gd name="T28" fmla="*/ 41 w 99"/>
                <a:gd name="T29" fmla="*/ 92 h 92"/>
                <a:gd name="T30" fmla="*/ 37 w 99"/>
                <a:gd name="T31" fmla="*/ 91 h 92"/>
                <a:gd name="T32" fmla="*/ 32 w 99"/>
                <a:gd name="T33" fmla="*/ 89 h 92"/>
                <a:gd name="T34" fmla="*/ 26 w 99"/>
                <a:gd name="T35" fmla="*/ 87 h 92"/>
                <a:gd name="T36" fmla="*/ 22 w 99"/>
                <a:gd name="T37" fmla="*/ 85 h 92"/>
                <a:gd name="T38" fmla="*/ 18 w 99"/>
                <a:gd name="T39" fmla="*/ 82 h 92"/>
                <a:gd name="T40" fmla="*/ 14 w 99"/>
                <a:gd name="T41" fmla="*/ 78 h 92"/>
                <a:gd name="T42" fmla="*/ 10 w 99"/>
                <a:gd name="T43" fmla="*/ 75 h 92"/>
                <a:gd name="T44" fmla="*/ 7 w 99"/>
                <a:gd name="T45" fmla="*/ 70 h 92"/>
                <a:gd name="T46" fmla="*/ 3 w 99"/>
                <a:gd name="T47" fmla="*/ 64 h 92"/>
                <a:gd name="T48" fmla="*/ 1 w 99"/>
                <a:gd name="T49" fmla="*/ 58 h 92"/>
                <a:gd name="T50" fmla="*/ 0 w 99"/>
                <a:gd name="T51" fmla="*/ 53 h 92"/>
                <a:gd name="T52" fmla="*/ 0 w 99"/>
                <a:gd name="T53" fmla="*/ 49 h 92"/>
                <a:gd name="T54" fmla="*/ 0 w 99"/>
                <a:gd name="T55" fmla="*/ 43 h 92"/>
                <a:gd name="T56" fmla="*/ 1 w 99"/>
                <a:gd name="T57" fmla="*/ 38 h 92"/>
                <a:gd name="T58" fmla="*/ 2 w 99"/>
                <a:gd name="T59" fmla="*/ 34 h 92"/>
                <a:gd name="T60" fmla="*/ 3 w 99"/>
                <a:gd name="T61" fmla="*/ 29 h 92"/>
                <a:gd name="T62" fmla="*/ 5 w 99"/>
                <a:gd name="T63" fmla="*/ 24 h 92"/>
                <a:gd name="T64" fmla="*/ 8 w 99"/>
                <a:gd name="T65" fmla="*/ 20 h 92"/>
                <a:gd name="T66" fmla="*/ 11 w 99"/>
                <a:gd name="T67" fmla="*/ 16 h 92"/>
                <a:gd name="T68" fmla="*/ 16 w 99"/>
                <a:gd name="T69" fmla="*/ 12 h 92"/>
                <a:gd name="T70" fmla="*/ 19 w 99"/>
                <a:gd name="T71" fmla="*/ 9 h 92"/>
                <a:gd name="T72" fmla="*/ 25 w 99"/>
                <a:gd name="T73" fmla="*/ 6 h 92"/>
                <a:gd name="T74" fmla="*/ 32 w 99"/>
                <a:gd name="T75" fmla="*/ 3 h 92"/>
                <a:gd name="T76" fmla="*/ 38 w 99"/>
                <a:gd name="T77" fmla="*/ 1 h 92"/>
                <a:gd name="T78" fmla="*/ 42 w 99"/>
                <a:gd name="T79" fmla="*/ 0 h 92"/>
                <a:gd name="T80" fmla="*/ 49 w 99"/>
                <a:gd name="T81" fmla="*/ 0 h 92"/>
                <a:gd name="T82" fmla="*/ 55 w 99"/>
                <a:gd name="T83" fmla="*/ 0 h 92"/>
                <a:gd name="T84" fmla="*/ 61 w 99"/>
                <a:gd name="T85" fmla="*/ 1 h 92"/>
                <a:gd name="T86" fmla="*/ 65 w 99"/>
                <a:gd name="T87" fmla="*/ 2 h 92"/>
                <a:gd name="T88" fmla="*/ 70 w 99"/>
                <a:gd name="T89" fmla="*/ 5 h 92"/>
                <a:gd name="T90" fmla="*/ 75 w 99"/>
                <a:gd name="T91" fmla="*/ 7 h 92"/>
                <a:gd name="T92" fmla="*/ 80 w 99"/>
                <a:gd name="T93" fmla="*/ 10 h 92"/>
                <a:gd name="T94" fmla="*/ 84 w 99"/>
                <a:gd name="T95" fmla="*/ 14 h 92"/>
                <a:gd name="T96" fmla="*/ 87 w 99"/>
                <a:gd name="T97" fmla="*/ 17 h 92"/>
                <a:gd name="T98" fmla="*/ 91 w 99"/>
                <a:gd name="T99" fmla="*/ 20 h 92"/>
                <a:gd name="T100" fmla="*/ 94 w 99"/>
                <a:gd name="T101" fmla="*/ 27 h 92"/>
                <a:gd name="T102" fmla="*/ 97 w 99"/>
                <a:gd name="T103" fmla="*/ 34 h 92"/>
                <a:gd name="T104" fmla="*/ 98 w 99"/>
                <a:gd name="T105" fmla="*/ 38 h 92"/>
                <a:gd name="T106" fmla="*/ 98 w 99"/>
                <a:gd name="T107" fmla="*/ 43 h 92"/>
                <a:gd name="T108" fmla="*/ 99 w 99"/>
                <a:gd name="T109" fmla="*/ 46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99" h="92">
                  <a:moveTo>
                    <a:pt x="99" y="46"/>
                  </a:moveTo>
                  <a:lnTo>
                    <a:pt x="99" y="49"/>
                  </a:lnTo>
                  <a:lnTo>
                    <a:pt x="98" y="50"/>
                  </a:lnTo>
                  <a:lnTo>
                    <a:pt x="98" y="51"/>
                  </a:lnTo>
                  <a:lnTo>
                    <a:pt x="98" y="52"/>
                  </a:lnTo>
                  <a:lnTo>
                    <a:pt x="98" y="53"/>
                  </a:lnTo>
                  <a:lnTo>
                    <a:pt x="98" y="54"/>
                  </a:lnTo>
                  <a:lnTo>
                    <a:pt x="98" y="55"/>
                  </a:lnTo>
                  <a:lnTo>
                    <a:pt x="97" y="57"/>
                  </a:lnTo>
                  <a:lnTo>
                    <a:pt x="97" y="58"/>
                  </a:lnTo>
                  <a:lnTo>
                    <a:pt x="97" y="59"/>
                  </a:lnTo>
                  <a:lnTo>
                    <a:pt x="96" y="60"/>
                  </a:lnTo>
                  <a:lnTo>
                    <a:pt x="96" y="61"/>
                  </a:lnTo>
                  <a:lnTo>
                    <a:pt x="96" y="62"/>
                  </a:lnTo>
                  <a:lnTo>
                    <a:pt x="95" y="63"/>
                  </a:lnTo>
                  <a:lnTo>
                    <a:pt x="95" y="64"/>
                  </a:lnTo>
                  <a:lnTo>
                    <a:pt x="94" y="66"/>
                  </a:lnTo>
                  <a:lnTo>
                    <a:pt x="93" y="67"/>
                  </a:lnTo>
                  <a:lnTo>
                    <a:pt x="93" y="68"/>
                  </a:lnTo>
                  <a:lnTo>
                    <a:pt x="92" y="69"/>
                  </a:lnTo>
                  <a:lnTo>
                    <a:pt x="92" y="70"/>
                  </a:lnTo>
                  <a:lnTo>
                    <a:pt x="91" y="71"/>
                  </a:lnTo>
                  <a:lnTo>
                    <a:pt x="91" y="72"/>
                  </a:lnTo>
                  <a:lnTo>
                    <a:pt x="89" y="74"/>
                  </a:lnTo>
                  <a:lnTo>
                    <a:pt x="89" y="75"/>
                  </a:lnTo>
                  <a:lnTo>
                    <a:pt x="87" y="76"/>
                  </a:lnTo>
                  <a:lnTo>
                    <a:pt x="86" y="76"/>
                  </a:lnTo>
                  <a:lnTo>
                    <a:pt x="86" y="77"/>
                  </a:lnTo>
                  <a:lnTo>
                    <a:pt x="84" y="79"/>
                  </a:lnTo>
                  <a:lnTo>
                    <a:pt x="83" y="80"/>
                  </a:lnTo>
                  <a:lnTo>
                    <a:pt x="82" y="80"/>
                  </a:lnTo>
                  <a:lnTo>
                    <a:pt x="82" y="81"/>
                  </a:lnTo>
                  <a:lnTo>
                    <a:pt x="81" y="82"/>
                  </a:lnTo>
                  <a:lnTo>
                    <a:pt x="80" y="82"/>
                  </a:lnTo>
                  <a:lnTo>
                    <a:pt x="79" y="83"/>
                  </a:lnTo>
                  <a:lnTo>
                    <a:pt x="78" y="84"/>
                  </a:lnTo>
                  <a:lnTo>
                    <a:pt x="77" y="84"/>
                  </a:lnTo>
                  <a:lnTo>
                    <a:pt x="75" y="86"/>
                  </a:lnTo>
                  <a:lnTo>
                    <a:pt x="72" y="87"/>
                  </a:lnTo>
                  <a:lnTo>
                    <a:pt x="70" y="88"/>
                  </a:lnTo>
                  <a:lnTo>
                    <a:pt x="69" y="88"/>
                  </a:lnTo>
                  <a:lnTo>
                    <a:pt x="68" y="89"/>
                  </a:lnTo>
                  <a:lnTo>
                    <a:pt x="66" y="89"/>
                  </a:lnTo>
                  <a:lnTo>
                    <a:pt x="64" y="90"/>
                  </a:lnTo>
                  <a:lnTo>
                    <a:pt x="63" y="91"/>
                  </a:lnTo>
                  <a:lnTo>
                    <a:pt x="62" y="91"/>
                  </a:lnTo>
                  <a:lnTo>
                    <a:pt x="61" y="91"/>
                  </a:lnTo>
                  <a:lnTo>
                    <a:pt x="60" y="91"/>
                  </a:lnTo>
                  <a:lnTo>
                    <a:pt x="57" y="92"/>
                  </a:lnTo>
                  <a:lnTo>
                    <a:pt x="56" y="92"/>
                  </a:lnTo>
                  <a:lnTo>
                    <a:pt x="55" y="92"/>
                  </a:lnTo>
                  <a:lnTo>
                    <a:pt x="54" y="92"/>
                  </a:lnTo>
                  <a:lnTo>
                    <a:pt x="53" y="92"/>
                  </a:lnTo>
                  <a:lnTo>
                    <a:pt x="52" y="92"/>
                  </a:lnTo>
                  <a:lnTo>
                    <a:pt x="49" y="92"/>
                  </a:lnTo>
                  <a:lnTo>
                    <a:pt x="47" y="92"/>
                  </a:lnTo>
                  <a:lnTo>
                    <a:pt x="46" y="92"/>
                  </a:lnTo>
                  <a:lnTo>
                    <a:pt x="44" y="92"/>
                  </a:lnTo>
                  <a:lnTo>
                    <a:pt x="42" y="92"/>
                  </a:lnTo>
                  <a:lnTo>
                    <a:pt x="41" y="92"/>
                  </a:lnTo>
                  <a:lnTo>
                    <a:pt x="40" y="92"/>
                  </a:lnTo>
                  <a:lnTo>
                    <a:pt x="39" y="91"/>
                  </a:lnTo>
                  <a:lnTo>
                    <a:pt x="38" y="91"/>
                  </a:lnTo>
                  <a:lnTo>
                    <a:pt x="37" y="91"/>
                  </a:lnTo>
                  <a:lnTo>
                    <a:pt x="35" y="91"/>
                  </a:lnTo>
                  <a:lnTo>
                    <a:pt x="34" y="90"/>
                  </a:lnTo>
                  <a:lnTo>
                    <a:pt x="33" y="90"/>
                  </a:lnTo>
                  <a:lnTo>
                    <a:pt x="32" y="89"/>
                  </a:lnTo>
                  <a:lnTo>
                    <a:pt x="31" y="89"/>
                  </a:lnTo>
                  <a:lnTo>
                    <a:pt x="30" y="89"/>
                  </a:lnTo>
                  <a:lnTo>
                    <a:pt x="27" y="88"/>
                  </a:lnTo>
                  <a:lnTo>
                    <a:pt x="26" y="87"/>
                  </a:lnTo>
                  <a:lnTo>
                    <a:pt x="25" y="87"/>
                  </a:lnTo>
                  <a:lnTo>
                    <a:pt x="24" y="86"/>
                  </a:lnTo>
                  <a:lnTo>
                    <a:pt x="23" y="86"/>
                  </a:lnTo>
                  <a:lnTo>
                    <a:pt x="22" y="85"/>
                  </a:lnTo>
                  <a:lnTo>
                    <a:pt x="21" y="84"/>
                  </a:lnTo>
                  <a:lnTo>
                    <a:pt x="19" y="83"/>
                  </a:lnTo>
                  <a:lnTo>
                    <a:pt x="19" y="82"/>
                  </a:lnTo>
                  <a:lnTo>
                    <a:pt x="18" y="82"/>
                  </a:lnTo>
                  <a:lnTo>
                    <a:pt x="17" y="81"/>
                  </a:lnTo>
                  <a:lnTo>
                    <a:pt x="16" y="80"/>
                  </a:lnTo>
                  <a:lnTo>
                    <a:pt x="14" y="79"/>
                  </a:lnTo>
                  <a:lnTo>
                    <a:pt x="14" y="78"/>
                  </a:lnTo>
                  <a:lnTo>
                    <a:pt x="12" y="77"/>
                  </a:lnTo>
                  <a:lnTo>
                    <a:pt x="11" y="76"/>
                  </a:lnTo>
                  <a:lnTo>
                    <a:pt x="10" y="76"/>
                  </a:lnTo>
                  <a:lnTo>
                    <a:pt x="10" y="75"/>
                  </a:lnTo>
                  <a:lnTo>
                    <a:pt x="9" y="74"/>
                  </a:lnTo>
                  <a:lnTo>
                    <a:pt x="8" y="73"/>
                  </a:lnTo>
                  <a:lnTo>
                    <a:pt x="8" y="72"/>
                  </a:lnTo>
                  <a:lnTo>
                    <a:pt x="7" y="70"/>
                  </a:lnTo>
                  <a:lnTo>
                    <a:pt x="5" y="68"/>
                  </a:lnTo>
                  <a:lnTo>
                    <a:pt x="4" y="66"/>
                  </a:lnTo>
                  <a:lnTo>
                    <a:pt x="4" y="65"/>
                  </a:lnTo>
                  <a:lnTo>
                    <a:pt x="3" y="64"/>
                  </a:lnTo>
                  <a:lnTo>
                    <a:pt x="3" y="62"/>
                  </a:lnTo>
                  <a:lnTo>
                    <a:pt x="2" y="60"/>
                  </a:lnTo>
                  <a:lnTo>
                    <a:pt x="2" y="59"/>
                  </a:lnTo>
                  <a:lnTo>
                    <a:pt x="1" y="58"/>
                  </a:lnTo>
                  <a:lnTo>
                    <a:pt x="1" y="57"/>
                  </a:lnTo>
                  <a:lnTo>
                    <a:pt x="1" y="55"/>
                  </a:lnTo>
                  <a:lnTo>
                    <a:pt x="1" y="54"/>
                  </a:lnTo>
                  <a:lnTo>
                    <a:pt x="0" y="53"/>
                  </a:lnTo>
                  <a:lnTo>
                    <a:pt x="0" y="52"/>
                  </a:lnTo>
                  <a:lnTo>
                    <a:pt x="0" y="51"/>
                  </a:lnTo>
                  <a:lnTo>
                    <a:pt x="0" y="50"/>
                  </a:lnTo>
                  <a:lnTo>
                    <a:pt x="0" y="49"/>
                  </a:lnTo>
                  <a:lnTo>
                    <a:pt x="0" y="47"/>
                  </a:lnTo>
                  <a:lnTo>
                    <a:pt x="0" y="46"/>
                  </a:lnTo>
                  <a:lnTo>
                    <a:pt x="0" y="44"/>
                  </a:lnTo>
                  <a:lnTo>
                    <a:pt x="0" y="43"/>
                  </a:lnTo>
                  <a:lnTo>
                    <a:pt x="0" y="41"/>
                  </a:lnTo>
                  <a:lnTo>
                    <a:pt x="0" y="40"/>
                  </a:lnTo>
                  <a:lnTo>
                    <a:pt x="0" y="39"/>
                  </a:lnTo>
                  <a:lnTo>
                    <a:pt x="1" y="38"/>
                  </a:lnTo>
                  <a:lnTo>
                    <a:pt x="1" y="37"/>
                  </a:lnTo>
                  <a:lnTo>
                    <a:pt x="1" y="36"/>
                  </a:lnTo>
                  <a:lnTo>
                    <a:pt x="1" y="35"/>
                  </a:lnTo>
                  <a:lnTo>
                    <a:pt x="2" y="34"/>
                  </a:lnTo>
                  <a:lnTo>
                    <a:pt x="2" y="32"/>
                  </a:lnTo>
                  <a:lnTo>
                    <a:pt x="2" y="31"/>
                  </a:lnTo>
                  <a:lnTo>
                    <a:pt x="3" y="30"/>
                  </a:lnTo>
                  <a:lnTo>
                    <a:pt x="3" y="29"/>
                  </a:lnTo>
                  <a:lnTo>
                    <a:pt x="3" y="28"/>
                  </a:lnTo>
                  <a:lnTo>
                    <a:pt x="4" y="26"/>
                  </a:lnTo>
                  <a:lnTo>
                    <a:pt x="5" y="25"/>
                  </a:lnTo>
                  <a:lnTo>
                    <a:pt x="5" y="24"/>
                  </a:lnTo>
                  <a:lnTo>
                    <a:pt x="6" y="23"/>
                  </a:lnTo>
                  <a:lnTo>
                    <a:pt x="7" y="22"/>
                  </a:lnTo>
                  <a:lnTo>
                    <a:pt x="7" y="21"/>
                  </a:lnTo>
                  <a:lnTo>
                    <a:pt x="8" y="20"/>
                  </a:lnTo>
                  <a:lnTo>
                    <a:pt x="9" y="19"/>
                  </a:lnTo>
                  <a:lnTo>
                    <a:pt x="10" y="18"/>
                  </a:lnTo>
                  <a:lnTo>
                    <a:pt x="10" y="17"/>
                  </a:lnTo>
                  <a:lnTo>
                    <a:pt x="11" y="16"/>
                  </a:lnTo>
                  <a:lnTo>
                    <a:pt x="12" y="15"/>
                  </a:lnTo>
                  <a:lnTo>
                    <a:pt x="14" y="14"/>
                  </a:lnTo>
                  <a:lnTo>
                    <a:pt x="15" y="13"/>
                  </a:lnTo>
                  <a:lnTo>
                    <a:pt x="16" y="12"/>
                  </a:lnTo>
                  <a:lnTo>
                    <a:pt x="17" y="11"/>
                  </a:lnTo>
                  <a:lnTo>
                    <a:pt x="18" y="11"/>
                  </a:lnTo>
                  <a:lnTo>
                    <a:pt x="19" y="10"/>
                  </a:lnTo>
                  <a:lnTo>
                    <a:pt x="19" y="9"/>
                  </a:lnTo>
                  <a:lnTo>
                    <a:pt x="20" y="9"/>
                  </a:lnTo>
                  <a:lnTo>
                    <a:pt x="21" y="8"/>
                  </a:lnTo>
                  <a:lnTo>
                    <a:pt x="23" y="7"/>
                  </a:lnTo>
                  <a:lnTo>
                    <a:pt x="25" y="6"/>
                  </a:lnTo>
                  <a:lnTo>
                    <a:pt x="27" y="5"/>
                  </a:lnTo>
                  <a:lnTo>
                    <a:pt x="29" y="4"/>
                  </a:lnTo>
                  <a:lnTo>
                    <a:pt x="30" y="4"/>
                  </a:lnTo>
                  <a:lnTo>
                    <a:pt x="32" y="3"/>
                  </a:lnTo>
                  <a:lnTo>
                    <a:pt x="34" y="2"/>
                  </a:lnTo>
                  <a:lnTo>
                    <a:pt x="35" y="2"/>
                  </a:lnTo>
                  <a:lnTo>
                    <a:pt x="37" y="1"/>
                  </a:lnTo>
                  <a:lnTo>
                    <a:pt x="38" y="1"/>
                  </a:lnTo>
                  <a:lnTo>
                    <a:pt x="39" y="1"/>
                  </a:lnTo>
                  <a:lnTo>
                    <a:pt x="40" y="1"/>
                  </a:lnTo>
                  <a:lnTo>
                    <a:pt x="41" y="1"/>
                  </a:lnTo>
                  <a:lnTo>
                    <a:pt x="42" y="0"/>
                  </a:lnTo>
                  <a:lnTo>
                    <a:pt x="44" y="0"/>
                  </a:lnTo>
                  <a:lnTo>
                    <a:pt x="46" y="0"/>
                  </a:lnTo>
                  <a:lnTo>
                    <a:pt x="47" y="0"/>
                  </a:lnTo>
                  <a:lnTo>
                    <a:pt x="49" y="0"/>
                  </a:lnTo>
                  <a:lnTo>
                    <a:pt x="52" y="0"/>
                  </a:lnTo>
                  <a:lnTo>
                    <a:pt x="53" y="0"/>
                  </a:lnTo>
                  <a:lnTo>
                    <a:pt x="54" y="0"/>
                  </a:lnTo>
                  <a:lnTo>
                    <a:pt x="55" y="0"/>
                  </a:lnTo>
                  <a:lnTo>
                    <a:pt x="56" y="1"/>
                  </a:lnTo>
                  <a:lnTo>
                    <a:pt x="57" y="1"/>
                  </a:lnTo>
                  <a:lnTo>
                    <a:pt x="60" y="1"/>
                  </a:lnTo>
                  <a:lnTo>
                    <a:pt x="61" y="1"/>
                  </a:lnTo>
                  <a:lnTo>
                    <a:pt x="62" y="1"/>
                  </a:lnTo>
                  <a:lnTo>
                    <a:pt x="63" y="2"/>
                  </a:lnTo>
                  <a:lnTo>
                    <a:pt x="64" y="2"/>
                  </a:lnTo>
                  <a:lnTo>
                    <a:pt x="65" y="2"/>
                  </a:lnTo>
                  <a:lnTo>
                    <a:pt x="66" y="3"/>
                  </a:lnTo>
                  <a:lnTo>
                    <a:pt x="67" y="3"/>
                  </a:lnTo>
                  <a:lnTo>
                    <a:pt x="68" y="4"/>
                  </a:lnTo>
                  <a:lnTo>
                    <a:pt x="70" y="5"/>
                  </a:lnTo>
                  <a:lnTo>
                    <a:pt x="71" y="5"/>
                  </a:lnTo>
                  <a:lnTo>
                    <a:pt x="72" y="6"/>
                  </a:lnTo>
                  <a:lnTo>
                    <a:pt x="74" y="6"/>
                  </a:lnTo>
                  <a:lnTo>
                    <a:pt x="75" y="7"/>
                  </a:lnTo>
                  <a:lnTo>
                    <a:pt x="76" y="7"/>
                  </a:lnTo>
                  <a:lnTo>
                    <a:pt x="77" y="8"/>
                  </a:lnTo>
                  <a:lnTo>
                    <a:pt x="79" y="9"/>
                  </a:lnTo>
                  <a:lnTo>
                    <a:pt x="80" y="10"/>
                  </a:lnTo>
                  <a:lnTo>
                    <a:pt x="81" y="11"/>
                  </a:lnTo>
                  <a:lnTo>
                    <a:pt x="82" y="11"/>
                  </a:lnTo>
                  <a:lnTo>
                    <a:pt x="82" y="12"/>
                  </a:lnTo>
                  <a:lnTo>
                    <a:pt x="84" y="14"/>
                  </a:lnTo>
                  <a:lnTo>
                    <a:pt x="85" y="14"/>
                  </a:lnTo>
                  <a:lnTo>
                    <a:pt x="86" y="15"/>
                  </a:lnTo>
                  <a:lnTo>
                    <a:pt x="86" y="16"/>
                  </a:lnTo>
                  <a:lnTo>
                    <a:pt x="87" y="17"/>
                  </a:lnTo>
                  <a:lnTo>
                    <a:pt x="89" y="18"/>
                  </a:lnTo>
                  <a:lnTo>
                    <a:pt x="89" y="19"/>
                  </a:lnTo>
                  <a:lnTo>
                    <a:pt x="90" y="20"/>
                  </a:lnTo>
                  <a:lnTo>
                    <a:pt x="91" y="20"/>
                  </a:lnTo>
                  <a:lnTo>
                    <a:pt x="92" y="22"/>
                  </a:lnTo>
                  <a:lnTo>
                    <a:pt x="93" y="24"/>
                  </a:lnTo>
                  <a:lnTo>
                    <a:pt x="94" y="26"/>
                  </a:lnTo>
                  <a:lnTo>
                    <a:pt x="94" y="27"/>
                  </a:lnTo>
                  <a:lnTo>
                    <a:pt x="95" y="28"/>
                  </a:lnTo>
                  <a:lnTo>
                    <a:pt x="96" y="30"/>
                  </a:lnTo>
                  <a:lnTo>
                    <a:pt x="96" y="32"/>
                  </a:lnTo>
                  <a:lnTo>
                    <a:pt x="97" y="34"/>
                  </a:lnTo>
                  <a:lnTo>
                    <a:pt x="97" y="35"/>
                  </a:lnTo>
                  <a:lnTo>
                    <a:pt x="97" y="36"/>
                  </a:lnTo>
                  <a:lnTo>
                    <a:pt x="98" y="37"/>
                  </a:lnTo>
                  <a:lnTo>
                    <a:pt x="98" y="38"/>
                  </a:lnTo>
                  <a:lnTo>
                    <a:pt x="98" y="39"/>
                  </a:lnTo>
                  <a:lnTo>
                    <a:pt x="98" y="40"/>
                  </a:lnTo>
                  <a:lnTo>
                    <a:pt x="98" y="41"/>
                  </a:lnTo>
                  <a:lnTo>
                    <a:pt x="98" y="43"/>
                  </a:lnTo>
                  <a:lnTo>
                    <a:pt x="99" y="44"/>
                  </a:lnTo>
                  <a:lnTo>
                    <a:pt x="99" y="45"/>
                  </a:lnTo>
                  <a:lnTo>
                    <a:pt x="99" y="46"/>
                  </a:lnTo>
                  <a:lnTo>
                    <a:pt x="99" y="46"/>
                  </a:lnTo>
                  <a:close/>
                </a:path>
              </a:pathLst>
            </a:custGeom>
            <a:solidFill>
              <a:srgbClr val="DF00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46" name="Freeform 9"/>
            <p:cNvSpPr>
              <a:spLocks/>
            </p:cNvSpPr>
            <p:nvPr/>
          </p:nvSpPr>
          <p:spPr bwMode="auto">
            <a:xfrm>
              <a:off x="2429232" y="1014414"/>
              <a:ext cx="254000" cy="509588"/>
            </a:xfrm>
            <a:custGeom>
              <a:avLst/>
              <a:gdLst>
                <a:gd name="T0" fmla="*/ 153 w 160"/>
                <a:gd name="T1" fmla="*/ 23 h 321"/>
                <a:gd name="T2" fmla="*/ 152 w 160"/>
                <a:gd name="T3" fmla="*/ 18 h 321"/>
                <a:gd name="T4" fmla="*/ 151 w 160"/>
                <a:gd name="T5" fmla="*/ 14 h 321"/>
                <a:gd name="T6" fmla="*/ 148 w 160"/>
                <a:gd name="T7" fmla="*/ 10 h 321"/>
                <a:gd name="T8" fmla="*/ 145 w 160"/>
                <a:gd name="T9" fmla="*/ 6 h 321"/>
                <a:gd name="T10" fmla="*/ 141 w 160"/>
                <a:gd name="T11" fmla="*/ 3 h 321"/>
                <a:gd name="T12" fmla="*/ 139 w 160"/>
                <a:gd name="T13" fmla="*/ 2 h 321"/>
                <a:gd name="T14" fmla="*/ 133 w 160"/>
                <a:gd name="T15" fmla="*/ 0 h 321"/>
                <a:gd name="T16" fmla="*/ 80 w 160"/>
                <a:gd name="T17" fmla="*/ 0 h 321"/>
                <a:gd name="T18" fmla="*/ 27 w 160"/>
                <a:gd name="T19" fmla="*/ 0 h 321"/>
                <a:gd name="T20" fmla="*/ 23 w 160"/>
                <a:gd name="T21" fmla="*/ 1 h 321"/>
                <a:gd name="T22" fmla="*/ 20 w 160"/>
                <a:gd name="T23" fmla="*/ 3 h 321"/>
                <a:gd name="T24" fmla="*/ 16 w 160"/>
                <a:gd name="T25" fmla="*/ 6 h 321"/>
                <a:gd name="T26" fmla="*/ 12 w 160"/>
                <a:gd name="T27" fmla="*/ 9 h 321"/>
                <a:gd name="T28" fmla="*/ 10 w 160"/>
                <a:gd name="T29" fmla="*/ 13 h 321"/>
                <a:gd name="T30" fmla="*/ 8 w 160"/>
                <a:gd name="T31" fmla="*/ 18 h 321"/>
                <a:gd name="T32" fmla="*/ 7 w 160"/>
                <a:gd name="T33" fmla="*/ 23 h 321"/>
                <a:gd name="T34" fmla="*/ 5 w 160"/>
                <a:gd name="T35" fmla="*/ 59 h 321"/>
                <a:gd name="T36" fmla="*/ 0 w 160"/>
                <a:gd name="T37" fmla="*/ 156 h 321"/>
                <a:gd name="T38" fmla="*/ 1 w 160"/>
                <a:gd name="T39" fmla="*/ 161 h 321"/>
                <a:gd name="T40" fmla="*/ 2 w 160"/>
                <a:gd name="T41" fmla="*/ 166 h 321"/>
                <a:gd name="T42" fmla="*/ 5 w 160"/>
                <a:gd name="T43" fmla="*/ 171 h 321"/>
                <a:gd name="T44" fmla="*/ 7 w 160"/>
                <a:gd name="T45" fmla="*/ 174 h 321"/>
                <a:gd name="T46" fmla="*/ 10 w 160"/>
                <a:gd name="T47" fmla="*/ 177 h 321"/>
                <a:gd name="T48" fmla="*/ 13 w 160"/>
                <a:gd name="T49" fmla="*/ 179 h 321"/>
                <a:gd name="T50" fmla="*/ 17 w 160"/>
                <a:gd name="T51" fmla="*/ 180 h 321"/>
                <a:gd name="T52" fmla="*/ 22 w 160"/>
                <a:gd name="T53" fmla="*/ 182 h 321"/>
                <a:gd name="T54" fmla="*/ 28 w 160"/>
                <a:gd name="T55" fmla="*/ 212 h 321"/>
                <a:gd name="T56" fmla="*/ 33 w 160"/>
                <a:gd name="T57" fmla="*/ 304 h 321"/>
                <a:gd name="T58" fmla="*/ 34 w 160"/>
                <a:gd name="T59" fmla="*/ 307 h 321"/>
                <a:gd name="T60" fmla="*/ 35 w 160"/>
                <a:gd name="T61" fmla="*/ 311 h 321"/>
                <a:gd name="T62" fmla="*/ 36 w 160"/>
                <a:gd name="T63" fmla="*/ 314 h 321"/>
                <a:gd name="T64" fmla="*/ 38 w 160"/>
                <a:gd name="T65" fmla="*/ 317 h 321"/>
                <a:gd name="T66" fmla="*/ 40 w 160"/>
                <a:gd name="T67" fmla="*/ 319 h 321"/>
                <a:gd name="T68" fmla="*/ 43 w 160"/>
                <a:gd name="T69" fmla="*/ 320 h 321"/>
                <a:gd name="T70" fmla="*/ 46 w 160"/>
                <a:gd name="T71" fmla="*/ 321 h 321"/>
                <a:gd name="T72" fmla="*/ 80 w 160"/>
                <a:gd name="T73" fmla="*/ 321 h 321"/>
                <a:gd name="T74" fmla="*/ 115 w 160"/>
                <a:gd name="T75" fmla="*/ 321 h 321"/>
                <a:gd name="T76" fmla="*/ 118 w 160"/>
                <a:gd name="T77" fmla="*/ 320 h 321"/>
                <a:gd name="T78" fmla="*/ 121 w 160"/>
                <a:gd name="T79" fmla="*/ 318 h 321"/>
                <a:gd name="T80" fmla="*/ 123 w 160"/>
                <a:gd name="T81" fmla="*/ 316 h 321"/>
                <a:gd name="T82" fmla="*/ 125 w 160"/>
                <a:gd name="T83" fmla="*/ 313 h 321"/>
                <a:gd name="T84" fmla="*/ 126 w 160"/>
                <a:gd name="T85" fmla="*/ 310 h 321"/>
                <a:gd name="T86" fmla="*/ 127 w 160"/>
                <a:gd name="T87" fmla="*/ 306 h 321"/>
                <a:gd name="T88" fmla="*/ 127 w 160"/>
                <a:gd name="T89" fmla="*/ 303 h 321"/>
                <a:gd name="T90" fmla="*/ 133 w 160"/>
                <a:gd name="T91" fmla="*/ 182 h 321"/>
                <a:gd name="T92" fmla="*/ 138 w 160"/>
                <a:gd name="T93" fmla="*/ 182 h 321"/>
                <a:gd name="T94" fmla="*/ 143 w 160"/>
                <a:gd name="T95" fmla="*/ 180 h 321"/>
                <a:gd name="T96" fmla="*/ 146 w 160"/>
                <a:gd name="T97" fmla="*/ 179 h 321"/>
                <a:gd name="T98" fmla="*/ 151 w 160"/>
                <a:gd name="T99" fmla="*/ 177 h 321"/>
                <a:gd name="T100" fmla="*/ 154 w 160"/>
                <a:gd name="T101" fmla="*/ 174 h 321"/>
                <a:gd name="T102" fmla="*/ 156 w 160"/>
                <a:gd name="T103" fmla="*/ 170 h 321"/>
                <a:gd name="T104" fmla="*/ 158 w 160"/>
                <a:gd name="T105" fmla="*/ 166 h 321"/>
                <a:gd name="T106" fmla="*/ 160 w 160"/>
                <a:gd name="T107" fmla="*/ 161 h 321"/>
                <a:gd name="T108" fmla="*/ 160 w 160"/>
                <a:gd name="T109" fmla="*/ 156 h 321"/>
                <a:gd name="T110" fmla="*/ 155 w 160"/>
                <a:gd name="T111" fmla="*/ 5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60" h="321">
                  <a:moveTo>
                    <a:pt x="154" y="28"/>
                  </a:moveTo>
                  <a:lnTo>
                    <a:pt x="154" y="26"/>
                  </a:lnTo>
                  <a:lnTo>
                    <a:pt x="153" y="25"/>
                  </a:lnTo>
                  <a:lnTo>
                    <a:pt x="153" y="23"/>
                  </a:lnTo>
                  <a:lnTo>
                    <a:pt x="153" y="22"/>
                  </a:lnTo>
                  <a:lnTo>
                    <a:pt x="153" y="21"/>
                  </a:lnTo>
                  <a:lnTo>
                    <a:pt x="153" y="19"/>
                  </a:lnTo>
                  <a:lnTo>
                    <a:pt x="152" y="18"/>
                  </a:lnTo>
                  <a:lnTo>
                    <a:pt x="152" y="17"/>
                  </a:lnTo>
                  <a:lnTo>
                    <a:pt x="152" y="17"/>
                  </a:lnTo>
                  <a:lnTo>
                    <a:pt x="151" y="16"/>
                  </a:lnTo>
                  <a:lnTo>
                    <a:pt x="151" y="14"/>
                  </a:lnTo>
                  <a:lnTo>
                    <a:pt x="150" y="13"/>
                  </a:lnTo>
                  <a:lnTo>
                    <a:pt x="150" y="12"/>
                  </a:lnTo>
                  <a:lnTo>
                    <a:pt x="148" y="11"/>
                  </a:lnTo>
                  <a:lnTo>
                    <a:pt x="148" y="10"/>
                  </a:lnTo>
                  <a:lnTo>
                    <a:pt x="147" y="9"/>
                  </a:lnTo>
                  <a:lnTo>
                    <a:pt x="146" y="8"/>
                  </a:lnTo>
                  <a:lnTo>
                    <a:pt x="146" y="7"/>
                  </a:lnTo>
                  <a:lnTo>
                    <a:pt x="145" y="6"/>
                  </a:lnTo>
                  <a:lnTo>
                    <a:pt x="144" y="6"/>
                  </a:lnTo>
                  <a:lnTo>
                    <a:pt x="143" y="5"/>
                  </a:lnTo>
                  <a:lnTo>
                    <a:pt x="142" y="4"/>
                  </a:lnTo>
                  <a:lnTo>
                    <a:pt x="141" y="3"/>
                  </a:lnTo>
                  <a:lnTo>
                    <a:pt x="141" y="3"/>
                  </a:lnTo>
                  <a:lnTo>
                    <a:pt x="140" y="3"/>
                  </a:lnTo>
                  <a:lnTo>
                    <a:pt x="139" y="2"/>
                  </a:lnTo>
                  <a:lnTo>
                    <a:pt x="139" y="2"/>
                  </a:lnTo>
                  <a:lnTo>
                    <a:pt x="138" y="1"/>
                  </a:lnTo>
                  <a:lnTo>
                    <a:pt x="137" y="1"/>
                  </a:lnTo>
                  <a:lnTo>
                    <a:pt x="136" y="1"/>
                  </a:lnTo>
                  <a:lnTo>
                    <a:pt x="133" y="0"/>
                  </a:lnTo>
                  <a:lnTo>
                    <a:pt x="132" y="0"/>
                  </a:lnTo>
                  <a:lnTo>
                    <a:pt x="131" y="0"/>
                  </a:lnTo>
                  <a:lnTo>
                    <a:pt x="130" y="0"/>
                  </a:lnTo>
                  <a:lnTo>
                    <a:pt x="80" y="0"/>
                  </a:lnTo>
                  <a:lnTo>
                    <a:pt x="30" y="0"/>
                  </a:lnTo>
                  <a:lnTo>
                    <a:pt x="28" y="0"/>
                  </a:lnTo>
                  <a:lnTo>
                    <a:pt x="27" y="0"/>
                  </a:lnTo>
                  <a:lnTo>
                    <a:pt x="27" y="0"/>
                  </a:lnTo>
                  <a:lnTo>
                    <a:pt x="26" y="0"/>
                  </a:lnTo>
                  <a:lnTo>
                    <a:pt x="25" y="1"/>
                  </a:lnTo>
                  <a:lnTo>
                    <a:pt x="24" y="1"/>
                  </a:lnTo>
                  <a:lnTo>
                    <a:pt x="23" y="1"/>
                  </a:lnTo>
                  <a:lnTo>
                    <a:pt x="22" y="2"/>
                  </a:lnTo>
                  <a:lnTo>
                    <a:pt x="21" y="2"/>
                  </a:lnTo>
                  <a:lnTo>
                    <a:pt x="21" y="2"/>
                  </a:lnTo>
                  <a:lnTo>
                    <a:pt x="20" y="3"/>
                  </a:lnTo>
                  <a:lnTo>
                    <a:pt x="19" y="3"/>
                  </a:lnTo>
                  <a:lnTo>
                    <a:pt x="18" y="4"/>
                  </a:lnTo>
                  <a:lnTo>
                    <a:pt x="17" y="5"/>
                  </a:lnTo>
                  <a:lnTo>
                    <a:pt x="16" y="6"/>
                  </a:lnTo>
                  <a:lnTo>
                    <a:pt x="16" y="6"/>
                  </a:lnTo>
                  <a:lnTo>
                    <a:pt x="15" y="7"/>
                  </a:lnTo>
                  <a:lnTo>
                    <a:pt x="13" y="8"/>
                  </a:lnTo>
                  <a:lnTo>
                    <a:pt x="12" y="9"/>
                  </a:lnTo>
                  <a:lnTo>
                    <a:pt x="12" y="10"/>
                  </a:lnTo>
                  <a:lnTo>
                    <a:pt x="11" y="11"/>
                  </a:lnTo>
                  <a:lnTo>
                    <a:pt x="11" y="12"/>
                  </a:lnTo>
                  <a:lnTo>
                    <a:pt x="10" y="13"/>
                  </a:lnTo>
                  <a:lnTo>
                    <a:pt x="9" y="14"/>
                  </a:lnTo>
                  <a:lnTo>
                    <a:pt x="9" y="16"/>
                  </a:lnTo>
                  <a:lnTo>
                    <a:pt x="9" y="17"/>
                  </a:lnTo>
                  <a:lnTo>
                    <a:pt x="8" y="18"/>
                  </a:lnTo>
                  <a:lnTo>
                    <a:pt x="8" y="19"/>
                  </a:lnTo>
                  <a:lnTo>
                    <a:pt x="8" y="21"/>
                  </a:lnTo>
                  <a:lnTo>
                    <a:pt x="7" y="22"/>
                  </a:lnTo>
                  <a:lnTo>
                    <a:pt x="7" y="23"/>
                  </a:lnTo>
                  <a:lnTo>
                    <a:pt x="7" y="25"/>
                  </a:lnTo>
                  <a:lnTo>
                    <a:pt x="7" y="26"/>
                  </a:lnTo>
                  <a:lnTo>
                    <a:pt x="7" y="28"/>
                  </a:lnTo>
                  <a:lnTo>
                    <a:pt x="5" y="59"/>
                  </a:lnTo>
                  <a:lnTo>
                    <a:pt x="3" y="90"/>
                  </a:lnTo>
                  <a:lnTo>
                    <a:pt x="2" y="122"/>
                  </a:lnTo>
                  <a:lnTo>
                    <a:pt x="0" y="154"/>
                  </a:lnTo>
                  <a:lnTo>
                    <a:pt x="0" y="156"/>
                  </a:lnTo>
                  <a:lnTo>
                    <a:pt x="0" y="157"/>
                  </a:lnTo>
                  <a:lnTo>
                    <a:pt x="0" y="159"/>
                  </a:lnTo>
                  <a:lnTo>
                    <a:pt x="0" y="160"/>
                  </a:lnTo>
                  <a:lnTo>
                    <a:pt x="1" y="161"/>
                  </a:lnTo>
                  <a:lnTo>
                    <a:pt x="1" y="162"/>
                  </a:lnTo>
                  <a:lnTo>
                    <a:pt x="1" y="164"/>
                  </a:lnTo>
                  <a:lnTo>
                    <a:pt x="2" y="165"/>
                  </a:lnTo>
                  <a:lnTo>
                    <a:pt x="2" y="166"/>
                  </a:lnTo>
                  <a:lnTo>
                    <a:pt x="3" y="167"/>
                  </a:lnTo>
                  <a:lnTo>
                    <a:pt x="3" y="169"/>
                  </a:lnTo>
                  <a:lnTo>
                    <a:pt x="4" y="170"/>
                  </a:lnTo>
                  <a:lnTo>
                    <a:pt x="5" y="171"/>
                  </a:lnTo>
                  <a:lnTo>
                    <a:pt x="5" y="172"/>
                  </a:lnTo>
                  <a:lnTo>
                    <a:pt x="6" y="172"/>
                  </a:lnTo>
                  <a:lnTo>
                    <a:pt x="6" y="173"/>
                  </a:lnTo>
                  <a:lnTo>
                    <a:pt x="7" y="174"/>
                  </a:lnTo>
                  <a:lnTo>
                    <a:pt x="8" y="175"/>
                  </a:lnTo>
                  <a:lnTo>
                    <a:pt x="8" y="175"/>
                  </a:lnTo>
                  <a:lnTo>
                    <a:pt x="9" y="176"/>
                  </a:lnTo>
                  <a:lnTo>
                    <a:pt x="10" y="177"/>
                  </a:lnTo>
                  <a:lnTo>
                    <a:pt x="11" y="178"/>
                  </a:lnTo>
                  <a:lnTo>
                    <a:pt x="12" y="178"/>
                  </a:lnTo>
                  <a:lnTo>
                    <a:pt x="12" y="178"/>
                  </a:lnTo>
                  <a:lnTo>
                    <a:pt x="13" y="179"/>
                  </a:lnTo>
                  <a:lnTo>
                    <a:pt x="13" y="179"/>
                  </a:lnTo>
                  <a:lnTo>
                    <a:pt x="15" y="180"/>
                  </a:lnTo>
                  <a:lnTo>
                    <a:pt x="16" y="180"/>
                  </a:lnTo>
                  <a:lnTo>
                    <a:pt x="17" y="180"/>
                  </a:lnTo>
                  <a:lnTo>
                    <a:pt x="19" y="181"/>
                  </a:lnTo>
                  <a:lnTo>
                    <a:pt x="20" y="181"/>
                  </a:lnTo>
                  <a:lnTo>
                    <a:pt x="21" y="181"/>
                  </a:lnTo>
                  <a:lnTo>
                    <a:pt x="22" y="182"/>
                  </a:lnTo>
                  <a:lnTo>
                    <a:pt x="23" y="182"/>
                  </a:lnTo>
                  <a:lnTo>
                    <a:pt x="24" y="182"/>
                  </a:lnTo>
                  <a:lnTo>
                    <a:pt x="27" y="182"/>
                  </a:lnTo>
                  <a:lnTo>
                    <a:pt x="28" y="212"/>
                  </a:lnTo>
                  <a:lnTo>
                    <a:pt x="31" y="242"/>
                  </a:lnTo>
                  <a:lnTo>
                    <a:pt x="32" y="272"/>
                  </a:lnTo>
                  <a:lnTo>
                    <a:pt x="33" y="303"/>
                  </a:lnTo>
                  <a:lnTo>
                    <a:pt x="33" y="304"/>
                  </a:lnTo>
                  <a:lnTo>
                    <a:pt x="33" y="305"/>
                  </a:lnTo>
                  <a:lnTo>
                    <a:pt x="34" y="305"/>
                  </a:lnTo>
                  <a:lnTo>
                    <a:pt x="34" y="306"/>
                  </a:lnTo>
                  <a:lnTo>
                    <a:pt x="34" y="307"/>
                  </a:lnTo>
                  <a:lnTo>
                    <a:pt x="34" y="308"/>
                  </a:lnTo>
                  <a:lnTo>
                    <a:pt x="34" y="309"/>
                  </a:lnTo>
                  <a:lnTo>
                    <a:pt x="34" y="310"/>
                  </a:lnTo>
                  <a:lnTo>
                    <a:pt x="35" y="311"/>
                  </a:lnTo>
                  <a:lnTo>
                    <a:pt x="35" y="311"/>
                  </a:lnTo>
                  <a:lnTo>
                    <a:pt x="35" y="312"/>
                  </a:lnTo>
                  <a:lnTo>
                    <a:pt x="36" y="313"/>
                  </a:lnTo>
                  <a:lnTo>
                    <a:pt x="36" y="314"/>
                  </a:lnTo>
                  <a:lnTo>
                    <a:pt x="36" y="314"/>
                  </a:lnTo>
                  <a:lnTo>
                    <a:pt x="37" y="315"/>
                  </a:lnTo>
                  <a:lnTo>
                    <a:pt x="37" y="316"/>
                  </a:lnTo>
                  <a:lnTo>
                    <a:pt x="38" y="317"/>
                  </a:lnTo>
                  <a:lnTo>
                    <a:pt x="39" y="317"/>
                  </a:lnTo>
                  <a:lnTo>
                    <a:pt x="39" y="318"/>
                  </a:lnTo>
                  <a:lnTo>
                    <a:pt x="40" y="318"/>
                  </a:lnTo>
                  <a:lnTo>
                    <a:pt x="40" y="319"/>
                  </a:lnTo>
                  <a:lnTo>
                    <a:pt x="41" y="319"/>
                  </a:lnTo>
                  <a:lnTo>
                    <a:pt x="42" y="319"/>
                  </a:lnTo>
                  <a:lnTo>
                    <a:pt x="42" y="320"/>
                  </a:lnTo>
                  <a:lnTo>
                    <a:pt x="43" y="320"/>
                  </a:lnTo>
                  <a:lnTo>
                    <a:pt x="45" y="320"/>
                  </a:lnTo>
                  <a:lnTo>
                    <a:pt x="45" y="321"/>
                  </a:lnTo>
                  <a:lnTo>
                    <a:pt x="46" y="321"/>
                  </a:lnTo>
                  <a:lnTo>
                    <a:pt x="46" y="321"/>
                  </a:lnTo>
                  <a:lnTo>
                    <a:pt x="47" y="321"/>
                  </a:lnTo>
                  <a:lnTo>
                    <a:pt x="47" y="321"/>
                  </a:lnTo>
                  <a:lnTo>
                    <a:pt x="48" y="321"/>
                  </a:lnTo>
                  <a:lnTo>
                    <a:pt x="80" y="321"/>
                  </a:lnTo>
                  <a:lnTo>
                    <a:pt x="113" y="321"/>
                  </a:lnTo>
                  <a:lnTo>
                    <a:pt x="114" y="321"/>
                  </a:lnTo>
                  <a:lnTo>
                    <a:pt x="114" y="321"/>
                  </a:lnTo>
                  <a:lnTo>
                    <a:pt x="115" y="321"/>
                  </a:lnTo>
                  <a:lnTo>
                    <a:pt x="116" y="321"/>
                  </a:lnTo>
                  <a:lnTo>
                    <a:pt x="116" y="320"/>
                  </a:lnTo>
                  <a:lnTo>
                    <a:pt x="117" y="320"/>
                  </a:lnTo>
                  <a:lnTo>
                    <a:pt x="118" y="320"/>
                  </a:lnTo>
                  <a:lnTo>
                    <a:pt x="118" y="319"/>
                  </a:lnTo>
                  <a:lnTo>
                    <a:pt x="120" y="319"/>
                  </a:lnTo>
                  <a:lnTo>
                    <a:pt x="120" y="319"/>
                  </a:lnTo>
                  <a:lnTo>
                    <a:pt x="121" y="318"/>
                  </a:lnTo>
                  <a:lnTo>
                    <a:pt x="121" y="318"/>
                  </a:lnTo>
                  <a:lnTo>
                    <a:pt x="122" y="317"/>
                  </a:lnTo>
                  <a:lnTo>
                    <a:pt x="123" y="317"/>
                  </a:lnTo>
                  <a:lnTo>
                    <a:pt x="123" y="316"/>
                  </a:lnTo>
                  <a:lnTo>
                    <a:pt x="123" y="316"/>
                  </a:lnTo>
                  <a:lnTo>
                    <a:pt x="124" y="315"/>
                  </a:lnTo>
                  <a:lnTo>
                    <a:pt x="124" y="314"/>
                  </a:lnTo>
                  <a:lnTo>
                    <a:pt x="125" y="313"/>
                  </a:lnTo>
                  <a:lnTo>
                    <a:pt x="125" y="312"/>
                  </a:lnTo>
                  <a:lnTo>
                    <a:pt x="126" y="311"/>
                  </a:lnTo>
                  <a:lnTo>
                    <a:pt x="126" y="311"/>
                  </a:lnTo>
                  <a:lnTo>
                    <a:pt x="126" y="310"/>
                  </a:lnTo>
                  <a:lnTo>
                    <a:pt x="127" y="309"/>
                  </a:lnTo>
                  <a:lnTo>
                    <a:pt x="127" y="308"/>
                  </a:lnTo>
                  <a:lnTo>
                    <a:pt x="127" y="307"/>
                  </a:lnTo>
                  <a:lnTo>
                    <a:pt x="127" y="306"/>
                  </a:lnTo>
                  <a:lnTo>
                    <a:pt x="127" y="305"/>
                  </a:lnTo>
                  <a:lnTo>
                    <a:pt x="127" y="305"/>
                  </a:lnTo>
                  <a:lnTo>
                    <a:pt x="127" y="304"/>
                  </a:lnTo>
                  <a:lnTo>
                    <a:pt x="127" y="303"/>
                  </a:lnTo>
                  <a:lnTo>
                    <a:pt x="129" y="272"/>
                  </a:lnTo>
                  <a:lnTo>
                    <a:pt x="130" y="242"/>
                  </a:lnTo>
                  <a:lnTo>
                    <a:pt x="131" y="212"/>
                  </a:lnTo>
                  <a:lnTo>
                    <a:pt x="133" y="182"/>
                  </a:lnTo>
                  <a:lnTo>
                    <a:pt x="136" y="182"/>
                  </a:lnTo>
                  <a:lnTo>
                    <a:pt x="137" y="182"/>
                  </a:lnTo>
                  <a:lnTo>
                    <a:pt x="138" y="182"/>
                  </a:lnTo>
                  <a:lnTo>
                    <a:pt x="138" y="182"/>
                  </a:lnTo>
                  <a:lnTo>
                    <a:pt x="140" y="181"/>
                  </a:lnTo>
                  <a:lnTo>
                    <a:pt x="141" y="181"/>
                  </a:lnTo>
                  <a:lnTo>
                    <a:pt x="142" y="181"/>
                  </a:lnTo>
                  <a:lnTo>
                    <a:pt x="143" y="180"/>
                  </a:lnTo>
                  <a:lnTo>
                    <a:pt x="144" y="180"/>
                  </a:lnTo>
                  <a:lnTo>
                    <a:pt x="144" y="180"/>
                  </a:lnTo>
                  <a:lnTo>
                    <a:pt x="145" y="180"/>
                  </a:lnTo>
                  <a:lnTo>
                    <a:pt x="146" y="179"/>
                  </a:lnTo>
                  <a:lnTo>
                    <a:pt x="147" y="178"/>
                  </a:lnTo>
                  <a:lnTo>
                    <a:pt x="148" y="178"/>
                  </a:lnTo>
                  <a:lnTo>
                    <a:pt x="150" y="177"/>
                  </a:lnTo>
                  <a:lnTo>
                    <a:pt x="151" y="177"/>
                  </a:lnTo>
                  <a:lnTo>
                    <a:pt x="151" y="176"/>
                  </a:lnTo>
                  <a:lnTo>
                    <a:pt x="152" y="175"/>
                  </a:lnTo>
                  <a:lnTo>
                    <a:pt x="153" y="175"/>
                  </a:lnTo>
                  <a:lnTo>
                    <a:pt x="154" y="174"/>
                  </a:lnTo>
                  <a:lnTo>
                    <a:pt x="154" y="173"/>
                  </a:lnTo>
                  <a:lnTo>
                    <a:pt x="155" y="172"/>
                  </a:lnTo>
                  <a:lnTo>
                    <a:pt x="156" y="171"/>
                  </a:lnTo>
                  <a:lnTo>
                    <a:pt x="156" y="170"/>
                  </a:lnTo>
                  <a:lnTo>
                    <a:pt x="157" y="169"/>
                  </a:lnTo>
                  <a:lnTo>
                    <a:pt x="157" y="169"/>
                  </a:lnTo>
                  <a:lnTo>
                    <a:pt x="158" y="167"/>
                  </a:lnTo>
                  <a:lnTo>
                    <a:pt x="158" y="166"/>
                  </a:lnTo>
                  <a:lnTo>
                    <a:pt x="159" y="165"/>
                  </a:lnTo>
                  <a:lnTo>
                    <a:pt x="159" y="164"/>
                  </a:lnTo>
                  <a:lnTo>
                    <a:pt x="159" y="162"/>
                  </a:lnTo>
                  <a:lnTo>
                    <a:pt x="160" y="161"/>
                  </a:lnTo>
                  <a:lnTo>
                    <a:pt x="160" y="160"/>
                  </a:lnTo>
                  <a:lnTo>
                    <a:pt x="160" y="159"/>
                  </a:lnTo>
                  <a:lnTo>
                    <a:pt x="160" y="157"/>
                  </a:lnTo>
                  <a:lnTo>
                    <a:pt x="160" y="156"/>
                  </a:lnTo>
                  <a:lnTo>
                    <a:pt x="160" y="154"/>
                  </a:lnTo>
                  <a:lnTo>
                    <a:pt x="159" y="122"/>
                  </a:lnTo>
                  <a:lnTo>
                    <a:pt x="157" y="90"/>
                  </a:lnTo>
                  <a:lnTo>
                    <a:pt x="155" y="59"/>
                  </a:lnTo>
                  <a:lnTo>
                    <a:pt x="154" y="28"/>
                  </a:lnTo>
                  <a:lnTo>
                    <a:pt x="154" y="28"/>
                  </a:lnTo>
                  <a:close/>
                </a:path>
              </a:pathLst>
            </a:custGeom>
            <a:solidFill>
              <a:srgbClr val="DF00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grpSp>
      <p:cxnSp>
        <p:nvCxnSpPr>
          <p:cNvPr id="47" name="Straight Connector 46"/>
          <p:cNvCxnSpPr>
            <a:endCxn id="45" idx="40"/>
          </p:cNvCxnSpPr>
          <p:nvPr/>
        </p:nvCxnSpPr>
        <p:spPr>
          <a:xfrm>
            <a:off x="1563844" y="3540757"/>
            <a:ext cx="9303" cy="985315"/>
          </a:xfrm>
          <a:prstGeom prst="line">
            <a:avLst/>
          </a:prstGeom>
          <a:ln>
            <a:solidFill>
              <a:schemeClr val="accent4">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6568951" y="5205653"/>
            <a:ext cx="960997" cy="276999"/>
          </a:xfrm>
          <a:prstGeom prst="rect">
            <a:avLst/>
          </a:prstGeom>
          <a:noFill/>
        </p:spPr>
        <p:txBody>
          <a:bodyPr wrap="square" rtlCol="0">
            <a:spAutoFit/>
          </a:bodyPr>
          <a:lstStyle/>
          <a:p>
            <a:r>
              <a:rPr lang="ru-RU" sz="1200" dirty="0" smtClean="0"/>
              <a:t>Клиент 3</a:t>
            </a:r>
            <a:endParaRPr lang="ru-RU" sz="1200" dirty="0"/>
          </a:p>
        </p:txBody>
      </p:sp>
      <p:sp>
        <p:nvSpPr>
          <p:cNvPr id="51" name="Line Callout 2 (Accent Bar) 50"/>
          <p:cNvSpPr/>
          <p:nvPr/>
        </p:nvSpPr>
        <p:spPr>
          <a:xfrm>
            <a:off x="4876763" y="1479721"/>
            <a:ext cx="1519534" cy="369332"/>
          </a:xfrm>
          <a:prstGeom prst="accentCallout2">
            <a:avLst>
              <a:gd name="adj1" fmla="val 24940"/>
              <a:gd name="adj2" fmla="val -5059"/>
              <a:gd name="adj3" fmla="val 88279"/>
              <a:gd name="adj4" fmla="val -31324"/>
              <a:gd name="adj5" fmla="val 497778"/>
              <a:gd name="adj6" fmla="val -44944"/>
            </a:avLst>
          </a:prstGeom>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tIns="0" rIns="36000" bIns="0" rtlCol="0" anchor="ctr">
            <a:spAutoFit/>
          </a:bodyPr>
          <a:lstStyle/>
          <a:p>
            <a:r>
              <a:rPr lang="ru-RU" sz="1200" dirty="0" smtClean="0">
                <a:solidFill>
                  <a:srgbClr val="002060"/>
                </a:solidFill>
              </a:rPr>
              <a:t>Распределенный </a:t>
            </a:r>
          </a:p>
          <a:p>
            <a:r>
              <a:rPr lang="ru-RU" sz="1200" dirty="0" smtClean="0">
                <a:solidFill>
                  <a:srgbClr val="002060"/>
                </a:solidFill>
              </a:rPr>
              <a:t>трансферт</a:t>
            </a:r>
            <a:endParaRPr lang="ru-RU" sz="1200" dirty="0">
              <a:solidFill>
                <a:srgbClr val="002060"/>
              </a:solidFill>
            </a:endParaRPr>
          </a:p>
        </p:txBody>
      </p:sp>
    </p:spTree>
    <p:extLst>
      <p:ext uri="{BB962C8B-B14F-4D97-AF65-F5344CB8AC3E}">
        <p14:creationId xmlns:p14="http://schemas.microsoft.com/office/powerpoint/2010/main" val="18540466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628291" y="2125568"/>
            <a:ext cx="3312368" cy="2954069"/>
          </a:xfrm>
          <a:prstGeom prst="roundRect">
            <a:avLst/>
          </a:prstGeom>
          <a:solidFill>
            <a:srgbClr val="CCECFF"/>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tIns="0" rtlCol="0" anchor="t" anchorCtr="0"/>
          <a:lstStyle/>
          <a:p>
            <a:pPr algn="ctr"/>
            <a:r>
              <a:rPr lang="ru-RU" sz="1800" b="1" dirty="0" smtClean="0">
                <a:solidFill>
                  <a:srgbClr val="0070C0"/>
                </a:solidFill>
              </a:rPr>
              <a:t>Нецифровая экономика</a:t>
            </a:r>
            <a:endParaRPr lang="en-US" sz="1800" b="1" dirty="0">
              <a:solidFill>
                <a:srgbClr val="0070C0"/>
              </a:solidFill>
            </a:endParaRPr>
          </a:p>
        </p:txBody>
      </p:sp>
      <p:sp>
        <p:nvSpPr>
          <p:cNvPr id="2" name="Title 1"/>
          <p:cNvSpPr>
            <a:spLocks noGrp="1"/>
          </p:cNvSpPr>
          <p:nvPr>
            <p:ph type="title"/>
          </p:nvPr>
        </p:nvSpPr>
        <p:spPr/>
        <p:txBody>
          <a:bodyPr/>
          <a:lstStyle/>
          <a:p>
            <a:endParaRPr lang="en-US" dirty="0"/>
          </a:p>
        </p:txBody>
      </p:sp>
      <p:sp>
        <p:nvSpPr>
          <p:cNvPr id="3" name="Rectangle 2"/>
          <p:cNvSpPr/>
          <p:nvPr/>
        </p:nvSpPr>
        <p:spPr>
          <a:xfrm>
            <a:off x="160239" y="624433"/>
            <a:ext cx="7740860" cy="646331"/>
          </a:xfrm>
          <a:prstGeom prst="rect">
            <a:avLst/>
          </a:prstGeom>
        </p:spPr>
        <p:txBody>
          <a:bodyPr wrap="square">
            <a:spAutoFit/>
          </a:bodyPr>
          <a:lstStyle/>
          <a:p>
            <a:r>
              <a:rPr lang="ru-RU" sz="1200" b="1" dirty="0"/>
              <a:t>Точка бифуркации</a:t>
            </a:r>
            <a:r>
              <a:rPr lang="ru-RU" sz="1200" dirty="0"/>
              <a:t> — критическое состояние системы, при котором система становится неустойчивой относительно флуктуаций и возникает неопределённость: станет ли состояние системы хаотическим или она перейдёт на новый, более дифференцированный и высокий уровень упорядоченности</a:t>
            </a:r>
            <a:endParaRPr lang="en-US" sz="1200" dirty="0"/>
          </a:p>
        </p:txBody>
      </p:sp>
      <p:cxnSp>
        <p:nvCxnSpPr>
          <p:cNvPr id="5" name="Прямая со стрелкой 4"/>
          <p:cNvCxnSpPr/>
          <p:nvPr/>
        </p:nvCxnSpPr>
        <p:spPr>
          <a:xfrm>
            <a:off x="556283" y="5727709"/>
            <a:ext cx="8028892" cy="0"/>
          </a:xfrm>
          <a:prstGeom prst="straightConnector1">
            <a:avLst/>
          </a:prstGeom>
          <a:ln w="76200">
            <a:solidFill>
              <a:srgbClr val="0070C0"/>
            </a:solidFill>
            <a:tailEnd type="stealth" w="lg" len="lg"/>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7073007" y="5799717"/>
            <a:ext cx="1086222" cy="338554"/>
          </a:xfrm>
          <a:prstGeom prst="rect">
            <a:avLst/>
          </a:prstGeom>
          <a:noFill/>
        </p:spPr>
        <p:txBody>
          <a:bodyPr wrap="square" rtlCol="0">
            <a:spAutoFit/>
          </a:bodyPr>
          <a:lstStyle/>
          <a:p>
            <a:pPr algn="r"/>
            <a:r>
              <a:rPr lang="ru-RU" sz="1600" b="1" dirty="0" smtClean="0">
                <a:solidFill>
                  <a:srgbClr val="0070C0"/>
                </a:solidFill>
              </a:rPr>
              <a:t>Будущее</a:t>
            </a:r>
            <a:endParaRPr lang="en-US" sz="1600" b="1" dirty="0">
              <a:solidFill>
                <a:srgbClr val="0070C0"/>
              </a:solidFill>
            </a:endParaRPr>
          </a:p>
        </p:txBody>
      </p:sp>
      <p:pic>
        <p:nvPicPr>
          <p:cNvPr id="46082" name="Picture 2" descr="C:\Program Files\Microsoft Office\MEDIA\OFFICE14\Lines\BD21322_.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6200000">
            <a:off x="2463288" y="3712767"/>
            <a:ext cx="3569098" cy="393757"/>
          </a:xfrm>
          <a:prstGeom prst="rect">
            <a:avLst/>
          </a:prstGeom>
          <a:noFill/>
          <a:extLst>
            <a:ext uri="{909E8E84-426E-40DD-AFC4-6F175D3DCCD1}">
              <a14:hiddenFill xmlns:a14="http://schemas.microsoft.com/office/drawing/2010/main">
                <a:solidFill>
                  <a:srgbClr val="FFFFFF"/>
                </a:solidFill>
              </a14:hiddenFill>
            </a:ext>
          </a:extLst>
        </p:spPr>
      </p:pic>
      <p:sp>
        <p:nvSpPr>
          <p:cNvPr id="7" name="Стрелка вправо 6"/>
          <p:cNvSpPr/>
          <p:nvPr/>
        </p:nvSpPr>
        <p:spPr>
          <a:xfrm>
            <a:off x="592466" y="5115641"/>
            <a:ext cx="3422666" cy="540060"/>
          </a:xfrm>
          <a:prstGeom prst="rightArrow">
            <a:avLst>
              <a:gd name="adj1" fmla="val 65520"/>
              <a:gd name="adj2" fmla="val 47279"/>
            </a:avLst>
          </a:prstGeom>
          <a:solidFill>
            <a:srgbClr val="CCECFF"/>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200" b="1" dirty="0" smtClean="0">
                <a:solidFill>
                  <a:srgbClr val="0070C0"/>
                </a:solidFill>
              </a:rPr>
              <a:t>Эволюционное развитие</a:t>
            </a:r>
            <a:endParaRPr lang="en-US" sz="1200" b="1" dirty="0">
              <a:solidFill>
                <a:srgbClr val="0070C0"/>
              </a:solidFill>
            </a:endParaRPr>
          </a:p>
        </p:txBody>
      </p:sp>
      <p:sp>
        <p:nvSpPr>
          <p:cNvPr id="13" name="TextBox 12"/>
          <p:cNvSpPr txBox="1"/>
          <p:nvPr/>
        </p:nvSpPr>
        <p:spPr>
          <a:xfrm>
            <a:off x="2860539" y="5861272"/>
            <a:ext cx="3041195" cy="307777"/>
          </a:xfrm>
          <a:prstGeom prst="rect">
            <a:avLst/>
          </a:prstGeom>
          <a:noFill/>
        </p:spPr>
        <p:txBody>
          <a:bodyPr wrap="square" rtlCol="0">
            <a:spAutoFit/>
          </a:bodyPr>
          <a:lstStyle/>
          <a:p>
            <a:pPr algn="ctr"/>
            <a:r>
              <a:rPr lang="ru-RU" sz="1400" b="1" dirty="0" smtClean="0">
                <a:solidFill>
                  <a:srgbClr val="0070C0"/>
                </a:solidFill>
              </a:rPr>
              <a:t>Точка бифуркации</a:t>
            </a:r>
            <a:endParaRPr lang="en-US" sz="1400" b="1" dirty="0">
              <a:solidFill>
                <a:srgbClr val="0070C0"/>
              </a:solidFill>
            </a:endParaRPr>
          </a:p>
        </p:txBody>
      </p:sp>
      <p:cxnSp>
        <p:nvCxnSpPr>
          <p:cNvPr id="14" name="Прямая соединительная линия 13"/>
          <p:cNvCxnSpPr/>
          <p:nvPr/>
        </p:nvCxnSpPr>
        <p:spPr>
          <a:xfrm>
            <a:off x="4264695" y="5753841"/>
            <a:ext cx="0" cy="215153"/>
          </a:xfrm>
          <a:prstGeom prst="line">
            <a:avLst/>
          </a:prstGeom>
          <a:ln w="25400">
            <a:solidFill>
              <a:srgbClr val="000066"/>
            </a:solidFill>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556283" y="5799717"/>
            <a:ext cx="1188132" cy="338554"/>
          </a:xfrm>
          <a:prstGeom prst="rect">
            <a:avLst/>
          </a:prstGeom>
          <a:noFill/>
        </p:spPr>
        <p:txBody>
          <a:bodyPr wrap="square" rtlCol="0">
            <a:spAutoFit/>
          </a:bodyPr>
          <a:lstStyle/>
          <a:p>
            <a:r>
              <a:rPr lang="ru-RU" sz="1600" b="1" dirty="0" smtClean="0">
                <a:solidFill>
                  <a:srgbClr val="0070C0"/>
                </a:solidFill>
              </a:rPr>
              <a:t>Прошлое</a:t>
            </a:r>
            <a:endParaRPr lang="en-US" sz="1600" b="1" dirty="0">
              <a:solidFill>
                <a:srgbClr val="0070C0"/>
              </a:solidFill>
            </a:endParaRPr>
          </a:p>
        </p:txBody>
      </p:sp>
      <p:sp>
        <p:nvSpPr>
          <p:cNvPr id="17" name="Стрелка вправо 16"/>
          <p:cNvSpPr/>
          <p:nvPr/>
        </p:nvSpPr>
        <p:spPr>
          <a:xfrm>
            <a:off x="4570729" y="5115641"/>
            <a:ext cx="3422666" cy="540060"/>
          </a:xfrm>
          <a:prstGeom prst="rightArrow">
            <a:avLst>
              <a:gd name="adj1" fmla="val 65520"/>
              <a:gd name="adj2" fmla="val 47279"/>
            </a:avLst>
          </a:prstGeom>
          <a:solidFill>
            <a:srgbClr val="CCECFF"/>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200" b="1" dirty="0" smtClean="0">
                <a:solidFill>
                  <a:srgbClr val="0070C0"/>
                </a:solidFill>
              </a:rPr>
              <a:t>Эволюционное развитие</a:t>
            </a:r>
            <a:endParaRPr lang="en-US" sz="1200" b="1" dirty="0">
              <a:solidFill>
                <a:srgbClr val="0070C0"/>
              </a:solidFill>
            </a:endParaRPr>
          </a:p>
        </p:txBody>
      </p:sp>
      <p:sp>
        <p:nvSpPr>
          <p:cNvPr id="19" name="Скругленный прямоугольник 18"/>
          <p:cNvSpPr/>
          <p:nvPr/>
        </p:nvSpPr>
        <p:spPr>
          <a:xfrm>
            <a:off x="4552727" y="2125098"/>
            <a:ext cx="3312368" cy="2882532"/>
          </a:xfrm>
          <a:prstGeom prst="roundRect">
            <a:avLst/>
          </a:prstGeom>
          <a:solidFill>
            <a:srgbClr val="CCECFF"/>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tIns="0" rtlCol="0" anchor="t" anchorCtr="0"/>
          <a:lstStyle/>
          <a:p>
            <a:pPr algn="ctr"/>
            <a:r>
              <a:rPr lang="ru-RU" sz="1800" b="1" dirty="0">
                <a:solidFill>
                  <a:srgbClr val="0070C0"/>
                </a:solidFill>
              </a:rPr>
              <a:t>Ц</a:t>
            </a:r>
            <a:r>
              <a:rPr lang="ru-RU" sz="1800" b="1" dirty="0" smtClean="0">
                <a:solidFill>
                  <a:srgbClr val="0070C0"/>
                </a:solidFill>
              </a:rPr>
              <a:t>ифровая экономика</a:t>
            </a:r>
            <a:endParaRPr lang="en-US" sz="1800" b="1" dirty="0">
              <a:solidFill>
                <a:srgbClr val="0070C0"/>
              </a:solidFill>
            </a:endParaRPr>
          </a:p>
        </p:txBody>
      </p:sp>
      <p:sp>
        <p:nvSpPr>
          <p:cNvPr id="8" name="Oval 7"/>
          <p:cNvSpPr/>
          <p:nvPr/>
        </p:nvSpPr>
        <p:spPr>
          <a:xfrm>
            <a:off x="1078341" y="2604796"/>
            <a:ext cx="1332148" cy="1332000"/>
          </a:xfrm>
          <a:prstGeom prst="ellipse">
            <a:avLst/>
          </a:prstGeom>
          <a:solidFill>
            <a:srgbClr val="00B050">
              <a:alpha val="71000"/>
            </a:srgb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200" b="1" dirty="0" smtClean="0">
                <a:solidFill>
                  <a:schemeClr val="tx2"/>
                </a:solidFill>
              </a:rPr>
              <a:t>Денежная система</a:t>
            </a:r>
            <a:endParaRPr lang="en-US" sz="1200" b="1" dirty="0">
              <a:solidFill>
                <a:schemeClr val="tx2"/>
              </a:solidFill>
            </a:endParaRPr>
          </a:p>
        </p:txBody>
      </p:sp>
      <p:sp>
        <p:nvSpPr>
          <p:cNvPr id="26" name="Oval 25"/>
          <p:cNvSpPr/>
          <p:nvPr/>
        </p:nvSpPr>
        <p:spPr>
          <a:xfrm>
            <a:off x="2176463" y="2595509"/>
            <a:ext cx="1332148" cy="1332000"/>
          </a:xfrm>
          <a:prstGeom prst="ellipse">
            <a:avLst/>
          </a:prstGeom>
          <a:solidFill>
            <a:srgbClr val="FFCC99">
              <a:alpha val="71000"/>
            </a:srgb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200" b="1" dirty="0" smtClean="0">
                <a:solidFill>
                  <a:schemeClr val="tx2"/>
                </a:solidFill>
              </a:rPr>
              <a:t>Платежная система</a:t>
            </a:r>
            <a:endParaRPr lang="en-US" sz="1200" b="1" dirty="0">
              <a:solidFill>
                <a:schemeClr val="tx2"/>
              </a:solidFill>
            </a:endParaRPr>
          </a:p>
        </p:txBody>
      </p:sp>
      <p:sp>
        <p:nvSpPr>
          <p:cNvPr id="22" name="Oval 21"/>
          <p:cNvSpPr/>
          <p:nvPr/>
        </p:nvSpPr>
        <p:spPr>
          <a:xfrm>
            <a:off x="1618401" y="3442773"/>
            <a:ext cx="1332148" cy="1332000"/>
          </a:xfrm>
          <a:prstGeom prst="ellipse">
            <a:avLst/>
          </a:prstGeom>
          <a:solidFill>
            <a:srgbClr val="0070C0">
              <a:alpha val="71000"/>
            </a:srgb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200" b="1" dirty="0" smtClean="0">
                <a:solidFill>
                  <a:schemeClr val="bg1"/>
                </a:solidFill>
              </a:rPr>
              <a:t>Банковская система</a:t>
            </a:r>
            <a:endParaRPr lang="en-US" sz="1200" b="1" dirty="0">
              <a:solidFill>
                <a:schemeClr val="bg1"/>
              </a:solidFill>
            </a:endParaRPr>
          </a:p>
        </p:txBody>
      </p:sp>
      <p:sp>
        <p:nvSpPr>
          <p:cNvPr id="27" name="Oval 26"/>
          <p:cNvSpPr/>
          <p:nvPr/>
        </p:nvSpPr>
        <p:spPr>
          <a:xfrm>
            <a:off x="5866489" y="3591042"/>
            <a:ext cx="1332148" cy="1332000"/>
          </a:xfrm>
          <a:prstGeom prst="ellipse">
            <a:avLst/>
          </a:prstGeom>
          <a:solidFill>
            <a:srgbClr val="00B050">
              <a:alpha val="71000"/>
            </a:srgb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200" b="1" dirty="0" smtClean="0">
                <a:solidFill>
                  <a:schemeClr val="tx2"/>
                </a:solidFill>
              </a:rPr>
              <a:t>Денежная система ЦЭ</a:t>
            </a:r>
            <a:endParaRPr lang="en-US" sz="1200" b="1" dirty="0">
              <a:solidFill>
                <a:schemeClr val="tx2"/>
              </a:solidFill>
            </a:endParaRPr>
          </a:p>
        </p:txBody>
      </p:sp>
      <p:sp>
        <p:nvSpPr>
          <p:cNvPr id="28" name="Oval 27"/>
          <p:cNvSpPr/>
          <p:nvPr/>
        </p:nvSpPr>
        <p:spPr>
          <a:xfrm>
            <a:off x="5917673" y="2695889"/>
            <a:ext cx="1332148" cy="1332000"/>
          </a:xfrm>
          <a:prstGeom prst="ellipse">
            <a:avLst/>
          </a:prstGeom>
          <a:solidFill>
            <a:srgbClr val="FFCC99">
              <a:alpha val="71000"/>
            </a:srgb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200" b="1" dirty="0" smtClean="0">
                <a:solidFill>
                  <a:schemeClr val="tx2"/>
                </a:solidFill>
              </a:rPr>
              <a:t>Платежная система ЦЭ</a:t>
            </a:r>
            <a:endParaRPr lang="en-US" sz="1200" b="1" dirty="0">
              <a:solidFill>
                <a:schemeClr val="tx2"/>
              </a:solidFill>
            </a:endParaRPr>
          </a:p>
        </p:txBody>
      </p:sp>
      <p:sp>
        <p:nvSpPr>
          <p:cNvPr id="29" name="Oval 28"/>
          <p:cNvSpPr/>
          <p:nvPr/>
        </p:nvSpPr>
        <p:spPr>
          <a:xfrm>
            <a:off x="4748858" y="2575871"/>
            <a:ext cx="1332148" cy="1332000"/>
          </a:xfrm>
          <a:prstGeom prst="ellipse">
            <a:avLst/>
          </a:prstGeom>
          <a:solidFill>
            <a:srgbClr val="0070C0">
              <a:alpha val="71000"/>
            </a:srgb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200" b="1" dirty="0" smtClean="0">
                <a:solidFill>
                  <a:schemeClr val="bg1"/>
                </a:solidFill>
              </a:rPr>
              <a:t>Банковская система ЦЭ</a:t>
            </a:r>
            <a:endParaRPr lang="en-US" sz="1200" b="1" dirty="0">
              <a:solidFill>
                <a:schemeClr val="bg1"/>
              </a:solidFill>
            </a:endParaRPr>
          </a:p>
        </p:txBody>
      </p:sp>
      <p:sp>
        <p:nvSpPr>
          <p:cNvPr id="11" name="Down Arrow 10"/>
          <p:cNvSpPr/>
          <p:nvPr/>
        </p:nvSpPr>
        <p:spPr>
          <a:xfrm>
            <a:off x="3723353" y="1765862"/>
            <a:ext cx="376539" cy="359706"/>
          </a:xfrm>
          <a:prstGeom prst="downArrow">
            <a:avLst/>
          </a:prstGeom>
          <a:solidFill>
            <a:srgbClr val="FF000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3508611" y="1524533"/>
            <a:ext cx="728982" cy="276999"/>
          </a:xfrm>
          <a:prstGeom prst="rect">
            <a:avLst/>
          </a:prstGeom>
          <a:noFill/>
        </p:spPr>
        <p:txBody>
          <a:bodyPr wrap="none" rtlCol="0">
            <a:spAutoFit/>
          </a:bodyPr>
          <a:lstStyle/>
          <a:p>
            <a:r>
              <a:rPr lang="ru-RU" sz="1200" b="1" dirty="0" smtClean="0"/>
              <a:t>Мы тут</a:t>
            </a:r>
            <a:endParaRPr lang="en-US" sz="1200" b="1" dirty="0"/>
          </a:p>
        </p:txBody>
      </p:sp>
    </p:spTree>
    <p:extLst>
      <p:ext uri="{BB962C8B-B14F-4D97-AF65-F5344CB8AC3E}">
        <p14:creationId xmlns:p14="http://schemas.microsoft.com/office/powerpoint/2010/main" val="12288677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Rectangle 43"/>
          <p:cNvSpPr/>
          <p:nvPr/>
        </p:nvSpPr>
        <p:spPr>
          <a:xfrm>
            <a:off x="6224438" y="2850423"/>
            <a:ext cx="2340000" cy="1370023"/>
          </a:xfrm>
          <a:prstGeom prst="rect">
            <a:avLst/>
          </a:prstGeom>
          <a:solidFill>
            <a:schemeClr val="bg1">
              <a:lumMod val="8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ru-RU" sz="1400" b="1" dirty="0">
                <a:solidFill>
                  <a:srgbClr val="002060"/>
                </a:solidFill>
              </a:rPr>
              <a:t>Ц</a:t>
            </a:r>
            <a:r>
              <a:rPr lang="ru-RU" sz="1400" b="1" dirty="0" smtClean="0">
                <a:solidFill>
                  <a:srgbClr val="002060"/>
                </a:solidFill>
              </a:rPr>
              <a:t>ифровой кошелек клиента 2</a:t>
            </a:r>
          </a:p>
        </p:txBody>
      </p:sp>
      <p:sp>
        <p:nvSpPr>
          <p:cNvPr id="2" name="Title 1"/>
          <p:cNvSpPr>
            <a:spLocks noGrp="1"/>
          </p:cNvSpPr>
          <p:nvPr>
            <p:ph type="title"/>
          </p:nvPr>
        </p:nvSpPr>
        <p:spPr/>
        <p:txBody>
          <a:bodyPr/>
          <a:lstStyle/>
          <a:p>
            <a:r>
              <a:rPr lang="ru-RU" dirty="0" smtClean="0"/>
              <a:t>Трансферты с участием цифрового кошелька </a:t>
            </a:r>
            <a:endParaRPr lang="en-US" dirty="0"/>
          </a:p>
        </p:txBody>
      </p:sp>
      <p:sp>
        <p:nvSpPr>
          <p:cNvPr id="5" name="Rectangle 4"/>
          <p:cNvSpPr/>
          <p:nvPr/>
        </p:nvSpPr>
        <p:spPr>
          <a:xfrm>
            <a:off x="395985" y="2850423"/>
            <a:ext cx="2340000" cy="1370023"/>
          </a:xfrm>
          <a:prstGeom prst="rect">
            <a:avLst/>
          </a:prstGeom>
          <a:solidFill>
            <a:schemeClr val="bg1">
              <a:lumMod val="8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ru-RU" sz="1400" b="1" dirty="0" smtClean="0">
                <a:solidFill>
                  <a:srgbClr val="002060"/>
                </a:solidFill>
              </a:rPr>
              <a:t>Оператор</a:t>
            </a:r>
          </a:p>
          <a:p>
            <a:pPr algn="ctr"/>
            <a:r>
              <a:rPr lang="ru-RU" sz="1400" b="1" dirty="0" smtClean="0">
                <a:solidFill>
                  <a:srgbClr val="002060"/>
                </a:solidFill>
              </a:rPr>
              <a:t>счетов 1</a:t>
            </a:r>
          </a:p>
        </p:txBody>
      </p:sp>
      <p:sp>
        <p:nvSpPr>
          <p:cNvPr id="7" name="Rectangle 6"/>
          <p:cNvSpPr/>
          <p:nvPr/>
        </p:nvSpPr>
        <p:spPr>
          <a:xfrm>
            <a:off x="3344118" y="2850423"/>
            <a:ext cx="2340000" cy="1370023"/>
          </a:xfrm>
          <a:prstGeom prst="rect">
            <a:avLst/>
          </a:prstGeom>
          <a:solidFill>
            <a:schemeClr val="bg1">
              <a:lumMod val="8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ru-RU" sz="1400" b="1" dirty="0">
                <a:solidFill>
                  <a:srgbClr val="002060"/>
                </a:solidFill>
              </a:rPr>
              <a:t>Ц</a:t>
            </a:r>
            <a:r>
              <a:rPr lang="ru-RU" sz="1400" b="1" dirty="0" smtClean="0">
                <a:solidFill>
                  <a:srgbClr val="002060"/>
                </a:solidFill>
              </a:rPr>
              <a:t>ифровой кошелек клиента 1</a:t>
            </a:r>
          </a:p>
        </p:txBody>
      </p:sp>
      <p:grpSp>
        <p:nvGrpSpPr>
          <p:cNvPr id="11" name="Group 10"/>
          <p:cNvGrpSpPr/>
          <p:nvPr/>
        </p:nvGrpSpPr>
        <p:grpSpPr>
          <a:xfrm>
            <a:off x="2930072" y="4398595"/>
            <a:ext cx="198022" cy="541931"/>
            <a:chOff x="2429232" y="853283"/>
            <a:chExt cx="254000" cy="670719"/>
          </a:xfrm>
        </p:grpSpPr>
        <p:sp>
          <p:nvSpPr>
            <p:cNvPr id="12" name="Freeform 7"/>
            <p:cNvSpPr>
              <a:spLocks/>
            </p:cNvSpPr>
            <p:nvPr/>
          </p:nvSpPr>
          <p:spPr bwMode="auto">
            <a:xfrm>
              <a:off x="2477650" y="853283"/>
              <a:ext cx="157163" cy="146050"/>
            </a:xfrm>
            <a:custGeom>
              <a:avLst/>
              <a:gdLst>
                <a:gd name="T0" fmla="*/ 98 w 99"/>
                <a:gd name="T1" fmla="*/ 51 h 92"/>
                <a:gd name="T2" fmla="*/ 98 w 99"/>
                <a:gd name="T3" fmla="*/ 55 h 92"/>
                <a:gd name="T4" fmla="*/ 96 w 99"/>
                <a:gd name="T5" fmla="*/ 60 h 92"/>
                <a:gd name="T6" fmla="*/ 95 w 99"/>
                <a:gd name="T7" fmla="*/ 64 h 92"/>
                <a:gd name="T8" fmla="*/ 92 w 99"/>
                <a:gd name="T9" fmla="*/ 69 h 92"/>
                <a:gd name="T10" fmla="*/ 89 w 99"/>
                <a:gd name="T11" fmla="*/ 74 h 92"/>
                <a:gd name="T12" fmla="*/ 86 w 99"/>
                <a:gd name="T13" fmla="*/ 77 h 92"/>
                <a:gd name="T14" fmla="*/ 82 w 99"/>
                <a:gd name="T15" fmla="*/ 81 h 92"/>
                <a:gd name="T16" fmla="*/ 78 w 99"/>
                <a:gd name="T17" fmla="*/ 84 h 92"/>
                <a:gd name="T18" fmla="*/ 70 w 99"/>
                <a:gd name="T19" fmla="*/ 88 h 92"/>
                <a:gd name="T20" fmla="*/ 64 w 99"/>
                <a:gd name="T21" fmla="*/ 90 h 92"/>
                <a:gd name="T22" fmla="*/ 60 w 99"/>
                <a:gd name="T23" fmla="*/ 91 h 92"/>
                <a:gd name="T24" fmla="*/ 54 w 99"/>
                <a:gd name="T25" fmla="*/ 92 h 92"/>
                <a:gd name="T26" fmla="*/ 47 w 99"/>
                <a:gd name="T27" fmla="*/ 92 h 92"/>
                <a:gd name="T28" fmla="*/ 41 w 99"/>
                <a:gd name="T29" fmla="*/ 92 h 92"/>
                <a:gd name="T30" fmla="*/ 37 w 99"/>
                <a:gd name="T31" fmla="*/ 91 h 92"/>
                <a:gd name="T32" fmla="*/ 32 w 99"/>
                <a:gd name="T33" fmla="*/ 89 h 92"/>
                <a:gd name="T34" fmla="*/ 26 w 99"/>
                <a:gd name="T35" fmla="*/ 87 h 92"/>
                <a:gd name="T36" fmla="*/ 22 w 99"/>
                <a:gd name="T37" fmla="*/ 85 h 92"/>
                <a:gd name="T38" fmla="*/ 18 w 99"/>
                <a:gd name="T39" fmla="*/ 82 h 92"/>
                <a:gd name="T40" fmla="*/ 14 w 99"/>
                <a:gd name="T41" fmla="*/ 78 h 92"/>
                <a:gd name="T42" fmla="*/ 10 w 99"/>
                <a:gd name="T43" fmla="*/ 75 h 92"/>
                <a:gd name="T44" fmla="*/ 7 w 99"/>
                <a:gd name="T45" fmla="*/ 70 h 92"/>
                <a:gd name="T46" fmla="*/ 3 w 99"/>
                <a:gd name="T47" fmla="*/ 64 h 92"/>
                <a:gd name="T48" fmla="*/ 1 w 99"/>
                <a:gd name="T49" fmla="*/ 58 h 92"/>
                <a:gd name="T50" fmla="*/ 0 w 99"/>
                <a:gd name="T51" fmla="*/ 53 h 92"/>
                <a:gd name="T52" fmla="*/ 0 w 99"/>
                <a:gd name="T53" fmla="*/ 49 h 92"/>
                <a:gd name="T54" fmla="*/ 0 w 99"/>
                <a:gd name="T55" fmla="*/ 43 h 92"/>
                <a:gd name="T56" fmla="*/ 1 w 99"/>
                <a:gd name="T57" fmla="*/ 38 h 92"/>
                <a:gd name="T58" fmla="*/ 2 w 99"/>
                <a:gd name="T59" fmla="*/ 34 h 92"/>
                <a:gd name="T60" fmla="*/ 3 w 99"/>
                <a:gd name="T61" fmla="*/ 29 h 92"/>
                <a:gd name="T62" fmla="*/ 5 w 99"/>
                <a:gd name="T63" fmla="*/ 24 h 92"/>
                <a:gd name="T64" fmla="*/ 8 w 99"/>
                <a:gd name="T65" fmla="*/ 20 h 92"/>
                <a:gd name="T66" fmla="*/ 11 w 99"/>
                <a:gd name="T67" fmla="*/ 16 h 92"/>
                <a:gd name="T68" fmla="*/ 16 w 99"/>
                <a:gd name="T69" fmla="*/ 12 h 92"/>
                <a:gd name="T70" fmla="*/ 19 w 99"/>
                <a:gd name="T71" fmla="*/ 9 h 92"/>
                <a:gd name="T72" fmla="*/ 25 w 99"/>
                <a:gd name="T73" fmla="*/ 6 h 92"/>
                <a:gd name="T74" fmla="*/ 32 w 99"/>
                <a:gd name="T75" fmla="*/ 3 h 92"/>
                <a:gd name="T76" fmla="*/ 38 w 99"/>
                <a:gd name="T77" fmla="*/ 1 h 92"/>
                <a:gd name="T78" fmla="*/ 42 w 99"/>
                <a:gd name="T79" fmla="*/ 0 h 92"/>
                <a:gd name="T80" fmla="*/ 49 w 99"/>
                <a:gd name="T81" fmla="*/ 0 h 92"/>
                <a:gd name="T82" fmla="*/ 55 w 99"/>
                <a:gd name="T83" fmla="*/ 0 h 92"/>
                <a:gd name="T84" fmla="*/ 61 w 99"/>
                <a:gd name="T85" fmla="*/ 1 h 92"/>
                <a:gd name="T86" fmla="*/ 65 w 99"/>
                <a:gd name="T87" fmla="*/ 2 h 92"/>
                <a:gd name="T88" fmla="*/ 70 w 99"/>
                <a:gd name="T89" fmla="*/ 5 h 92"/>
                <a:gd name="T90" fmla="*/ 75 w 99"/>
                <a:gd name="T91" fmla="*/ 7 h 92"/>
                <a:gd name="T92" fmla="*/ 80 w 99"/>
                <a:gd name="T93" fmla="*/ 10 h 92"/>
                <a:gd name="T94" fmla="*/ 84 w 99"/>
                <a:gd name="T95" fmla="*/ 14 h 92"/>
                <a:gd name="T96" fmla="*/ 87 w 99"/>
                <a:gd name="T97" fmla="*/ 17 h 92"/>
                <a:gd name="T98" fmla="*/ 91 w 99"/>
                <a:gd name="T99" fmla="*/ 20 h 92"/>
                <a:gd name="T100" fmla="*/ 94 w 99"/>
                <a:gd name="T101" fmla="*/ 27 h 92"/>
                <a:gd name="T102" fmla="*/ 97 w 99"/>
                <a:gd name="T103" fmla="*/ 34 h 92"/>
                <a:gd name="T104" fmla="*/ 98 w 99"/>
                <a:gd name="T105" fmla="*/ 38 h 92"/>
                <a:gd name="T106" fmla="*/ 98 w 99"/>
                <a:gd name="T107" fmla="*/ 43 h 92"/>
                <a:gd name="T108" fmla="*/ 99 w 99"/>
                <a:gd name="T109" fmla="*/ 46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99" h="92">
                  <a:moveTo>
                    <a:pt x="99" y="46"/>
                  </a:moveTo>
                  <a:lnTo>
                    <a:pt x="99" y="49"/>
                  </a:lnTo>
                  <a:lnTo>
                    <a:pt x="98" y="50"/>
                  </a:lnTo>
                  <a:lnTo>
                    <a:pt x="98" y="51"/>
                  </a:lnTo>
                  <a:lnTo>
                    <a:pt x="98" y="52"/>
                  </a:lnTo>
                  <a:lnTo>
                    <a:pt x="98" y="53"/>
                  </a:lnTo>
                  <a:lnTo>
                    <a:pt x="98" y="54"/>
                  </a:lnTo>
                  <a:lnTo>
                    <a:pt x="98" y="55"/>
                  </a:lnTo>
                  <a:lnTo>
                    <a:pt x="97" y="57"/>
                  </a:lnTo>
                  <a:lnTo>
                    <a:pt x="97" y="58"/>
                  </a:lnTo>
                  <a:lnTo>
                    <a:pt x="97" y="59"/>
                  </a:lnTo>
                  <a:lnTo>
                    <a:pt x="96" y="60"/>
                  </a:lnTo>
                  <a:lnTo>
                    <a:pt x="96" y="61"/>
                  </a:lnTo>
                  <a:lnTo>
                    <a:pt x="96" y="62"/>
                  </a:lnTo>
                  <a:lnTo>
                    <a:pt x="95" y="63"/>
                  </a:lnTo>
                  <a:lnTo>
                    <a:pt x="95" y="64"/>
                  </a:lnTo>
                  <a:lnTo>
                    <a:pt x="94" y="66"/>
                  </a:lnTo>
                  <a:lnTo>
                    <a:pt x="93" y="67"/>
                  </a:lnTo>
                  <a:lnTo>
                    <a:pt x="93" y="68"/>
                  </a:lnTo>
                  <a:lnTo>
                    <a:pt x="92" y="69"/>
                  </a:lnTo>
                  <a:lnTo>
                    <a:pt x="92" y="70"/>
                  </a:lnTo>
                  <a:lnTo>
                    <a:pt x="91" y="71"/>
                  </a:lnTo>
                  <a:lnTo>
                    <a:pt x="91" y="72"/>
                  </a:lnTo>
                  <a:lnTo>
                    <a:pt x="89" y="74"/>
                  </a:lnTo>
                  <a:lnTo>
                    <a:pt x="89" y="75"/>
                  </a:lnTo>
                  <a:lnTo>
                    <a:pt x="87" y="76"/>
                  </a:lnTo>
                  <a:lnTo>
                    <a:pt x="86" y="76"/>
                  </a:lnTo>
                  <a:lnTo>
                    <a:pt x="86" y="77"/>
                  </a:lnTo>
                  <a:lnTo>
                    <a:pt x="84" y="79"/>
                  </a:lnTo>
                  <a:lnTo>
                    <a:pt x="83" y="80"/>
                  </a:lnTo>
                  <a:lnTo>
                    <a:pt x="82" y="80"/>
                  </a:lnTo>
                  <a:lnTo>
                    <a:pt x="82" y="81"/>
                  </a:lnTo>
                  <a:lnTo>
                    <a:pt x="81" y="82"/>
                  </a:lnTo>
                  <a:lnTo>
                    <a:pt x="80" y="82"/>
                  </a:lnTo>
                  <a:lnTo>
                    <a:pt x="79" y="83"/>
                  </a:lnTo>
                  <a:lnTo>
                    <a:pt x="78" y="84"/>
                  </a:lnTo>
                  <a:lnTo>
                    <a:pt x="77" y="84"/>
                  </a:lnTo>
                  <a:lnTo>
                    <a:pt x="75" y="86"/>
                  </a:lnTo>
                  <a:lnTo>
                    <a:pt x="72" y="87"/>
                  </a:lnTo>
                  <a:lnTo>
                    <a:pt x="70" y="88"/>
                  </a:lnTo>
                  <a:lnTo>
                    <a:pt x="69" y="88"/>
                  </a:lnTo>
                  <a:lnTo>
                    <a:pt x="68" y="89"/>
                  </a:lnTo>
                  <a:lnTo>
                    <a:pt x="66" y="89"/>
                  </a:lnTo>
                  <a:lnTo>
                    <a:pt x="64" y="90"/>
                  </a:lnTo>
                  <a:lnTo>
                    <a:pt x="63" y="91"/>
                  </a:lnTo>
                  <a:lnTo>
                    <a:pt x="62" y="91"/>
                  </a:lnTo>
                  <a:lnTo>
                    <a:pt x="61" y="91"/>
                  </a:lnTo>
                  <a:lnTo>
                    <a:pt x="60" y="91"/>
                  </a:lnTo>
                  <a:lnTo>
                    <a:pt x="57" y="92"/>
                  </a:lnTo>
                  <a:lnTo>
                    <a:pt x="56" y="92"/>
                  </a:lnTo>
                  <a:lnTo>
                    <a:pt x="55" y="92"/>
                  </a:lnTo>
                  <a:lnTo>
                    <a:pt x="54" y="92"/>
                  </a:lnTo>
                  <a:lnTo>
                    <a:pt x="53" y="92"/>
                  </a:lnTo>
                  <a:lnTo>
                    <a:pt x="52" y="92"/>
                  </a:lnTo>
                  <a:lnTo>
                    <a:pt x="49" y="92"/>
                  </a:lnTo>
                  <a:lnTo>
                    <a:pt x="47" y="92"/>
                  </a:lnTo>
                  <a:lnTo>
                    <a:pt x="46" y="92"/>
                  </a:lnTo>
                  <a:lnTo>
                    <a:pt x="44" y="92"/>
                  </a:lnTo>
                  <a:lnTo>
                    <a:pt x="42" y="92"/>
                  </a:lnTo>
                  <a:lnTo>
                    <a:pt x="41" y="92"/>
                  </a:lnTo>
                  <a:lnTo>
                    <a:pt x="40" y="92"/>
                  </a:lnTo>
                  <a:lnTo>
                    <a:pt x="39" y="91"/>
                  </a:lnTo>
                  <a:lnTo>
                    <a:pt x="38" y="91"/>
                  </a:lnTo>
                  <a:lnTo>
                    <a:pt x="37" y="91"/>
                  </a:lnTo>
                  <a:lnTo>
                    <a:pt x="35" y="91"/>
                  </a:lnTo>
                  <a:lnTo>
                    <a:pt x="34" y="90"/>
                  </a:lnTo>
                  <a:lnTo>
                    <a:pt x="33" y="90"/>
                  </a:lnTo>
                  <a:lnTo>
                    <a:pt x="32" y="89"/>
                  </a:lnTo>
                  <a:lnTo>
                    <a:pt x="31" y="89"/>
                  </a:lnTo>
                  <a:lnTo>
                    <a:pt x="30" y="89"/>
                  </a:lnTo>
                  <a:lnTo>
                    <a:pt x="27" y="88"/>
                  </a:lnTo>
                  <a:lnTo>
                    <a:pt x="26" y="87"/>
                  </a:lnTo>
                  <a:lnTo>
                    <a:pt x="25" y="87"/>
                  </a:lnTo>
                  <a:lnTo>
                    <a:pt x="24" y="86"/>
                  </a:lnTo>
                  <a:lnTo>
                    <a:pt x="23" y="86"/>
                  </a:lnTo>
                  <a:lnTo>
                    <a:pt x="22" y="85"/>
                  </a:lnTo>
                  <a:lnTo>
                    <a:pt x="21" y="84"/>
                  </a:lnTo>
                  <a:lnTo>
                    <a:pt x="19" y="83"/>
                  </a:lnTo>
                  <a:lnTo>
                    <a:pt x="19" y="82"/>
                  </a:lnTo>
                  <a:lnTo>
                    <a:pt x="18" y="82"/>
                  </a:lnTo>
                  <a:lnTo>
                    <a:pt x="17" y="81"/>
                  </a:lnTo>
                  <a:lnTo>
                    <a:pt x="16" y="80"/>
                  </a:lnTo>
                  <a:lnTo>
                    <a:pt x="14" y="79"/>
                  </a:lnTo>
                  <a:lnTo>
                    <a:pt x="14" y="78"/>
                  </a:lnTo>
                  <a:lnTo>
                    <a:pt x="12" y="77"/>
                  </a:lnTo>
                  <a:lnTo>
                    <a:pt x="11" y="76"/>
                  </a:lnTo>
                  <a:lnTo>
                    <a:pt x="10" y="76"/>
                  </a:lnTo>
                  <a:lnTo>
                    <a:pt x="10" y="75"/>
                  </a:lnTo>
                  <a:lnTo>
                    <a:pt x="9" y="74"/>
                  </a:lnTo>
                  <a:lnTo>
                    <a:pt x="8" y="73"/>
                  </a:lnTo>
                  <a:lnTo>
                    <a:pt x="8" y="72"/>
                  </a:lnTo>
                  <a:lnTo>
                    <a:pt x="7" y="70"/>
                  </a:lnTo>
                  <a:lnTo>
                    <a:pt x="5" y="68"/>
                  </a:lnTo>
                  <a:lnTo>
                    <a:pt x="4" y="66"/>
                  </a:lnTo>
                  <a:lnTo>
                    <a:pt x="4" y="65"/>
                  </a:lnTo>
                  <a:lnTo>
                    <a:pt x="3" y="64"/>
                  </a:lnTo>
                  <a:lnTo>
                    <a:pt x="3" y="62"/>
                  </a:lnTo>
                  <a:lnTo>
                    <a:pt x="2" y="60"/>
                  </a:lnTo>
                  <a:lnTo>
                    <a:pt x="2" y="59"/>
                  </a:lnTo>
                  <a:lnTo>
                    <a:pt x="1" y="58"/>
                  </a:lnTo>
                  <a:lnTo>
                    <a:pt x="1" y="57"/>
                  </a:lnTo>
                  <a:lnTo>
                    <a:pt x="1" y="55"/>
                  </a:lnTo>
                  <a:lnTo>
                    <a:pt x="1" y="54"/>
                  </a:lnTo>
                  <a:lnTo>
                    <a:pt x="0" y="53"/>
                  </a:lnTo>
                  <a:lnTo>
                    <a:pt x="0" y="52"/>
                  </a:lnTo>
                  <a:lnTo>
                    <a:pt x="0" y="51"/>
                  </a:lnTo>
                  <a:lnTo>
                    <a:pt x="0" y="50"/>
                  </a:lnTo>
                  <a:lnTo>
                    <a:pt x="0" y="49"/>
                  </a:lnTo>
                  <a:lnTo>
                    <a:pt x="0" y="47"/>
                  </a:lnTo>
                  <a:lnTo>
                    <a:pt x="0" y="46"/>
                  </a:lnTo>
                  <a:lnTo>
                    <a:pt x="0" y="44"/>
                  </a:lnTo>
                  <a:lnTo>
                    <a:pt x="0" y="43"/>
                  </a:lnTo>
                  <a:lnTo>
                    <a:pt x="0" y="41"/>
                  </a:lnTo>
                  <a:lnTo>
                    <a:pt x="0" y="40"/>
                  </a:lnTo>
                  <a:lnTo>
                    <a:pt x="0" y="39"/>
                  </a:lnTo>
                  <a:lnTo>
                    <a:pt x="1" y="38"/>
                  </a:lnTo>
                  <a:lnTo>
                    <a:pt x="1" y="37"/>
                  </a:lnTo>
                  <a:lnTo>
                    <a:pt x="1" y="36"/>
                  </a:lnTo>
                  <a:lnTo>
                    <a:pt x="1" y="35"/>
                  </a:lnTo>
                  <a:lnTo>
                    <a:pt x="2" y="34"/>
                  </a:lnTo>
                  <a:lnTo>
                    <a:pt x="2" y="32"/>
                  </a:lnTo>
                  <a:lnTo>
                    <a:pt x="2" y="31"/>
                  </a:lnTo>
                  <a:lnTo>
                    <a:pt x="3" y="30"/>
                  </a:lnTo>
                  <a:lnTo>
                    <a:pt x="3" y="29"/>
                  </a:lnTo>
                  <a:lnTo>
                    <a:pt x="3" y="28"/>
                  </a:lnTo>
                  <a:lnTo>
                    <a:pt x="4" y="26"/>
                  </a:lnTo>
                  <a:lnTo>
                    <a:pt x="5" y="25"/>
                  </a:lnTo>
                  <a:lnTo>
                    <a:pt x="5" y="24"/>
                  </a:lnTo>
                  <a:lnTo>
                    <a:pt x="6" y="23"/>
                  </a:lnTo>
                  <a:lnTo>
                    <a:pt x="7" y="22"/>
                  </a:lnTo>
                  <a:lnTo>
                    <a:pt x="7" y="21"/>
                  </a:lnTo>
                  <a:lnTo>
                    <a:pt x="8" y="20"/>
                  </a:lnTo>
                  <a:lnTo>
                    <a:pt x="9" y="19"/>
                  </a:lnTo>
                  <a:lnTo>
                    <a:pt x="10" y="18"/>
                  </a:lnTo>
                  <a:lnTo>
                    <a:pt x="10" y="17"/>
                  </a:lnTo>
                  <a:lnTo>
                    <a:pt x="11" y="16"/>
                  </a:lnTo>
                  <a:lnTo>
                    <a:pt x="12" y="15"/>
                  </a:lnTo>
                  <a:lnTo>
                    <a:pt x="14" y="14"/>
                  </a:lnTo>
                  <a:lnTo>
                    <a:pt x="15" y="13"/>
                  </a:lnTo>
                  <a:lnTo>
                    <a:pt x="16" y="12"/>
                  </a:lnTo>
                  <a:lnTo>
                    <a:pt x="17" y="11"/>
                  </a:lnTo>
                  <a:lnTo>
                    <a:pt x="18" y="11"/>
                  </a:lnTo>
                  <a:lnTo>
                    <a:pt x="19" y="10"/>
                  </a:lnTo>
                  <a:lnTo>
                    <a:pt x="19" y="9"/>
                  </a:lnTo>
                  <a:lnTo>
                    <a:pt x="20" y="9"/>
                  </a:lnTo>
                  <a:lnTo>
                    <a:pt x="21" y="8"/>
                  </a:lnTo>
                  <a:lnTo>
                    <a:pt x="23" y="7"/>
                  </a:lnTo>
                  <a:lnTo>
                    <a:pt x="25" y="6"/>
                  </a:lnTo>
                  <a:lnTo>
                    <a:pt x="27" y="5"/>
                  </a:lnTo>
                  <a:lnTo>
                    <a:pt x="29" y="4"/>
                  </a:lnTo>
                  <a:lnTo>
                    <a:pt x="30" y="4"/>
                  </a:lnTo>
                  <a:lnTo>
                    <a:pt x="32" y="3"/>
                  </a:lnTo>
                  <a:lnTo>
                    <a:pt x="34" y="2"/>
                  </a:lnTo>
                  <a:lnTo>
                    <a:pt x="35" y="2"/>
                  </a:lnTo>
                  <a:lnTo>
                    <a:pt x="37" y="1"/>
                  </a:lnTo>
                  <a:lnTo>
                    <a:pt x="38" y="1"/>
                  </a:lnTo>
                  <a:lnTo>
                    <a:pt x="39" y="1"/>
                  </a:lnTo>
                  <a:lnTo>
                    <a:pt x="40" y="1"/>
                  </a:lnTo>
                  <a:lnTo>
                    <a:pt x="41" y="1"/>
                  </a:lnTo>
                  <a:lnTo>
                    <a:pt x="42" y="0"/>
                  </a:lnTo>
                  <a:lnTo>
                    <a:pt x="44" y="0"/>
                  </a:lnTo>
                  <a:lnTo>
                    <a:pt x="46" y="0"/>
                  </a:lnTo>
                  <a:lnTo>
                    <a:pt x="47" y="0"/>
                  </a:lnTo>
                  <a:lnTo>
                    <a:pt x="49" y="0"/>
                  </a:lnTo>
                  <a:lnTo>
                    <a:pt x="52" y="0"/>
                  </a:lnTo>
                  <a:lnTo>
                    <a:pt x="53" y="0"/>
                  </a:lnTo>
                  <a:lnTo>
                    <a:pt x="54" y="0"/>
                  </a:lnTo>
                  <a:lnTo>
                    <a:pt x="55" y="0"/>
                  </a:lnTo>
                  <a:lnTo>
                    <a:pt x="56" y="1"/>
                  </a:lnTo>
                  <a:lnTo>
                    <a:pt x="57" y="1"/>
                  </a:lnTo>
                  <a:lnTo>
                    <a:pt x="60" y="1"/>
                  </a:lnTo>
                  <a:lnTo>
                    <a:pt x="61" y="1"/>
                  </a:lnTo>
                  <a:lnTo>
                    <a:pt x="62" y="1"/>
                  </a:lnTo>
                  <a:lnTo>
                    <a:pt x="63" y="2"/>
                  </a:lnTo>
                  <a:lnTo>
                    <a:pt x="64" y="2"/>
                  </a:lnTo>
                  <a:lnTo>
                    <a:pt x="65" y="2"/>
                  </a:lnTo>
                  <a:lnTo>
                    <a:pt x="66" y="3"/>
                  </a:lnTo>
                  <a:lnTo>
                    <a:pt x="67" y="3"/>
                  </a:lnTo>
                  <a:lnTo>
                    <a:pt x="68" y="4"/>
                  </a:lnTo>
                  <a:lnTo>
                    <a:pt x="70" y="5"/>
                  </a:lnTo>
                  <a:lnTo>
                    <a:pt x="71" y="5"/>
                  </a:lnTo>
                  <a:lnTo>
                    <a:pt x="72" y="6"/>
                  </a:lnTo>
                  <a:lnTo>
                    <a:pt x="74" y="6"/>
                  </a:lnTo>
                  <a:lnTo>
                    <a:pt x="75" y="7"/>
                  </a:lnTo>
                  <a:lnTo>
                    <a:pt x="76" y="7"/>
                  </a:lnTo>
                  <a:lnTo>
                    <a:pt x="77" y="8"/>
                  </a:lnTo>
                  <a:lnTo>
                    <a:pt x="79" y="9"/>
                  </a:lnTo>
                  <a:lnTo>
                    <a:pt x="80" y="10"/>
                  </a:lnTo>
                  <a:lnTo>
                    <a:pt x="81" y="11"/>
                  </a:lnTo>
                  <a:lnTo>
                    <a:pt x="82" y="11"/>
                  </a:lnTo>
                  <a:lnTo>
                    <a:pt x="82" y="12"/>
                  </a:lnTo>
                  <a:lnTo>
                    <a:pt x="84" y="14"/>
                  </a:lnTo>
                  <a:lnTo>
                    <a:pt x="85" y="14"/>
                  </a:lnTo>
                  <a:lnTo>
                    <a:pt x="86" y="15"/>
                  </a:lnTo>
                  <a:lnTo>
                    <a:pt x="86" y="16"/>
                  </a:lnTo>
                  <a:lnTo>
                    <a:pt x="87" y="17"/>
                  </a:lnTo>
                  <a:lnTo>
                    <a:pt x="89" y="18"/>
                  </a:lnTo>
                  <a:lnTo>
                    <a:pt x="89" y="19"/>
                  </a:lnTo>
                  <a:lnTo>
                    <a:pt x="90" y="20"/>
                  </a:lnTo>
                  <a:lnTo>
                    <a:pt x="91" y="20"/>
                  </a:lnTo>
                  <a:lnTo>
                    <a:pt x="92" y="22"/>
                  </a:lnTo>
                  <a:lnTo>
                    <a:pt x="93" y="24"/>
                  </a:lnTo>
                  <a:lnTo>
                    <a:pt x="94" y="26"/>
                  </a:lnTo>
                  <a:lnTo>
                    <a:pt x="94" y="27"/>
                  </a:lnTo>
                  <a:lnTo>
                    <a:pt x="95" y="28"/>
                  </a:lnTo>
                  <a:lnTo>
                    <a:pt x="96" y="30"/>
                  </a:lnTo>
                  <a:lnTo>
                    <a:pt x="96" y="32"/>
                  </a:lnTo>
                  <a:lnTo>
                    <a:pt x="97" y="34"/>
                  </a:lnTo>
                  <a:lnTo>
                    <a:pt x="97" y="35"/>
                  </a:lnTo>
                  <a:lnTo>
                    <a:pt x="97" y="36"/>
                  </a:lnTo>
                  <a:lnTo>
                    <a:pt x="98" y="37"/>
                  </a:lnTo>
                  <a:lnTo>
                    <a:pt x="98" y="38"/>
                  </a:lnTo>
                  <a:lnTo>
                    <a:pt x="98" y="39"/>
                  </a:lnTo>
                  <a:lnTo>
                    <a:pt x="98" y="40"/>
                  </a:lnTo>
                  <a:lnTo>
                    <a:pt x="98" y="41"/>
                  </a:lnTo>
                  <a:lnTo>
                    <a:pt x="98" y="43"/>
                  </a:lnTo>
                  <a:lnTo>
                    <a:pt x="99" y="44"/>
                  </a:lnTo>
                  <a:lnTo>
                    <a:pt x="99" y="45"/>
                  </a:lnTo>
                  <a:lnTo>
                    <a:pt x="99" y="46"/>
                  </a:lnTo>
                  <a:lnTo>
                    <a:pt x="99" y="46"/>
                  </a:lnTo>
                  <a:close/>
                </a:path>
              </a:pathLst>
            </a:custGeom>
            <a:solidFill>
              <a:srgbClr val="DF00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3" name="Freeform 9"/>
            <p:cNvSpPr>
              <a:spLocks/>
            </p:cNvSpPr>
            <p:nvPr/>
          </p:nvSpPr>
          <p:spPr bwMode="auto">
            <a:xfrm>
              <a:off x="2429232" y="1014414"/>
              <a:ext cx="254000" cy="509588"/>
            </a:xfrm>
            <a:custGeom>
              <a:avLst/>
              <a:gdLst>
                <a:gd name="T0" fmla="*/ 153 w 160"/>
                <a:gd name="T1" fmla="*/ 23 h 321"/>
                <a:gd name="T2" fmla="*/ 152 w 160"/>
                <a:gd name="T3" fmla="*/ 18 h 321"/>
                <a:gd name="T4" fmla="*/ 151 w 160"/>
                <a:gd name="T5" fmla="*/ 14 h 321"/>
                <a:gd name="T6" fmla="*/ 148 w 160"/>
                <a:gd name="T7" fmla="*/ 10 h 321"/>
                <a:gd name="T8" fmla="*/ 145 w 160"/>
                <a:gd name="T9" fmla="*/ 6 h 321"/>
                <a:gd name="T10" fmla="*/ 141 w 160"/>
                <a:gd name="T11" fmla="*/ 3 h 321"/>
                <a:gd name="T12" fmla="*/ 139 w 160"/>
                <a:gd name="T13" fmla="*/ 2 h 321"/>
                <a:gd name="T14" fmla="*/ 133 w 160"/>
                <a:gd name="T15" fmla="*/ 0 h 321"/>
                <a:gd name="T16" fmla="*/ 80 w 160"/>
                <a:gd name="T17" fmla="*/ 0 h 321"/>
                <a:gd name="T18" fmla="*/ 27 w 160"/>
                <a:gd name="T19" fmla="*/ 0 h 321"/>
                <a:gd name="T20" fmla="*/ 23 w 160"/>
                <a:gd name="T21" fmla="*/ 1 h 321"/>
                <a:gd name="T22" fmla="*/ 20 w 160"/>
                <a:gd name="T23" fmla="*/ 3 h 321"/>
                <a:gd name="T24" fmla="*/ 16 w 160"/>
                <a:gd name="T25" fmla="*/ 6 h 321"/>
                <a:gd name="T26" fmla="*/ 12 w 160"/>
                <a:gd name="T27" fmla="*/ 9 h 321"/>
                <a:gd name="T28" fmla="*/ 10 w 160"/>
                <a:gd name="T29" fmla="*/ 13 h 321"/>
                <a:gd name="T30" fmla="*/ 8 w 160"/>
                <a:gd name="T31" fmla="*/ 18 h 321"/>
                <a:gd name="T32" fmla="*/ 7 w 160"/>
                <a:gd name="T33" fmla="*/ 23 h 321"/>
                <a:gd name="T34" fmla="*/ 5 w 160"/>
                <a:gd name="T35" fmla="*/ 59 h 321"/>
                <a:gd name="T36" fmla="*/ 0 w 160"/>
                <a:gd name="T37" fmla="*/ 156 h 321"/>
                <a:gd name="T38" fmla="*/ 1 w 160"/>
                <a:gd name="T39" fmla="*/ 161 h 321"/>
                <a:gd name="T40" fmla="*/ 2 w 160"/>
                <a:gd name="T41" fmla="*/ 166 h 321"/>
                <a:gd name="T42" fmla="*/ 5 w 160"/>
                <a:gd name="T43" fmla="*/ 171 h 321"/>
                <a:gd name="T44" fmla="*/ 7 w 160"/>
                <a:gd name="T45" fmla="*/ 174 h 321"/>
                <a:gd name="T46" fmla="*/ 10 w 160"/>
                <a:gd name="T47" fmla="*/ 177 h 321"/>
                <a:gd name="T48" fmla="*/ 13 w 160"/>
                <a:gd name="T49" fmla="*/ 179 h 321"/>
                <a:gd name="T50" fmla="*/ 17 w 160"/>
                <a:gd name="T51" fmla="*/ 180 h 321"/>
                <a:gd name="T52" fmla="*/ 22 w 160"/>
                <a:gd name="T53" fmla="*/ 182 h 321"/>
                <a:gd name="T54" fmla="*/ 28 w 160"/>
                <a:gd name="T55" fmla="*/ 212 h 321"/>
                <a:gd name="T56" fmla="*/ 33 w 160"/>
                <a:gd name="T57" fmla="*/ 304 h 321"/>
                <a:gd name="T58" fmla="*/ 34 w 160"/>
                <a:gd name="T59" fmla="*/ 307 h 321"/>
                <a:gd name="T60" fmla="*/ 35 w 160"/>
                <a:gd name="T61" fmla="*/ 311 h 321"/>
                <a:gd name="T62" fmla="*/ 36 w 160"/>
                <a:gd name="T63" fmla="*/ 314 h 321"/>
                <a:gd name="T64" fmla="*/ 38 w 160"/>
                <a:gd name="T65" fmla="*/ 317 h 321"/>
                <a:gd name="T66" fmla="*/ 40 w 160"/>
                <a:gd name="T67" fmla="*/ 319 h 321"/>
                <a:gd name="T68" fmla="*/ 43 w 160"/>
                <a:gd name="T69" fmla="*/ 320 h 321"/>
                <a:gd name="T70" fmla="*/ 46 w 160"/>
                <a:gd name="T71" fmla="*/ 321 h 321"/>
                <a:gd name="T72" fmla="*/ 80 w 160"/>
                <a:gd name="T73" fmla="*/ 321 h 321"/>
                <a:gd name="T74" fmla="*/ 115 w 160"/>
                <a:gd name="T75" fmla="*/ 321 h 321"/>
                <a:gd name="T76" fmla="*/ 118 w 160"/>
                <a:gd name="T77" fmla="*/ 320 h 321"/>
                <a:gd name="T78" fmla="*/ 121 w 160"/>
                <a:gd name="T79" fmla="*/ 318 h 321"/>
                <a:gd name="T80" fmla="*/ 123 w 160"/>
                <a:gd name="T81" fmla="*/ 316 h 321"/>
                <a:gd name="T82" fmla="*/ 125 w 160"/>
                <a:gd name="T83" fmla="*/ 313 h 321"/>
                <a:gd name="T84" fmla="*/ 126 w 160"/>
                <a:gd name="T85" fmla="*/ 310 h 321"/>
                <a:gd name="T86" fmla="*/ 127 w 160"/>
                <a:gd name="T87" fmla="*/ 306 h 321"/>
                <a:gd name="T88" fmla="*/ 127 w 160"/>
                <a:gd name="T89" fmla="*/ 303 h 321"/>
                <a:gd name="T90" fmla="*/ 133 w 160"/>
                <a:gd name="T91" fmla="*/ 182 h 321"/>
                <a:gd name="T92" fmla="*/ 138 w 160"/>
                <a:gd name="T93" fmla="*/ 182 h 321"/>
                <a:gd name="T94" fmla="*/ 143 w 160"/>
                <a:gd name="T95" fmla="*/ 180 h 321"/>
                <a:gd name="T96" fmla="*/ 146 w 160"/>
                <a:gd name="T97" fmla="*/ 179 h 321"/>
                <a:gd name="T98" fmla="*/ 151 w 160"/>
                <a:gd name="T99" fmla="*/ 177 h 321"/>
                <a:gd name="T100" fmla="*/ 154 w 160"/>
                <a:gd name="T101" fmla="*/ 174 h 321"/>
                <a:gd name="T102" fmla="*/ 156 w 160"/>
                <a:gd name="T103" fmla="*/ 170 h 321"/>
                <a:gd name="T104" fmla="*/ 158 w 160"/>
                <a:gd name="T105" fmla="*/ 166 h 321"/>
                <a:gd name="T106" fmla="*/ 160 w 160"/>
                <a:gd name="T107" fmla="*/ 161 h 321"/>
                <a:gd name="T108" fmla="*/ 160 w 160"/>
                <a:gd name="T109" fmla="*/ 156 h 321"/>
                <a:gd name="T110" fmla="*/ 155 w 160"/>
                <a:gd name="T111" fmla="*/ 5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60" h="321">
                  <a:moveTo>
                    <a:pt x="154" y="28"/>
                  </a:moveTo>
                  <a:lnTo>
                    <a:pt x="154" y="26"/>
                  </a:lnTo>
                  <a:lnTo>
                    <a:pt x="153" y="25"/>
                  </a:lnTo>
                  <a:lnTo>
                    <a:pt x="153" y="23"/>
                  </a:lnTo>
                  <a:lnTo>
                    <a:pt x="153" y="22"/>
                  </a:lnTo>
                  <a:lnTo>
                    <a:pt x="153" y="21"/>
                  </a:lnTo>
                  <a:lnTo>
                    <a:pt x="153" y="19"/>
                  </a:lnTo>
                  <a:lnTo>
                    <a:pt x="152" y="18"/>
                  </a:lnTo>
                  <a:lnTo>
                    <a:pt x="152" y="17"/>
                  </a:lnTo>
                  <a:lnTo>
                    <a:pt x="152" y="17"/>
                  </a:lnTo>
                  <a:lnTo>
                    <a:pt x="151" y="16"/>
                  </a:lnTo>
                  <a:lnTo>
                    <a:pt x="151" y="14"/>
                  </a:lnTo>
                  <a:lnTo>
                    <a:pt x="150" y="13"/>
                  </a:lnTo>
                  <a:lnTo>
                    <a:pt x="150" y="12"/>
                  </a:lnTo>
                  <a:lnTo>
                    <a:pt x="148" y="11"/>
                  </a:lnTo>
                  <a:lnTo>
                    <a:pt x="148" y="10"/>
                  </a:lnTo>
                  <a:lnTo>
                    <a:pt x="147" y="9"/>
                  </a:lnTo>
                  <a:lnTo>
                    <a:pt x="146" y="8"/>
                  </a:lnTo>
                  <a:lnTo>
                    <a:pt x="146" y="7"/>
                  </a:lnTo>
                  <a:lnTo>
                    <a:pt x="145" y="6"/>
                  </a:lnTo>
                  <a:lnTo>
                    <a:pt x="144" y="6"/>
                  </a:lnTo>
                  <a:lnTo>
                    <a:pt x="143" y="5"/>
                  </a:lnTo>
                  <a:lnTo>
                    <a:pt x="142" y="4"/>
                  </a:lnTo>
                  <a:lnTo>
                    <a:pt x="141" y="3"/>
                  </a:lnTo>
                  <a:lnTo>
                    <a:pt x="141" y="3"/>
                  </a:lnTo>
                  <a:lnTo>
                    <a:pt x="140" y="3"/>
                  </a:lnTo>
                  <a:lnTo>
                    <a:pt x="139" y="2"/>
                  </a:lnTo>
                  <a:lnTo>
                    <a:pt x="139" y="2"/>
                  </a:lnTo>
                  <a:lnTo>
                    <a:pt x="138" y="1"/>
                  </a:lnTo>
                  <a:lnTo>
                    <a:pt x="137" y="1"/>
                  </a:lnTo>
                  <a:lnTo>
                    <a:pt x="136" y="1"/>
                  </a:lnTo>
                  <a:lnTo>
                    <a:pt x="133" y="0"/>
                  </a:lnTo>
                  <a:lnTo>
                    <a:pt x="132" y="0"/>
                  </a:lnTo>
                  <a:lnTo>
                    <a:pt x="131" y="0"/>
                  </a:lnTo>
                  <a:lnTo>
                    <a:pt x="130" y="0"/>
                  </a:lnTo>
                  <a:lnTo>
                    <a:pt x="80" y="0"/>
                  </a:lnTo>
                  <a:lnTo>
                    <a:pt x="30" y="0"/>
                  </a:lnTo>
                  <a:lnTo>
                    <a:pt x="28" y="0"/>
                  </a:lnTo>
                  <a:lnTo>
                    <a:pt x="27" y="0"/>
                  </a:lnTo>
                  <a:lnTo>
                    <a:pt x="27" y="0"/>
                  </a:lnTo>
                  <a:lnTo>
                    <a:pt x="26" y="0"/>
                  </a:lnTo>
                  <a:lnTo>
                    <a:pt x="25" y="1"/>
                  </a:lnTo>
                  <a:lnTo>
                    <a:pt x="24" y="1"/>
                  </a:lnTo>
                  <a:lnTo>
                    <a:pt x="23" y="1"/>
                  </a:lnTo>
                  <a:lnTo>
                    <a:pt x="22" y="2"/>
                  </a:lnTo>
                  <a:lnTo>
                    <a:pt x="21" y="2"/>
                  </a:lnTo>
                  <a:lnTo>
                    <a:pt x="21" y="2"/>
                  </a:lnTo>
                  <a:lnTo>
                    <a:pt x="20" y="3"/>
                  </a:lnTo>
                  <a:lnTo>
                    <a:pt x="19" y="3"/>
                  </a:lnTo>
                  <a:lnTo>
                    <a:pt x="18" y="4"/>
                  </a:lnTo>
                  <a:lnTo>
                    <a:pt x="17" y="5"/>
                  </a:lnTo>
                  <a:lnTo>
                    <a:pt x="16" y="6"/>
                  </a:lnTo>
                  <a:lnTo>
                    <a:pt x="16" y="6"/>
                  </a:lnTo>
                  <a:lnTo>
                    <a:pt x="15" y="7"/>
                  </a:lnTo>
                  <a:lnTo>
                    <a:pt x="13" y="8"/>
                  </a:lnTo>
                  <a:lnTo>
                    <a:pt x="12" y="9"/>
                  </a:lnTo>
                  <a:lnTo>
                    <a:pt x="12" y="10"/>
                  </a:lnTo>
                  <a:lnTo>
                    <a:pt x="11" y="11"/>
                  </a:lnTo>
                  <a:lnTo>
                    <a:pt x="11" y="12"/>
                  </a:lnTo>
                  <a:lnTo>
                    <a:pt x="10" y="13"/>
                  </a:lnTo>
                  <a:lnTo>
                    <a:pt x="9" y="14"/>
                  </a:lnTo>
                  <a:lnTo>
                    <a:pt x="9" y="16"/>
                  </a:lnTo>
                  <a:lnTo>
                    <a:pt x="9" y="17"/>
                  </a:lnTo>
                  <a:lnTo>
                    <a:pt x="8" y="18"/>
                  </a:lnTo>
                  <a:lnTo>
                    <a:pt x="8" y="19"/>
                  </a:lnTo>
                  <a:lnTo>
                    <a:pt x="8" y="21"/>
                  </a:lnTo>
                  <a:lnTo>
                    <a:pt x="7" y="22"/>
                  </a:lnTo>
                  <a:lnTo>
                    <a:pt x="7" y="23"/>
                  </a:lnTo>
                  <a:lnTo>
                    <a:pt x="7" y="25"/>
                  </a:lnTo>
                  <a:lnTo>
                    <a:pt x="7" y="26"/>
                  </a:lnTo>
                  <a:lnTo>
                    <a:pt x="7" y="28"/>
                  </a:lnTo>
                  <a:lnTo>
                    <a:pt x="5" y="59"/>
                  </a:lnTo>
                  <a:lnTo>
                    <a:pt x="3" y="90"/>
                  </a:lnTo>
                  <a:lnTo>
                    <a:pt x="2" y="122"/>
                  </a:lnTo>
                  <a:lnTo>
                    <a:pt x="0" y="154"/>
                  </a:lnTo>
                  <a:lnTo>
                    <a:pt x="0" y="156"/>
                  </a:lnTo>
                  <a:lnTo>
                    <a:pt x="0" y="157"/>
                  </a:lnTo>
                  <a:lnTo>
                    <a:pt x="0" y="159"/>
                  </a:lnTo>
                  <a:lnTo>
                    <a:pt x="0" y="160"/>
                  </a:lnTo>
                  <a:lnTo>
                    <a:pt x="1" y="161"/>
                  </a:lnTo>
                  <a:lnTo>
                    <a:pt x="1" y="162"/>
                  </a:lnTo>
                  <a:lnTo>
                    <a:pt x="1" y="164"/>
                  </a:lnTo>
                  <a:lnTo>
                    <a:pt x="2" y="165"/>
                  </a:lnTo>
                  <a:lnTo>
                    <a:pt x="2" y="166"/>
                  </a:lnTo>
                  <a:lnTo>
                    <a:pt x="3" y="167"/>
                  </a:lnTo>
                  <a:lnTo>
                    <a:pt x="3" y="169"/>
                  </a:lnTo>
                  <a:lnTo>
                    <a:pt x="4" y="170"/>
                  </a:lnTo>
                  <a:lnTo>
                    <a:pt x="5" y="171"/>
                  </a:lnTo>
                  <a:lnTo>
                    <a:pt x="5" y="172"/>
                  </a:lnTo>
                  <a:lnTo>
                    <a:pt x="6" y="172"/>
                  </a:lnTo>
                  <a:lnTo>
                    <a:pt x="6" y="173"/>
                  </a:lnTo>
                  <a:lnTo>
                    <a:pt x="7" y="174"/>
                  </a:lnTo>
                  <a:lnTo>
                    <a:pt x="8" y="175"/>
                  </a:lnTo>
                  <a:lnTo>
                    <a:pt x="8" y="175"/>
                  </a:lnTo>
                  <a:lnTo>
                    <a:pt x="9" y="176"/>
                  </a:lnTo>
                  <a:lnTo>
                    <a:pt x="10" y="177"/>
                  </a:lnTo>
                  <a:lnTo>
                    <a:pt x="11" y="178"/>
                  </a:lnTo>
                  <a:lnTo>
                    <a:pt x="12" y="178"/>
                  </a:lnTo>
                  <a:lnTo>
                    <a:pt x="12" y="178"/>
                  </a:lnTo>
                  <a:lnTo>
                    <a:pt x="13" y="179"/>
                  </a:lnTo>
                  <a:lnTo>
                    <a:pt x="13" y="179"/>
                  </a:lnTo>
                  <a:lnTo>
                    <a:pt x="15" y="180"/>
                  </a:lnTo>
                  <a:lnTo>
                    <a:pt x="16" y="180"/>
                  </a:lnTo>
                  <a:lnTo>
                    <a:pt x="17" y="180"/>
                  </a:lnTo>
                  <a:lnTo>
                    <a:pt x="19" y="181"/>
                  </a:lnTo>
                  <a:lnTo>
                    <a:pt x="20" y="181"/>
                  </a:lnTo>
                  <a:lnTo>
                    <a:pt x="21" y="181"/>
                  </a:lnTo>
                  <a:lnTo>
                    <a:pt x="22" y="182"/>
                  </a:lnTo>
                  <a:lnTo>
                    <a:pt x="23" y="182"/>
                  </a:lnTo>
                  <a:lnTo>
                    <a:pt x="24" y="182"/>
                  </a:lnTo>
                  <a:lnTo>
                    <a:pt x="27" y="182"/>
                  </a:lnTo>
                  <a:lnTo>
                    <a:pt x="28" y="212"/>
                  </a:lnTo>
                  <a:lnTo>
                    <a:pt x="31" y="242"/>
                  </a:lnTo>
                  <a:lnTo>
                    <a:pt x="32" y="272"/>
                  </a:lnTo>
                  <a:lnTo>
                    <a:pt x="33" y="303"/>
                  </a:lnTo>
                  <a:lnTo>
                    <a:pt x="33" y="304"/>
                  </a:lnTo>
                  <a:lnTo>
                    <a:pt x="33" y="305"/>
                  </a:lnTo>
                  <a:lnTo>
                    <a:pt x="34" y="305"/>
                  </a:lnTo>
                  <a:lnTo>
                    <a:pt x="34" y="306"/>
                  </a:lnTo>
                  <a:lnTo>
                    <a:pt x="34" y="307"/>
                  </a:lnTo>
                  <a:lnTo>
                    <a:pt x="34" y="308"/>
                  </a:lnTo>
                  <a:lnTo>
                    <a:pt x="34" y="309"/>
                  </a:lnTo>
                  <a:lnTo>
                    <a:pt x="34" y="310"/>
                  </a:lnTo>
                  <a:lnTo>
                    <a:pt x="35" y="311"/>
                  </a:lnTo>
                  <a:lnTo>
                    <a:pt x="35" y="311"/>
                  </a:lnTo>
                  <a:lnTo>
                    <a:pt x="35" y="312"/>
                  </a:lnTo>
                  <a:lnTo>
                    <a:pt x="36" y="313"/>
                  </a:lnTo>
                  <a:lnTo>
                    <a:pt x="36" y="314"/>
                  </a:lnTo>
                  <a:lnTo>
                    <a:pt x="36" y="314"/>
                  </a:lnTo>
                  <a:lnTo>
                    <a:pt x="37" y="315"/>
                  </a:lnTo>
                  <a:lnTo>
                    <a:pt x="37" y="316"/>
                  </a:lnTo>
                  <a:lnTo>
                    <a:pt x="38" y="317"/>
                  </a:lnTo>
                  <a:lnTo>
                    <a:pt x="39" y="317"/>
                  </a:lnTo>
                  <a:lnTo>
                    <a:pt x="39" y="318"/>
                  </a:lnTo>
                  <a:lnTo>
                    <a:pt x="40" y="318"/>
                  </a:lnTo>
                  <a:lnTo>
                    <a:pt x="40" y="319"/>
                  </a:lnTo>
                  <a:lnTo>
                    <a:pt x="41" y="319"/>
                  </a:lnTo>
                  <a:lnTo>
                    <a:pt x="42" y="319"/>
                  </a:lnTo>
                  <a:lnTo>
                    <a:pt x="42" y="320"/>
                  </a:lnTo>
                  <a:lnTo>
                    <a:pt x="43" y="320"/>
                  </a:lnTo>
                  <a:lnTo>
                    <a:pt x="45" y="320"/>
                  </a:lnTo>
                  <a:lnTo>
                    <a:pt x="45" y="321"/>
                  </a:lnTo>
                  <a:lnTo>
                    <a:pt x="46" y="321"/>
                  </a:lnTo>
                  <a:lnTo>
                    <a:pt x="46" y="321"/>
                  </a:lnTo>
                  <a:lnTo>
                    <a:pt x="47" y="321"/>
                  </a:lnTo>
                  <a:lnTo>
                    <a:pt x="47" y="321"/>
                  </a:lnTo>
                  <a:lnTo>
                    <a:pt x="48" y="321"/>
                  </a:lnTo>
                  <a:lnTo>
                    <a:pt x="80" y="321"/>
                  </a:lnTo>
                  <a:lnTo>
                    <a:pt x="113" y="321"/>
                  </a:lnTo>
                  <a:lnTo>
                    <a:pt x="114" y="321"/>
                  </a:lnTo>
                  <a:lnTo>
                    <a:pt x="114" y="321"/>
                  </a:lnTo>
                  <a:lnTo>
                    <a:pt x="115" y="321"/>
                  </a:lnTo>
                  <a:lnTo>
                    <a:pt x="116" y="321"/>
                  </a:lnTo>
                  <a:lnTo>
                    <a:pt x="116" y="320"/>
                  </a:lnTo>
                  <a:lnTo>
                    <a:pt x="117" y="320"/>
                  </a:lnTo>
                  <a:lnTo>
                    <a:pt x="118" y="320"/>
                  </a:lnTo>
                  <a:lnTo>
                    <a:pt x="118" y="319"/>
                  </a:lnTo>
                  <a:lnTo>
                    <a:pt x="120" y="319"/>
                  </a:lnTo>
                  <a:lnTo>
                    <a:pt x="120" y="319"/>
                  </a:lnTo>
                  <a:lnTo>
                    <a:pt x="121" y="318"/>
                  </a:lnTo>
                  <a:lnTo>
                    <a:pt x="121" y="318"/>
                  </a:lnTo>
                  <a:lnTo>
                    <a:pt x="122" y="317"/>
                  </a:lnTo>
                  <a:lnTo>
                    <a:pt x="123" y="317"/>
                  </a:lnTo>
                  <a:lnTo>
                    <a:pt x="123" y="316"/>
                  </a:lnTo>
                  <a:lnTo>
                    <a:pt x="123" y="316"/>
                  </a:lnTo>
                  <a:lnTo>
                    <a:pt x="124" y="315"/>
                  </a:lnTo>
                  <a:lnTo>
                    <a:pt x="124" y="314"/>
                  </a:lnTo>
                  <a:lnTo>
                    <a:pt x="125" y="313"/>
                  </a:lnTo>
                  <a:lnTo>
                    <a:pt x="125" y="312"/>
                  </a:lnTo>
                  <a:lnTo>
                    <a:pt x="126" y="311"/>
                  </a:lnTo>
                  <a:lnTo>
                    <a:pt x="126" y="311"/>
                  </a:lnTo>
                  <a:lnTo>
                    <a:pt x="126" y="310"/>
                  </a:lnTo>
                  <a:lnTo>
                    <a:pt x="127" y="309"/>
                  </a:lnTo>
                  <a:lnTo>
                    <a:pt x="127" y="308"/>
                  </a:lnTo>
                  <a:lnTo>
                    <a:pt x="127" y="307"/>
                  </a:lnTo>
                  <a:lnTo>
                    <a:pt x="127" y="306"/>
                  </a:lnTo>
                  <a:lnTo>
                    <a:pt x="127" y="305"/>
                  </a:lnTo>
                  <a:lnTo>
                    <a:pt x="127" y="305"/>
                  </a:lnTo>
                  <a:lnTo>
                    <a:pt x="127" y="304"/>
                  </a:lnTo>
                  <a:lnTo>
                    <a:pt x="127" y="303"/>
                  </a:lnTo>
                  <a:lnTo>
                    <a:pt x="129" y="272"/>
                  </a:lnTo>
                  <a:lnTo>
                    <a:pt x="130" y="242"/>
                  </a:lnTo>
                  <a:lnTo>
                    <a:pt x="131" y="212"/>
                  </a:lnTo>
                  <a:lnTo>
                    <a:pt x="133" y="182"/>
                  </a:lnTo>
                  <a:lnTo>
                    <a:pt x="136" y="182"/>
                  </a:lnTo>
                  <a:lnTo>
                    <a:pt x="137" y="182"/>
                  </a:lnTo>
                  <a:lnTo>
                    <a:pt x="138" y="182"/>
                  </a:lnTo>
                  <a:lnTo>
                    <a:pt x="138" y="182"/>
                  </a:lnTo>
                  <a:lnTo>
                    <a:pt x="140" y="181"/>
                  </a:lnTo>
                  <a:lnTo>
                    <a:pt x="141" y="181"/>
                  </a:lnTo>
                  <a:lnTo>
                    <a:pt x="142" y="181"/>
                  </a:lnTo>
                  <a:lnTo>
                    <a:pt x="143" y="180"/>
                  </a:lnTo>
                  <a:lnTo>
                    <a:pt x="144" y="180"/>
                  </a:lnTo>
                  <a:lnTo>
                    <a:pt x="144" y="180"/>
                  </a:lnTo>
                  <a:lnTo>
                    <a:pt x="145" y="180"/>
                  </a:lnTo>
                  <a:lnTo>
                    <a:pt x="146" y="179"/>
                  </a:lnTo>
                  <a:lnTo>
                    <a:pt x="147" y="178"/>
                  </a:lnTo>
                  <a:lnTo>
                    <a:pt x="148" y="178"/>
                  </a:lnTo>
                  <a:lnTo>
                    <a:pt x="150" y="177"/>
                  </a:lnTo>
                  <a:lnTo>
                    <a:pt x="151" y="177"/>
                  </a:lnTo>
                  <a:lnTo>
                    <a:pt x="151" y="176"/>
                  </a:lnTo>
                  <a:lnTo>
                    <a:pt x="152" y="175"/>
                  </a:lnTo>
                  <a:lnTo>
                    <a:pt x="153" y="175"/>
                  </a:lnTo>
                  <a:lnTo>
                    <a:pt x="154" y="174"/>
                  </a:lnTo>
                  <a:lnTo>
                    <a:pt x="154" y="173"/>
                  </a:lnTo>
                  <a:lnTo>
                    <a:pt x="155" y="172"/>
                  </a:lnTo>
                  <a:lnTo>
                    <a:pt x="156" y="171"/>
                  </a:lnTo>
                  <a:lnTo>
                    <a:pt x="156" y="170"/>
                  </a:lnTo>
                  <a:lnTo>
                    <a:pt x="157" y="169"/>
                  </a:lnTo>
                  <a:lnTo>
                    <a:pt x="157" y="169"/>
                  </a:lnTo>
                  <a:lnTo>
                    <a:pt x="158" y="167"/>
                  </a:lnTo>
                  <a:lnTo>
                    <a:pt x="158" y="166"/>
                  </a:lnTo>
                  <a:lnTo>
                    <a:pt x="159" y="165"/>
                  </a:lnTo>
                  <a:lnTo>
                    <a:pt x="159" y="164"/>
                  </a:lnTo>
                  <a:lnTo>
                    <a:pt x="159" y="162"/>
                  </a:lnTo>
                  <a:lnTo>
                    <a:pt x="160" y="161"/>
                  </a:lnTo>
                  <a:lnTo>
                    <a:pt x="160" y="160"/>
                  </a:lnTo>
                  <a:lnTo>
                    <a:pt x="160" y="159"/>
                  </a:lnTo>
                  <a:lnTo>
                    <a:pt x="160" y="157"/>
                  </a:lnTo>
                  <a:lnTo>
                    <a:pt x="160" y="156"/>
                  </a:lnTo>
                  <a:lnTo>
                    <a:pt x="160" y="154"/>
                  </a:lnTo>
                  <a:lnTo>
                    <a:pt x="159" y="122"/>
                  </a:lnTo>
                  <a:lnTo>
                    <a:pt x="157" y="90"/>
                  </a:lnTo>
                  <a:lnTo>
                    <a:pt x="155" y="59"/>
                  </a:lnTo>
                  <a:lnTo>
                    <a:pt x="154" y="28"/>
                  </a:lnTo>
                  <a:lnTo>
                    <a:pt x="154" y="28"/>
                  </a:lnTo>
                  <a:close/>
                </a:path>
              </a:pathLst>
            </a:custGeom>
            <a:solidFill>
              <a:srgbClr val="DF00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grpSp>
      <p:sp>
        <p:nvSpPr>
          <p:cNvPr id="30" name="Flowchart: Connector 29"/>
          <p:cNvSpPr>
            <a:spLocks noChangeAspect="1"/>
          </p:cNvSpPr>
          <p:nvPr/>
        </p:nvSpPr>
        <p:spPr>
          <a:xfrm>
            <a:off x="1363926" y="3606507"/>
            <a:ext cx="252000" cy="252000"/>
          </a:xfrm>
          <a:prstGeom prst="flowChartConnector">
            <a:avLst/>
          </a:prstGeom>
          <a:solidFill>
            <a:srgbClr val="0033CC"/>
          </a:solidFill>
          <a:ln>
            <a:noFill/>
          </a:ln>
          <a:scene3d>
            <a:camera prst="orthographicFront"/>
            <a:lightRig rig="soft" dir="t"/>
          </a:scene3d>
          <a:sp3d prstMaterial="dkEdge">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32" name="Straight Connector 31"/>
          <p:cNvCxnSpPr>
            <a:stCxn id="30" idx="5"/>
            <a:endCxn id="12" idx="40"/>
          </p:cNvCxnSpPr>
          <p:nvPr/>
        </p:nvCxnSpPr>
        <p:spPr>
          <a:xfrm>
            <a:off x="1579021" y="3821602"/>
            <a:ext cx="1449443" cy="576993"/>
          </a:xfrm>
          <a:prstGeom prst="line">
            <a:avLst/>
          </a:prstGeom>
          <a:ln>
            <a:solidFill>
              <a:schemeClr val="accent4">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a:stCxn id="12" idx="39"/>
            <a:endCxn id="61" idx="3"/>
          </p:cNvCxnSpPr>
          <p:nvPr/>
        </p:nvCxnSpPr>
        <p:spPr>
          <a:xfrm flipV="1">
            <a:off x="3019800" y="3821602"/>
            <a:ext cx="1441343" cy="576993"/>
          </a:xfrm>
          <a:prstGeom prst="line">
            <a:avLst/>
          </a:prstGeom>
          <a:ln>
            <a:solidFill>
              <a:schemeClr val="accent4">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grpSp>
        <p:nvGrpSpPr>
          <p:cNvPr id="58" name="Group 57"/>
          <p:cNvGrpSpPr/>
          <p:nvPr/>
        </p:nvGrpSpPr>
        <p:grpSpPr>
          <a:xfrm>
            <a:off x="7394568" y="4434599"/>
            <a:ext cx="198022" cy="541931"/>
            <a:chOff x="2429232" y="853283"/>
            <a:chExt cx="254000" cy="670719"/>
          </a:xfrm>
        </p:grpSpPr>
        <p:sp>
          <p:nvSpPr>
            <p:cNvPr id="59" name="Freeform 7"/>
            <p:cNvSpPr>
              <a:spLocks/>
            </p:cNvSpPr>
            <p:nvPr/>
          </p:nvSpPr>
          <p:spPr bwMode="auto">
            <a:xfrm>
              <a:off x="2477650" y="853283"/>
              <a:ext cx="157163" cy="146050"/>
            </a:xfrm>
            <a:custGeom>
              <a:avLst/>
              <a:gdLst>
                <a:gd name="T0" fmla="*/ 98 w 99"/>
                <a:gd name="T1" fmla="*/ 51 h 92"/>
                <a:gd name="T2" fmla="*/ 98 w 99"/>
                <a:gd name="T3" fmla="*/ 55 h 92"/>
                <a:gd name="T4" fmla="*/ 96 w 99"/>
                <a:gd name="T5" fmla="*/ 60 h 92"/>
                <a:gd name="T6" fmla="*/ 95 w 99"/>
                <a:gd name="T7" fmla="*/ 64 h 92"/>
                <a:gd name="T8" fmla="*/ 92 w 99"/>
                <a:gd name="T9" fmla="*/ 69 h 92"/>
                <a:gd name="T10" fmla="*/ 89 w 99"/>
                <a:gd name="T11" fmla="*/ 74 h 92"/>
                <a:gd name="T12" fmla="*/ 86 w 99"/>
                <a:gd name="T13" fmla="*/ 77 h 92"/>
                <a:gd name="T14" fmla="*/ 82 w 99"/>
                <a:gd name="T15" fmla="*/ 81 h 92"/>
                <a:gd name="T16" fmla="*/ 78 w 99"/>
                <a:gd name="T17" fmla="*/ 84 h 92"/>
                <a:gd name="T18" fmla="*/ 70 w 99"/>
                <a:gd name="T19" fmla="*/ 88 h 92"/>
                <a:gd name="T20" fmla="*/ 64 w 99"/>
                <a:gd name="T21" fmla="*/ 90 h 92"/>
                <a:gd name="T22" fmla="*/ 60 w 99"/>
                <a:gd name="T23" fmla="*/ 91 h 92"/>
                <a:gd name="T24" fmla="*/ 54 w 99"/>
                <a:gd name="T25" fmla="*/ 92 h 92"/>
                <a:gd name="T26" fmla="*/ 47 w 99"/>
                <a:gd name="T27" fmla="*/ 92 h 92"/>
                <a:gd name="T28" fmla="*/ 41 w 99"/>
                <a:gd name="T29" fmla="*/ 92 h 92"/>
                <a:gd name="T30" fmla="*/ 37 w 99"/>
                <a:gd name="T31" fmla="*/ 91 h 92"/>
                <a:gd name="T32" fmla="*/ 32 w 99"/>
                <a:gd name="T33" fmla="*/ 89 h 92"/>
                <a:gd name="T34" fmla="*/ 26 w 99"/>
                <a:gd name="T35" fmla="*/ 87 h 92"/>
                <a:gd name="T36" fmla="*/ 22 w 99"/>
                <a:gd name="T37" fmla="*/ 85 h 92"/>
                <a:gd name="T38" fmla="*/ 18 w 99"/>
                <a:gd name="T39" fmla="*/ 82 h 92"/>
                <a:gd name="T40" fmla="*/ 14 w 99"/>
                <a:gd name="T41" fmla="*/ 78 h 92"/>
                <a:gd name="T42" fmla="*/ 10 w 99"/>
                <a:gd name="T43" fmla="*/ 75 h 92"/>
                <a:gd name="T44" fmla="*/ 7 w 99"/>
                <a:gd name="T45" fmla="*/ 70 h 92"/>
                <a:gd name="T46" fmla="*/ 3 w 99"/>
                <a:gd name="T47" fmla="*/ 64 h 92"/>
                <a:gd name="T48" fmla="*/ 1 w 99"/>
                <a:gd name="T49" fmla="*/ 58 h 92"/>
                <a:gd name="T50" fmla="*/ 0 w 99"/>
                <a:gd name="T51" fmla="*/ 53 h 92"/>
                <a:gd name="T52" fmla="*/ 0 w 99"/>
                <a:gd name="T53" fmla="*/ 49 h 92"/>
                <a:gd name="T54" fmla="*/ 0 w 99"/>
                <a:gd name="T55" fmla="*/ 43 h 92"/>
                <a:gd name="T56" fmla="*/ 1 w 99"/>
                <a:gd name="T57" fmla="*/ 38 h 92"/>
                <a:gd name="T58" fmla="*/ 2 w 99"/>
                <a:gd name="T59" fmla="*/ 34 h 92"/>
                <a:gd name="T60" fmla="*/ 3 w 99"/>
                <a:gd name="T61" fmla="*/ 29 h 92"/>
                <a:gd name="T62" fmla="*/ 5 w 99"/>
                <a:gd name="T63" fmla="*/ 24 h 92"/>
                <a:gd name="T64" fmla="*/ 8 w 99"/>
                <a:gd name="T65" fmla="*/ 20 h 92"/>
                <a:gd name="T66" fmla="*/ 11 w 99"/>
                <a:gd name="T67" fmla="*/ 16 h 92"/>
                <a:gd name="T68" fmla="*/ 16 w 99"/>
                <a:gd name="T69" fmla="*/ 12 h 92"/>
                <a:gd name="T70" fmla="*/ 19 w 99"/>
                <a:gd name="T71" fmla="*/ 9 h 92"/>
                <a:gd name="T72" fmla="*/ 25 w 99"/>
                <a:gd name="T73" fmla="*/ 6 h 92"/>
                <a:gd name="T74" fmla="*/ 32 w 99"/>
                <a:gd name="T75" fmla="*/ 3 h 92"/>
                <a:gd name="T76" fmla="*/ 38 w 99"/>
                <a:gd name="T77" fmla="*/ 1 h 92"/>
                <a:gd name="T78" fmla="*/ 42 w 99"/>
                <a:gd name="T79" fmla="*/ 0 h 92"/>
                <a:gd name="T80" fmla="*/ 49 w 99"/>
                <a:gd name="T81" fmla="*/ 0 h 92"/>
                <a:gd name="T82" fmla="*/ 55 w 99"/>
                <a:gd name="T83" fmla="*/ 0 h 92"/>
                <a:gd name="T84" fmla="*/ 61 w 99"/>
                <a:gd name="T85" fmla="*/ 1 h 92"/>
                <a:gd name="T86" fmla="*/ 65 w 99"/>
                <a:gd name="T87" fmla="*/ 2 h 92"/>
                <a:gd name="T88" fmla="*/ 70 w 99"/>
                <a:gd name="T89" fmla="*/ 5 h 92"/>
                <a:gd name="T90" fmla="*/ 75 w 99"/>
                <a:gd name="T91" fmla="*/ 7 h 92"/>
                <a:gd name="T92" fmla="*/ 80 w 99"/>
                <a:gd name="T93" fmla="*/ 10 h 92"/>
                <a:gd name="T94" fmla="*/ 84 w 99"/>
                <a:gd name="T95" fmla="*/ 14 h 92"/>
                <a:gd name="T96" fmla="*/ 87 w 99"/>
                <a:gd name="T97" fmla="*/ 17 h 92"/>
                <a:gd name="T98" fmla="*/ 91 w 99"/>
                <a:gd name="T99" fmla="*/ 20 h 92"/>
                <a:gd name="T100" fmla="*/ 94 w 99"/>
                <a:gd name="T101" fmla="*/ 27 h 92"/>
                <a:gd name="T102" fmla="*/ 97 w 99"/>
                <a:gd name="T103" fmla="*/ 34 h 92"/>
                <a:gd name="T104" fmla="*/ 98 w 99"/>
                <a:gd name="T105" fmla="*/ 38 h 92"/>
                <a:gd name="T106" fmla="*/ 98 w 99"/>
                <a:gd name="T107" fmla="*/ 43 h 92"/>
                <a:gd name="T108" fmla="*/ 99 w 99"/>
                <a:gd name="T109" fmla="*/ 46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99" h="92">
                  <a:moveTo>
                    <a:pt x="99" y="46"/>
                  </a:moveTo>
                  <a:lnTo>
                    <a:pt x="99" y="49"/>
                  </a:lnTo>
                  <a:lnTo>
                    <a:pt x="98" y="50"/>
                  </a:lnTo>
                  <a:lnTo>
                    <a:pt x="98" y="51"/>
                  </a:lnTo>
                  <a:lnTo>
                    <a:pt x="98" y="52"/>
                  </a:lnTo>
                  <a:lnTo>
                    <a:pt x="98" y="53"/>
                  </a:lnTo>
                  <a:lnTo>
                    <a:pt x="98" y="54"/>
                  </a:lnTo>
                  <a:lnTo>
                    <a:pt x="98" y="55"/>
                  </a:lnTo>
                  <a:lnTo>
                    <a:pt x="97" y="57"/>
                  </a:lnTo>
                  <a:lnTo>
                    <a:pt x="97" y="58"/>
                  </a:lnTo>
                  <a:lnTo>
                    <a:pt x="97" y="59"/>
                  </a:lnTo>
                  <a:lnTo>
                    <a:pt x="96" y="60"/>
                  </a:lnTo>
                  <a:lnTo>
                    <a:pt x="96" y="61"/>
                  </a:lnTo>
                  <a:lnTo>
                    <a:pt x="96" y="62"/>
                  </a:lnTo>
                  <a:lnTo>
                    <a:pt x="95" y="63"/>
                  </a:lnTo>
                  <a:lnTo>
                    <a:pt x="95" y="64"/>
                  </a:lnTo>
                  <a:lnTo>
                    <a:pt x="94" y="66"/>
                  </a:lnTo>
                  <a:lnTo>
                    <a:pt x="93" y="67"/>
                  </a:lnTo>
                  <a:lnTo>
                    <a:pt x="93" y="68"/>
                  </a:lnTo>
                  <a:lnTo>
                    <a:pt x="92" y="69"/>
                  </a:lnTo>
                  <a:lnTo>
                    <a:pt x="92" y="70"/>
                  </a:lnTo>
                  <a:lnTo>
                    <a:pt x="91" y="71"/>
                  </a:lnTo>
                  <a:lnTo>
                    <a:pt x="91" y="72"/>
                  </a:lnTo>
                  <a:lnTo>
                    <a:pt x="89" y="74"/>
                  </a:lnTo>
                  <a:lnTo>
                    <a:pt x="89" y="75"/>
                  </a:lnTo>
                  <a:lnTo>
                    <a:pt x="87" y="76"/>
                  </a:lnTo>
                  <a:lnTo>
                    <a:pt x="86" y="76"/>
                  </a:lnTo>
                  <a:lnTo>
                    <a:pt x="86" y="77"/>
                  </a:lnTo>
                  <a:lnTo>
                    <a:pt x="84" y="79"/>
                  </a:lnTo>
                  <a:lnTo>
                    <a:pt x="83" y="80"/>
                  </a:lnTo>
                  <a:lnTo>
                    <a:pt x="82" y="80"/>
                  </a:lnTo>
                  <a:lnTo>
                    <a:pt x="82" y="81"/>
                  </a:lnTo>
                  <a:lnTo>
                    <a:pt x="81" y="82"/>
                  </a:lnTo>
                  <a:lnTo>
                    <a:pt x="80" y="82"/>
                  </a:lnTo>
                  <a:lnTo>
                    <a:pt x="79" y="83"/>
                  </a:lnTo>
                  <a:lnTo>
                    <a:pt x="78" y="84"/>
                  </a:lnTo>
                  <a:lnTo>
                    <a:pt x="77" y="84"/>
                  </a:lnTo>
                  <a:lnTo>
                    <a:pt x="75" y="86"/>
                  </a:lnTo>
                  <a:lnTo>
                    <a:pt x="72" y="87"/>
                  </a:lnTo>
                  <a:lnTo>
                    <a:pt x="70" y="88"/>
                  </a:lnTo>
                  <a:lnTo>
                    <a:pt x="69" y="88"/>
                  </a:lnTo>
                  <a:lnTo>
                    <a:pt x="68" y="89"/>
                  </a:lnTo>
                  <a:lnTo>
                    <a:pt x="66" y="89"/>
                  </a:lnTo>
                  <a:lnTo>
                    <a:pt x="64" y="90"/>
                  </a:lnTo>
                  <a:lnTo>
                    <a:pt x="63" y="91"/>
                  </a:lnTo>
                  <a:lnTo>
                    <a:pt x="62" y="91"/>
                  </a:lnTo>
                  <a:lnTo>
                    <a:pt x="61" y="91"/>
                  </a:lnTo>
                  <a:lnTo>
                    <a:pt x="60" y="91"/>
                  </a:lnTo>
                  <a:lnTo>
                    <a:pt x="57" y="92"/>
                  </a:lnTo>
                  <a:lnTo>
                    <a:pt x="56" y="92"/>
                  </a:lnTo>
                  <a:lnTo>
                    <a:pt x="55" y="92"/>
                  </a:lnTo>
                  <a:lnTo>
                    <a:pt x="54" y="92"/>
                  </a:lnTo>
                  <a:lnTo>
                    <a:pt x="53" y="92"/>
                  </a:lnTo>
                  <a:lnTo>
                    <a:pt x="52" y="92"/>
                  </a:lnTo>
                  <a:lnTo>
                    <a:pt x="49" y="92"/>
                  </a:lnTo>
                  <a:lnTo>
                    <a:pt x="47" y="92"/>
                  </a:lnTo>
                  <a:lnTo>
                    <a:pt x="46" y="92"/>
                  </a:lnTo>
                  <a:lnTo>
                    <a:pt x="44" y="92"/>
                  </a:lnTo>
                  <a:lnTo>
                    <a:pt x="42" y="92"/>
                  </a:lnTo>
                  <a:lnTo>
                    <a:pt x="41" y="92"/>
                  </a:lnTo>
                  <a:lnTo>
                    <a:pt x="40" y="92"/>
                  </a:lnTo>
                  <a:lnTo>
                    <a:pt x="39" y="91"/>
                  </a:lnTo>
                  <a:lnTo>
                    <a:pt x="38" y="91"/>
                  </a:lnTo>
                  <a:lnTo>
                    <a:pt x="37" y="91"/>
                  </a:lnTo>
                  <a:lnTo>
                    <a:pt x="35" y="91"/>
                  </a:lnTo>
                  <a:lnTo>
                    <a:pt x="34" y="90"/>
                  </a:lnTo>
                  <a:lnTo>
                    <a:pt x="33" y="90"/>
                  </a:lnTo>
                  <a:lnTo>
                    <a:pt x="32" y="89"/>
                  </a:lnTo>
                  <a:lnTo>
                    <a:pt x="31" y="89"/>
                  </a:lnTo>
                  <a:lnTo>
                    <a:pt x="30" y="89"/>
                  </a:lnTo>
                  <a:lnTo>
                    <a:pt x="27" y="88"/>
                  </a:lnTo>
                  <a:lnTo>
                    <a:pt x="26" y="87"/>
                  </a:lnTo>
                  <a:lnTo>
                    <a:pt x="25" y="87"/>
                  </a:lnTo>
                  <a:lnTo>
                    <a:pt x="24" y="86"/>
                  </a:lnTo>
                  <a:lnTo>
                    <a:pt x="23" y="86"/>
                  </a:lnTo>
                  <a:lnTo>
                    <a:pt x="22" y="85"/>
                  </a:lnTo>
                  <a:lnTo>
                    <a:pt x="21" y="84"/>
                  </a:lnTo>
                  <a:lnTo>
                    <a:pt x="19" y="83"/>
                  </a:lnTo>
                  <a:lnTo>
                    <a:pt x="19" y="82"/>
                  </a:lnTo>
                  <a:lnTo>
                    <a:pt x="18" y="82"/>
                  </a:lnTo>
                  <a:lnTo>
                    <a:pt x="17" y="81"/>
                  </a:lnTo>
                  <a:lnTo>
                    <a:pt x="16" y="80"/>
                  </a:lnTo>
                  <a:lnTo>
                    <a:pt x="14" y="79"/>
                  </a:lnTo>
                  <a:lnTo>
                    <a:pt x="14" y="78"/>
                  </a:lnTo>
                  <a:lnTo>
                    <a:pt x="12" y="77"/>
                  </a:lnTo>
                  <a:lnTo>
                    <a:pt x="11" y="76"/>
                  </a:lnTo>
                  <a:lnTo>
                    <a:pt x="10" y="76"/>
                  </a:lnTo>
                  <a:lnTo>
                    <a:pt x="10" y="75"/>
                  </a:lnTo>
                  <a:lnTo>
                    <a:pt x="9" y="74"/>
                  </a:lnTo>
                  <a:lnTo>
                    <a:pt x="8" y="73"/>
                  </a:lnTo>
                  <a:lnTo>
                    <a:pt x="8" y="72"/>
                  </a:lnTo>
                  <a:lnTo>
                    <a:pt x="7" y="70"/>
                  </a:lnTo>
                  <a:lnTo>
                    <a:pt x="5" y="68"/>
                  </a:lnTo>
                  <a:lnTo>
                    <a:pt x="4" y="66"/>
                  </a:lnTo>
                  <a:lnTo>
                    <a:pt x="4" y="65"/>
                  </a:lnTo>
                  <a:lnTo>
                    <a:pt x="3" y="64"/>
                  </a:lnTo>
                  <a:lnTo>
                    <a:pt x="3" y="62"/>
                  </a:lnTo>
                  <a:lnTo>
                    <a:pt x="2" y="60"/>
                  </a:lnTo>
                  <a:lnTo>
                    <a:pt x="2" y="59"/>
                  </a:lnTo>
                  <a:lnTo>
                    <a:pt x="1" y="58"/>
                  </a:lnTo>
                  <a:lnTo>
                    <a:pt x="1" y="57"/>
                  </a:lnTo>
                  <a:lnTo>
                    <a:pt x="1" y="55"/>
                  </a:lnTo>
                  <a:lnTo>
                    <a:pt x="1" y="54"/>
                  </a:lnTo>
                  <a:lnTo>
                    <a:pt x="0" y="53"/>
                  </a:lnTo>
                  <a:lnTo>
                    <a:pt x="0" y="52"/>
                  </a:lnTo>
                  <a:lnTo>
                    <a:pt x="0" y="51"/>
                  </a:lnTo>
                  <a:lnTo>
                    <a:pt x="0" y="50"/>
                  </a:lnTo>
                  <a:lnTo>
                    <a:pt x="0" y="49"/>
                  </a:lnTo>
                  <a:lnTo>
                    <a:pt x="0" y="47"/>
                  </a:lnTo>
                  <a:lnTo>
                    <a:pt x="0" y="46"/>
                  </a:lnTo>
                  <a:lnTo>
                    <a:pt x="0" y="44"/>
                  </a:lnTo>
                  <a:lnTo>
                    <a:pt x="0" y="43"/>
                  </a:lnTo>
                  <a:lnTo>
                    <a:pt x="0" y="41"/>
                  </a:lnTo>
                  <a:lnTo>
                    <a:pt x="0" y="40"/>
                  </a:lnTo>
                  <a:lnTo>
                    <a:pt x="0" y="39"/>
                  </a:lnTo>
                  <a:lnTo>
                    <a:pt x="1" y="38"/>
                  </a:lnTo>
                  <a:lnTo>
                    <a:pt x="1" y="37"/>
                  </a:lnTo>
                  <a:lnTo>
                    <a:pt x="1" y="36"/>
                  </a:lnTo>
                  <a:lnTo>
                    <a:pt x="1" y="35"/>
                  </a:lnTo>
                  <a:lnTo>
                    <a:pt x="2" y="34"/>
                  </a:lnTo>
                  <a:lnTo>
                    <a:pt x="2" y="32"/>
                  </a:lnTo>
                  <a:lnTo>
                    <a:pt x="2" y="31"/>
                  </a:lnTo>
                  <a:lnTo>
                    <a:pt x="3" y="30"/>
                  </a:lnTo>
                  <a:lnTo>
                    <a:pt x="3" y="29"/>
                  </a:lnTo>
                  <a:lnTo>
                    <a:pt x="3" y="28"/>
                  </a:lnTo>
                  <a:lnTo>
                    <a:pt x="4" y="26"/>
                  </a:lnTo>
                  <a:lnTo>
                    <a:pt x="5" y="25"/>
                  </a:lnTo>
                  <a:lnTo>
                    <a:pt x="5" y="24"/>
                  </a:lnTo>
                  <a:lnTo>
                    <a:pt x="6" y="23"/>
                  </a:lnTo>
                  <a:lnTo>
                    <a:pt x="7" y="22"/>
                  </a:lnTo>
                  <a:lnTo>
                    <a:pt x="7" y="21"/>
                  </a:lnTo>
                  <a:lnTo>
                    <a:pt x="8" y="20"/>
                  </a:lnTo>
                  <a:lnTo>
                    <a:pt x="9" y="19"/>
                  </a:lnTo>
                  <a:lnTo>
                    <a:pt x="10" y="18"/>
                  </a:lnTo>
                  <a:lnTo>
                    <a:pt x="10" y="17"/>
                  </a:lnTo>
                  <a:lnTo>
                    <a:pt x="11" y="16"/>
                  </a:lnTo>
                  <a:lnTo>
                    <a:pt x="12" y="15"/>
                  </a:lnTo>
                  <a:lnTo>
                    <a:pt x="14" y="14"/>
                  </a:lnTo>
                  <a:lnTo>
                    <a:pt x="15" y="13"/>
                  </a:lnTo>
                  <a:lnTo>
                    <a:pt x="16" y="12"/>
                  </a:lnTo>
                  <a:lnTo>
                    <a:pt x="17" y="11"/>
                  </a:lnTo>
                  <a:lnTo>
                    <a:pt x="18" y="11"/>
                  </a:lnTo>
                  <a:lnTo>
                    <a:pt x="19" y="10"/>
                  </a:lnTo>
                  <a:lnTo>
                    <a:pt x="19" y="9"/>
                  </a:lnTo>
                  <a:lnTo>
                    <a:pt x="20" y="9"/>
                  </a:lnTo>
                  <a:lnTo>
                    <a:pt x="21" y="8"/>
                  </a:lnTo>
                  <a:lnTo>
                    <a:pt x="23" y="7"/>
                  </a:lnTo>
                  <a:lnTo>
                    <a:pt x="25" y="6"/>
                  </a:lnTo>
                  <a:lnTo>
                    <a:pt x="27" y="5"/>
                  </a:lnTo>
                  <a:lnTo>
                    <a:pt x="29" y="4"/>
                  </a:lnTo>
                  <a:lnTo>
                    <a:pt x="30" y="4"/>
                  </a:lnTo>
                  <a:lnTo>
                    <a:pt x="32" y="3"/>
                  </a:lnTo>
                  <a:lnTo>
                    <a:pt x="34" y="2"/>
                  </a:lnTo>
                  <a:lnTo>
                    <a:pt x="35" y="2"/>
                  </a:lnTo>
                  <a:lnTo>
                    <a:pt x="37" y="1"/>
                  </a:lnTo>
                  <a:lnTo>
                    <a:pt x="38" y="1"/>
                  </a:lnTo>
                  <a:lnTo>
                    <a:pt x="39" y="1"/>
                  </a:lnTo>
                  <a:lnTo>
                    <a:pt x="40" y="1"/>
                  </a:lnTo>
                  <a:lnTo>
                    <a:pt x="41" y="1"/>
                  </a:lnTo>
                  <a:lnTo>
                    <a:pt x="42" y="0"/>
                  </a:lnTo>
                  <a:lnTo>
                    <a:pt x="44" y="0"/>
                  </a:lnTo>
                  <a:lnTo>
                    <a:pt x="46" y="0"/>
                  </a:lnTo>
                  <a:lnTo>
                    <a:pt x="47" y="0"/>
                  </a:lnTo>
                  <a:lnTo>
                    <a:pt x="49" y="0"/>
                  </a:lnTo>
                  <a:lnTo>
                    <a:pt x="52" y="0"/>
                  </a:lnTo>
                  <a:lnTo>
                    <a:pt x="53" y="0"/>
                  </a:lnTo>
                  <a:lnTo>
                    <a:pt x="54" y="0"/>
                  </a:lnTo>
                  <a:lnTo>
                    <a:pt x="55" y="0"/>
                  </a:lnTo>
                  <a:lnTo>
                    <a:pt x="56" y="1"/>
                  </a:lnTo>
                  <a:lnTo>
                    <a:pt x="57" y="1"/>
                  </a:lnTo>
                  <a:lnTo>
                    <a:pt x="60" y="1"/>
                  </a:lnTo>
                  <a:lnTo>
                    <a:pt x="61" y="1"/>
                  </a:lnTo>
                  <a:lnTo>
                    <a:pt x="62" y="1"/>
                  </a:lnTo>
                  <a:lnTo>
                    <a:pt x="63" y="2"/>
                  </a:lnTo>
                  <a:lnTo>
                    <a:pt x="64" y="2"/>
                  </a:lnTo>
                  <a:lnTo>
                    <a:pt x="65" y="2"/>
                  </a:lnTo>
                  <a:lnTo>
                    <a:pt x="66" y="3"/>
                  </a:lnTo>
                  <a:lnTo>
                    <a:pt x="67" y="3"/>
                  </a:lnTo>
                  <a:lnTo>
                    <a:pt x="68" y="4"/>
                  </a:lnTo>
                  <a:lnTo>
                    <a:pt x="70" y="5"/>
                  </a:lnTo>
                  <a:lnTo>
                    <a:pt x="71" y="5"/>
                  </a:lnTo>
                  <a:lnTo>
                    <a:pt x="72" y="6"/>
                  </a:lnTo>
                  <a:lnTo>
                    <a:pt x="74" y="6"/>
                  </a:lnTo>
                  <a:lnTo>
                    <a:pt x="75" y="7"/>
                  </a:lnTo>
                  <a:lnTo>
                    <a:pt x="76" y="7"/>
                  </a:lnTo>
                  <a:lnTo>
                    <a:pt x="77" y="8"/>
                  </a:lnTo>
                  <a:lnTo>
                    <a:pt x="79" y="9"/>
                  </a:lnTo>
                  <a:lnTo>
                    <a:pt x="80" y="10"/>
                  </a:lnTo>
                  <a:lnTo>
                    <a:pt x="81" y="11"/>
                  </a:lnTo>
                  <a:lnTo>
                    <a:pt x="82" y="11"/>
                  </a:lnTo>
                  <a:lnTo>
                    <a:pt x="82" y="12"/>
                  </a:lnTo>
                  <a:lnTo>
                    <a:pt x="84" y="14"/>
                  </a:lnTo>
                  <a:lnTo>
                    <a:pt x="85" y="14"/>
                  </a:lnTo>
                  <a:lnTo>
                    <a:pt x="86" y="15"/>
                  </a:lnTo>
                  <a:lnTo>
                    <a:pt x="86" y="16"/>
                  </a:lnTo>
                  <a:lnTo>
                    <a:pt x="87" y="17"/>
                  </a:lnTo>
                  <a:lnTo>
                    <a:pt x="89" y="18"/>
                  </a:lnTo>
                  <a:lnTo>
                    <a:pt x="89" y="19"/>
                  </a:lnTo>
                  <a:lnTo>
                    <a:pt x="90" y="20"/>
                  </a:lnTo>
                  <a:lnTo>
                    <a:pt x="91" y="20"/>
                  </a:lnTo>
                  <a:lnTo>
                    <a:pt x="92" y="22"/>
                  </a:lnTo>
                  <a:lnTo>
                    <a:pt x="93" y="24"/>
                  </a:lnTo>
                  <a:lnTo>
                    <a:pt x="94" y="26"/>
                  </a:lnTo>
                  <a:lnTo>
                    <a:pt x="94" y="27"/>
                  </a:lnTo>
                  <a:lnTo>
                    <a:pt x="95" y="28"/>
                  </a:lnTo>
                  <a:lnTo>
                    <a:pt x="96" y="30"/>
                  </a:lnTo>
                  <a:lnTo>
                    <a:pt x="96" y="32"/>
                  </a:lnTo>
                  <a:lnTo>
                    <a:pt x="97" y="34"/>
                  </a:lnTo>
                  <a:lnTo>
                    <a:pt x="97" y="35"/>
                  </a:lnTo>
                  <a:lnTo>
                    <a:pt x="97" y="36"/>
                  </a:lnTo>
                  <a:lnTo>
                    <a:pt x="98" y="37"/>
                  </a:lnTo>
                  <a:lnTo>
                    <a:pt x="98" y="38"/>
                  </a:lnTo>
                  <a:lnTo>
                    <a:pt x="98" y="39"/>
                  </a:lnTo>
                  <a:lnTo>
                    <a:pt x="98" y="40"/>
                  </a:lnTo>
                  <a:lnTo>
                    <a:pt x="98" y="41"/>
                  </a:lnTo>
                  <a:lnTo>
                    <a:pt x="98" y="43"/>
                  </a:lnTo>
                  <a:lnTo>
                    <a:pt x="99" y="44"/>
                  </a:lnTo>
                  <a:lnTo>
                    <a:pt x="99" y="45"/>
                  </a:lnTo>
                  <a:lnTo>
                    <a:pt x="99" y="46"/>
                  </a:lnTo>
                  <a:lnTo>
                    <a:pt x="99" y="46"/>
                  </a:lnTo>
                  <a:close/>
                </a:path>
              </a:pathLst>
            </a:custGeom>
            <a:solidFill>
              <a:srgbClr val="DF00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60" name="Freeform 9"/>
            <p:cNvSpPr>
              <a:spLocks/>
            </p:cNvSpPr>
            <p:nvPr/>
          </p:nvSpPr>
          <p:spPr bwMode="auto">
            <a:xfrm>
              <a:off x="2429232" y="1014414"/>
              <a:ext cx="254000" cy="509588"/>
            </a:xfrm>
            <a:custGeom>
              <a:avLst/>
              <a:gdLst>
                <a:gd name="T0" fmla="*/ 153 w 160"/>
                <a:gd name="T1" fmla="*/ 23 h 321"/>
                <a:gd name="T2" fmla="*/ 152 w 160"/>
                <a:gd name="T3" fmla="*/ 18 h 321"/>
                <a:gd name="T4" fmla="*/ 151 w 160"/>
                <a:gd name="T5" fmla="*/ 14 h 321"/>
                <a:gd name="T6" fmla="*/ 148 w 160"/>
                <a:gd name="T7" fmla="*/ 10 h 321"/>
                <a:gd name="T8" fmla="*/ 145 w 160"/>
                <a:gd name="T9" fmla="*/ 6 h 321"/>
                <a:gd name="T10" fmla="*/ 141 w 160"/>
                <a:gd name="T11" fmla="*/ 3 h 321"/>
                <a:gd name="T12" fmla="*/ 139 w 160"/>
                <a:gd name="T13" fmla="*/ 2 h 321"/>
                <a:gd name="T14" fmla="*/ 133 w 160"/>
                <a:gd name="T15" fmla="*/ 0 h 321"/>
                <a:gd name="T16" fmla="*/ 80 w 160"/>
                <a:gd name="T17" fmla="*/ 0 h 321"/>
                <a:gd name="T18" fmla="*/ 27 w 160"/>
                <a:gd name="T19" fmla="*/ 0 h 321"/>
                <a:gd name="T20" fmla="*/ 23 w 160"/>
                <a:gd name="T21" fmla="*/ 1 h 321"/>
                <a:gd name="T22" fmla="*/ 20 w 160"/>
                <a:gd name="T23" fmla="*/ 3 h 321"/>
                <a:gd name="T24" fmla="*/ 16 w 160"/>
                <a:gd name="T25" fmla="*/ 6 h 321"/>
                <a:gd name="T26" fmla="*/ 12 w 160"/>
                <a:gd name="T27" fmla="*/ 9 h 321"/>
                <a:gd name="T28" fmla="*/ 10 w 160"/>
                <a:gd name="T29" fmla="*/ 13 h 321"/>
                <a:gd name="T30" fmla="*/ 8 w 160"/>
                <a:gd name="T31" fmla="*/ 18 h 321"/>
                <a:gd name="T32" fmla="*/ 7 w 160"/>
                <a:gd name="T33" fmla="*/ 23 h 321"/>
                <a:gd name="T34" fmla="*/ 5 w 160"/>
                <a:gd name="T35" fmla="*/ 59 h 321"/>
                <a:gd name="T36" fmla="*/ 0 w 160"/>
                <a:gd name="T37" fmla="*/ 156 h 321"/>
                <a:gd name="T38" fmla="*/ 1 w 160"/>
                <a:gd name="T39" fmla="*/ 161 h 321"/>
                <a:gd name="T40" fmla="*/ 2 w 160"/>
                <a:gd name="T41" fmla="*/ 166 h 321"/>
                <a:gd name="T42" fmla="*/ 5 w 160"/>
                <a:gd name="T43" fmla="*/ 171 h 321"/>
                <a:gd name="T44" fmla="*/ 7 w 160"/>
                <a:gd name="T45" fmla="*/ 174 h 321"/>
                <a:gd name="T46" fmla="*/ 10 w 160"/>
                <a:gd name="T47" fmla="*/ 177 h 321"/>
                <a:gd name="T48" fmla="*/ 13 w 160"/>
                <a:gd name="T49" fmla="*/ 179 h 321"/>
                <a:gd name="T50" fmla="*/ 17 w 160"/>
                <a:gd name="T51" fmla="*/ 180 h 321"/>
                <a:gd name="T52" fmla="*/ 22 w 160"/>
                <a:gd name="T53" fmla="*/ 182 h 321"/>
                <a:gd name="T54" fmla="*/ 28 w 160"/>
                <a:gd name="T55" fmla="*/ 212 h 321"/>
                <a:gd name="T56" fmla="*/ 33 w 160"/>
                <a:gd name="T57" fmla="*/ 304 h 321"/>
                <a:gd name="T58" fmla="*/ 34 w 160"/>
                <a:gd name="T59" fmla="*/ 307 h 321"/>
                <a:gd name="T60" fmla="*/ 35 w 160"/>
                <a:gd name="T61" fmla="*/ 311 h 321"/>
                <a:gd name="T62" fmla="*/ 36 w 160"/>
                <a:gd name="T63" fmla="*/ 314 h 321"/>
                <a:gd name="T64" fmla="*/ 38 w 160"/>
                <a:gd name="T65" fmla="*/ 317 h 321"/>
                <a:gd name="T66" fmla="*/ 40 w 160"/>
                <a:gd name="T67" fmla="*/ 319 h 321"/>
                <a:gd name="T68" fmla="*/ 43 w 160"/>
                <a:gd name="T69" fmla="*/ 320 h 321"/>
                <a:gd name="T70" fmla="*/ 46 w 160"/>
                <a:gd name="T71" fmla="*/ 321 h 321"/>
                <a:gd name="T72" fmla="*/ 80 w 160"/>
                <a:gd name="T73" fmla="*/ 321 h 321"/>
                <a:gd name="T74" fmla="*/ 115 w 160"/>
                <a:gd name="T75" fmla="*/ 321 h 321"/>
                <a:gd name="T76" fmla="*/ 118 w 160"/>
                <a:gd name="T77" fmla="*/ 320 h 321"/>
                <a:gd name="T78" fmla="*/ 121 w 160"/>
                <a:gd name="T79" fmla="*/ 318 h 321"/>
                <a:gd name="T80" fmla="*/ 123 w 160"/>
                <a:gd name="T81" fmla="*/ 316 h 321"/>
                <a:gd name="T82" fmla="*/ 125 w 160"/>
                <a:gd name="T83" fmla="*/ 313 h 321"/>
                <a:gd name="T84" fmla="*/ 126 w 160"/>
                <a:gd name="T85" fmla="*/ 310 h 321"/>
                <a:gd name="T86" fmla="*/ 127 w 160"/>
                <a:gd name="T87" fmla="*/ 306 h 321"/>
                <a:gd name="T88" fmla="*/ 127 w 160"/>
                <a:gd name="T89" fmla="*/ 303 h 321"/>
                <a:gd name="T90" fmla="*/ 133 w 160"/>
                <a:gd name="T91" fmla="*/ 182 h 321"/>
                <a:gd name="T92" fmla="*/ 138 w 160"/>
                <a:gd name="T93" fmla="*/ 182 h 321"/>
                <a:gd name="T94" fmla="*/ 143 w 160"/>
                <a:gd name="T95" fmla="*/ 180 h 321"/>
                <a:gd name="T96" fmla="*/ 146 w 160"/>
                <a:gd name="T97" fmla="*/ 179 h 321"/>
                <a:gd name="T98" fmla="*/ 151 w 160"/>
                <a:gd name="T99" fmla="*/ 177 h 321"/>
                <a:gd name="T100" fmla="*/ 154 w 160"/>
                <a:gd name="T101" fmla="*/ 174 h 321"/>
                <a:gd name="T102" fmla="*/ 156 w 160"/>
                <a:gd name="T103" fmla="*/ 170 h 321"/>
                <a:gd name="T104" fmla="*/ 158 w 160"/>
                <a:gd name="T105" fmla="*/ 166 h 321"/>
                <a:gd name="T106" fmla="*/ 160 w 160"/>
                <a:gd name="T107" fmla="*/ 161 h 321"/>
                <a:gd name="T108" fmla="*/ 160 w 160"/>
                <a:gd name="T109" fmla="*/ 156 h 321"/>
                <a:gd name="T110" fmla="*/ 155 w 160"/>
                <a:gd name="T111" fmla="*/ 5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60" h="321">
                  <a:moveTo>
                    <a:pt x="154" y="28"/>
                  </a:moveTo>
                  <a:lnTo>
                    <a:pt x="154" y="26"/>
                  </a:lnTo>
                  <a:lnTo>
                    <a:pt x="153" y="25"/>
                  </a:lnTo>
                  <a:lnTo>
                    <a:pt x="153" y="23"/>
                  </a:lnTo>
                  <a:lnTo>
                    <a:pt x="153" y="22"/>
                  </a:lnTo>
                  <a:lnTo>
                    <a:pt x="153" y="21"/>
                  </a:lnTo>
                  <a:lnTo>
                    <a:pt x="153" y="19"/>
                  </a:lnTo>
                  <a:lnTo>
                    <a:pt x="152" y="18"/>
                  </a:lnTo>
                  <a:lnTo>
                    <a:pt x="152" y="17"/>
                  </a:lnTo>
                  <a:lnTo>
                    <a:pt x="152" y="17"/>
                  </a:lnTo>
                  <a:lnTo>
                    <a:pt x="151" y="16"/>
                  </a:lnTo>
                  <a:lnTo>
                    <a:pt x="151" y="14"/>
                  </a:lnTo>
                  <a:lnTo>
                    <a:pt x="150" y="13"/>
                  </a:lnTo>
                  <a:lnTo>
                    <a:pt x="150" y="12"/>
                  </a:lnTo>
                  <a:lnTo>
                    <a:pt x="148" y="11"/>
                  </a:lnTo>
                  <a:lnTo>
                    <a:pt x="148" y="10"/>
                  </a:lnTo>
                  <a:lnTo>
                    <a:pt x="147" y="9"/>
                  </a:lnTo>
                  <a:lnTo>
                    <a:pt x="146" y="8"/>
                  </a:lnTo>
                  <a:lnTo>
                    <a:pt x="146" y="7"/>
                  </a:lnTo>
                  <a:lnTo>
                    <a:pt x="145" y="6"/>
                  </a:lnTo>
                  <a:lnTo>
                    <a:pt x="144" y="6"/>
                  </a:lnTo>
                  <a:lnTo>
                    <a:pt x="143" y="5"/>
                  </a:lnTo>
                  <a:lnTo>
                    <a:pt x="142" y="4"/>
                  </a:lnTo>
                  <a:lnTo>
                    <a:pt x="141" y="3"/>
                  </a:lnTo>
                  <a:lnTo>
                    <a:pt x="141" y="3"/>
                  </a:lnTo>
                  <a:lnTo>
                    <a:pt x="140" y="3"/>
                  </a:lnTo>
                  <a:lnTo>
                    <a:pt x="139" y="2"/>
                  </a:lnTo>
                  <a:lnTo>
                    <a:pt x="139" y="2"/>
                  </a:lnTo>
                  <a:lnTo>
                    <a:pt x="138" y="1"/>
                  </a:lnTo>
                  <a:lnTo>
                    <a:pt x="137" y="1"/>
                  </a:lnTo>
                  <a:lnTo>
                    <a:pt x="136" y="1"/>
                  </a:lnTo>
                  <a:lnTo>
                    <a:pt x="133" y="0"/>
                  </a:lnTo>
                  <a:lnTo>
                    <a:pt x="132" y="0"/>
                  </a:lnTo>
                  <a:lnTo>
                    <a:pt x="131" y="0"/>
                  </a:lnTo>
                  <a:lnTo>
                    <a:pt x="130" y="0"/>
                  </a:lnTo>
                  <a:lnTo>
                    <a:pt x="80" y="0"/>
                  </a:lnTo>
                  <a:lnTo>
                    <a:pt x="30" y="0"/>
                  </a:lnTo>
                  <a:lnTo>
                    <a:pt x="28" y="0"/>
                  </a:lnTo>
                  <a:lnTo>
                    <a:pt x="27" y="0"/>
                  </a:lnTo>
                  <a:lnTo>
                    <a:pt x="27" y="0"/>
                  </a:lnTo>
                  <a:lnTo>
                    <a:pt x="26" y="0"/>
                  </a:lnTo>
                  <a:lnTo>
                    <a:pt x="25" y="1"/>
                  </a:lnTo>
                  <a:lnTo>
                    <a:pt x="24" y="1"/>
                  </a:lnTo>
                  <a:lnTo>
                    <a:pt x="23" y="1"/>
                  </a:lnTo>
                  <a:lnTo>
                    <a:pt x="22" y="2"/>
                  </a:lnTo>
                  <a:lnTo>
                    <a:pt x="21" y="2"/>
                  </a:lnTo>
                  <a:lnTo>
                    <a:pt x="21" y="2"/>
                  </a:lnTo>
                  <a:lnTo>
                    <a:pt x="20" y="3"/>
                  </a:lnTo>
                  <a:lnTo>
                    <a:pt x="19" y="3"/>
                  </a:lnTo>
                  <a:lnTo>
                    <a:pt x="18" y="4"/>
                  </a:lnTo>
                  <a:lnTo>
                    <a:pt x="17" y="5"/>
                  </a:lnTo>
                  <a:lnTo>
                    <a:pt x="16" y="6"/>
                  </a:lnTo>
                  <a:lnTo>
                    <a:pt x="16" y="6"/>
                  </a:lnTo>
                  <a:lnTo>
                    <a:pt x="15" y="7"/>
                  </a:lnTo>
                  <a:lnTo>
                    <a:pt x="13" y="8"/>
                  </a:lnTo>
                  <a:lnTo>
                    <a:pt x="12" y="9"/>
                  </a:lnTo>
                  <a:lnTo>
                    <a:pt x="12" y="10"/>
                  </a:lnTo>
                  <a:lnTo>
                    <a:pt x="11" y="11"/>
                  </a:lnTo>
                  <a:lnTo>
                    <a:pt x="11" y="12"/>
                  </a:lnTo>
                  <a:lnTo>
                    <a:pt x="10" y="13"/>
                  </a:lnTo>
                  <a:lnTo>
                    <a:pt x="9" y="14"/>
                  </a:lnTo>
                  <a:lnTo>
                    <a:pt x="9" y="16"/>
                  </a:lnTo>
                  <a:lnTo>
                    <a:pt x="9" y="17"/>
                  </a:lnTo>
                  <a:lnTo>
                    <a:pt x="8" y="18"/>
                  </a:lnTo>
                  <a:lnTo>
                    <a:pt x="8" y="19"/>
                  </a:lnTo>
                  <a:lnTo>
                    <a:pt x="8" y="21"/>
                  </a:lnTo>
                  <a:lnTo>
                    <a:pt x="7" y="22"/>
                  </a:lnTo>
                  <a:lnTo>
                    <a:pt x="7" y="23"/>
                  </a:lnTo>
                  <a:lnTo>
                    <a:pt x="7" y="25"/>
                  </a:lnTo>
                  <a:lnTo>
                    <a:pt x="7" y="26"/>
                  </a:lnTo>
                  <a:lnTo>
                    <a:pt x="7" y="28"/>
                  </a:lnTo>
                  <a:lnTo>
                    <a:pt x="5" y="59"/>
                  </a:lnTo>
                  <a:lnTo>
                    <a:pt x="3" y="90"/>
                  </a:lnTo>
                  <a:lnTo>
                    <a:pt x="2" y="122"/>
                  </a:lnTo>
                  <a:lnTo>
                    <a:pt x="0" y="154"/>
                  </a:lnTo>
                  <a:lnTo>
                    <a:pt x="0" y="156"/>
                  </a:lnTo>
                  <a:lnTo>
                    <a:pt x="0" y="157"/>
                  </a:lnTo>
                  <a:lnTo>
                    <a:pt x="0" y="159"/>
                  </a:lnTo>
                  <a:lnTo>
                    <a:pt x="0" y="160"/>
                  </a:lnTo>
                  <a:lnTo>
                    <a:pt x="1" y="161"/>
                  </a:lnTo>
                  <a:lnTo>
                    <a:pt x="1" y="162"/>
                  </a:lnTo>
                  <a:lnTo>
                    <a:pt x="1" y="164"/>
                  </a:lnTo>
                  <a:lnTo>
                    <a:pt x="2" y="165"/>
                  </a:lnTo>
                  <a:lnTo>
                    <a:pt x="2" y="166"/>
                  </a:lnTo>
                  <a:lnTo>
                    <a:pt x="3" y="167"/>
                  </a:lnTo>
                  <a:lnTo>
                    <a:pt x="3" y="169"/>
                  </a:lnTo>
                  <a:lnTo>
                    <a:pt x="4" y="170"/>
                  </a:lnTo>
                  <a:lnTo>
                    <a:pt x="5" y="171"/>
                  </a:lnTo>
                  <a:lnTo>
                    <a:pt x="5" y="172"/>
                  </a:lnTo>
                  <a:lnTo>
                    <a:pt x="6" y="172"/>
                  </a:lnTo>
                  <a:lnTo>
                    <a:pt x="6" y="173"/>
                  </a:lnTo>
                  <a:lnTo>
                    <a:pt x="7" y="174"/>
                  </a:lnTo>
                  <a:lnTo>
                    <a:pt x="8" y="175"/>
                  </a:lnTo>
                  <a:lnTo>
                    <a:pt x="8" y="175"/>
                  </a:lnTo>
                  <a:lnTo>
                    <a:pt x="9" y="176"/>
                  </a:lnTo>
                  <a:lnTo>
                    <a:pt x="10" y="177"/>
                  </a:lnTo>
                  <a:lnTo>
                    <a:pt x="11" y="178"/>
                  </a:lnTo>
                  <a:lnTo>
                    <a:pt x="12" y="178"/>
                  </a:lnTo>
                  <a:lnTo>
                    <a:pt x="12" y="178"/>
                  </a:lnTo>
                  <a:lnTo>
                    <a:pt x="13" y="179"/>
                  </a:lnTo>
                  <a:lnTo>
                    <a:pt x="13" y="179"/>
                  </a:lnTo>
                  <a:lnTo>
                    <a:pt x="15" y="180"/>
                  </a:lnTo>
                  <a:lnTo>
                    <a:pt x="16" y="180"/>
                  </a:lnTo>
                  <a:lnTo>
                    <a:pt x="17" y="180"/>
                  </a:lnTo>
                  <a:lnTo>
                    <a:pt x="19" y="181"/>
                  </a:lnTo>
                  <a:lnTo>
                    <a:pt x="20" y="181"/>
                  </a:lnTo>
                  <a:lnTo>
                    <a:pt x="21" y="181"/>
                  </a:lnTo>
                  <a:lnTo>
                    <a:pt x="22" y="182"/>
                  </a:lnTo>
                  <a:lnTo>
                    <a:pt x="23" y="182"/>
                  </a:lnTo>
                  <a:lnTo>
                    <a:pt x="24" y="182"/>
                  </a:lnTo>
                  <a:lnTo>
                    <a:pt x="27" y="182"/>
                  </a:lnTo>
                  <a:lnTo>
                    <a:pt x="28" y="212"/>
                  </a:lnTo>
                  <a:lnTo>
                    <a:pt x="31" y="242"/>
                  </a:lnTo>
                  <a:lnTo>
                    <a:pt x="32" y="272"/>
                  </a:lnTo>
                  <a:lnTo>
                    <a:pt x="33" y="303"/>
                  </a:lnTo>
                  <a:lnTo>
                    <a:pt x="33" y="304"/>
                  </a:lnTo>
                  <a:lnTo>
                    <a:pt x="33" y="305"/>
                  </a:lnTo>
                  <a:lnTo>
                    <a:pt x="34" y="305"/>
                  </a:lnTo>
                  <a:lnTo>
                    <a:pt x="34" y="306"/>
                  </a:lnTo>
                  <a:lnTo>
                    <a:pt x="34" y="307"/>
                  </a:lnTo>
                  <a:lnTo>
                    <a:pt x="34" y="308"/>
                  </a:lnTo>
                  <a:lnTo>
                    <a:pt x="34" y="309"/>
                  </a:lnTo>
                  <a:lnTo>
                    <a:pt x="34" y="310"/>
                  </a:lnTo>
                  <a:lnTo>
                    <a:pt x="35" y="311"/>
                  </a:lnTo>
                  <a:lnTo>
                    <a:pt x="35" y="311"/>
                  </a:lnTo>
                  <a:lnTo>
                    <a:pt x="35" y="312"/>
                  </a:lnTo>
                  <a:lnTo>
                    <a:pt x="36" y="313"/>
                  </a:lnTo>
                  <a:lnTo>
                    <a:pt x="36" y="314"/>
                  </a:lnTo>
                  <a:lnTo>
                    <a:pt x="36" y="314"/>
                  </a:lnTo>
                  <a:lnTo>
                    <a:pt x="37" y="315"/>
                  </a:lnTo>
                  <a:lnTo>
                    <a:pt x="37" y="316"/>
                  </a:lnTo>
                  <a:lnTo>
                    <a:pt x="38" y="317"/>
                  </a:lnTo>
                  <a:lnTo>
                    <a:pt x="39" y="317"/>
                  </a:lnTo>
                  <a:lnTo>
                    <a:pt x="39" y="318"/>
                  </a:lnTo>
                  <a:lnTo>
                    <a:pt x="40" y="318"/>
                  </a:lnTo>
                  <a:lnTo>
                    <a:pt x="40" y="319"/>
                  </a:lnTo>
                  <a:lnTo>
                    <a:pt x="41" y="319"/>
                  </a:lnTo>
                  <a:lnTo>
                    <a:pt x="42" y="319"/>
                  </a:lnTo>
                  <a:lnTo>
                    <a:pt x="42" y="320"/>
                  </a:lnTo>
                  <a:lnTo>
                    <a:pt x="43" y="320"/>
                  </a:lnTo>
                  <a:lnTo>
                    <a:pt x="45" y="320"/>
                  </a:lnTo>
                  <a:lnTo>
                    <a:pt x="45" y="321"/>
                  </a:lnTo>
                  <a:lnTo>
                    <a:pt x="46" y="321"/>
                  </a:lnTo>
                  <a:lnTo>
                    <a:pt x="46" y="321"/>
                  </a:lnTo>
                  <a:lnTo>
                    <a:pt x="47" y="321"/>
                  </a:lnTo>
                  <a:lnTo>
                    <a:pt x="47" y="321"/>
                  </a:lnTo>
                  <a:lnTo>
                    <a:pt x="48" y="321"/>
                  </a:lnTo>
                  <a:lnTo>
                    <a:pt x="80" y="321"/>
                  </a:lnTo>
                  <a:lnTo>
                    <a:pt x="113" y="321"/>
                  </a:lnTo>
                  <a:lnTo>
                    <a:pt x="114" y="321"/>
                  </a:lnTo>
                  <a:lnTo>
                    <a:pt x="114" y="321"/>
                  </a:lnTo>
                  <a:lnTo>
                    <a:pt x="115" y="321"/>
                  </a:lnTo>
                  <a:lnTo>
                    <a:pt x="116" y="321"/>
                  </a:lnTo>
                  <a:lnTo>
                    <a:pt x="116" y="320"/>
                  </a:lnTo>
                  <a:lnTo>
                    <a:pt x="117" y="320"/>
                  </a:lnTo>
                  <a:lnTo>
                    <a:pt x="118" y="320"/>
                  </a:lnTo>
                  <a:lnTo>
                    <a:pt x="118" y="319"/>
                  </a:lnTo>
                  <a:lnTo>
                    <a:pt x="120" y="319"/>
                  </a:lnTo>
                  <a:lnTo>
                    <a:pt x="120" y="319"/>
                  </a:lnTo>
                  <a:lnTo>
                    <a:pt x="121" y="318"/>
                  </a:lnTo>
                  <a:lnTo>
                    <a:pt x="121" y="318"/>
                  </a:lnTo>
                  <a:lnTo>
                    <a:pt x="122" y="317"/>
                  </a:lnTo>
                  <a:lnTo>
                    <a:pt x="123" y="317"/>
                  </a:lnTo>
                  <a:lnTo>
                    <a:pt x="123" y="316"/>
                  </a:lnTo>
                  <a:lnTo>
                    <a:pt x="123" y="316"/>
                  </a:lnTo>
                  <a:lnTo>
                    <a:pt x="124" y="315"/>
                  </a:lnTo>
                  <a:lnTo>
                    <a:pt x="124" y="314"/>
                  </a:lnTo>
                  <a:lnTo>
                    <a:pt x="125" y="313"/>
                  </a:lnTo>
                  <a:lnTo>
                    <a:pt x="125" y="312"/>
                  </a:lnTo>
                  <a:lnTo>
                    <a:pt x="126" y="311"/>
                  </a:lnTo>
                  <a:lnTo>
                    <a:pt x="126" y="311"/>
                  </a:lnTo>
                  <a:lnTo>
                    <a:pt x="126" y="310"/>
                  </a:lnTo>
                  <a:lnTo>
                    <a:pt x="127" y="309"/>
                  </a:lnTo>
                  <a:lnTo>
                    <a:pt x="127" y="308"/>
                  </a:lnTo>
                  <a:lnTo>
                    <a:pt x="127" y="307"/>
                  </a:lnTo>
                  <a:lnTo>
                    <a:pt x="127" y="306"/>
                  </a:lnTo>
                  <a:lnTo>
                    <a:pt x="127" y="305"/>
                  </a:lnTo>
                  <a:lnTo>
                    <a:pt x="127" y="305"/>
                  </a:lnTo>
                  <a:lnTo>
                    <a:pt x="127" y="304"/>
                  </a:lnTo>
                  <a:lnTo>
                    <a:pt x="127" y="303"/>
                  </a:lnTo>
                  <a:lnTo>
                    <a:pt x="129" y="272"/>
                  </a:lnTo>
                  <a:lnTo>
                    <a:pt x="130" y="242"/>
                  </a:lnTo>
                  <a:lnTo>
                    <a:pt x="131" y="212"/>
                  </a:lnTo>
                  <a:lnTo>
                    <a:pt x="133" y="182"/>
                  </a:lnTo>
                  <a:lnTo>
                    <a:pt x="136" y="182"/>
                  </a:lnTo>
                  <a:lnTo>
                    <a:pt x="137" y="182"/>
                  </a:lnTo>
                  <a:lnTo>
                    <a:pt x="138" y="182"/>
                  </a:lnTo>
                  <a:lnTo>
                    <a:pt x="138" y="182"/>
                  </a:lnTo>
                  <a:lnTo>
                    <a:pt x="140" y="181"/>
                  </a:lnTo>
                  <a:lnTo>
                    <a:pt x="141" y="181"/>
                  </a:lnTo>
                  <a:lnTo>
                    <a:pt x="142" y="181"/>
                  </a:lnTo>
                  <a:lnTo>
                    <a:pt x="143" y="180"/>
                  </a:lnTo>
                  <a:lnTo>
                    <a:pt x="144" y="180"/>
                  </a:lnTo>
                  <a:lnTo>
                    <a:pt x="144" y="180"/>
                  </a:lnTo>
                  <a:lnTo>
                    <a:pt x="145" y="180"/>
                  </a:lnTo>
                  <a:lnTo>
                    <a:pt x="146" y="179"/>
                  </a:lnTo>
                  <a:lnTo>
                    <a:pt x="147" y="178"/>
                  </a:lnTo>
                  <a:lnTo>
                    <a:pt x="148" y="178"/>
                  </a:lnTo>
                  <a:lnTo>
                    <a:pt x="150" y="177"/>
                  </a:lnTo>
                  <a:lnTo>
                    <a:pt x="151" y="177"/>
                  </a:lnTo>
                  <a:lnTo>
                    <a:pt x="151" y="176"/>
                  </a:lnTo>
                  <a:lnTo>
                    <a:pt x="152" y="175"/>
                  </a:lnTo>
                  <a:lnTo>
                    <a:pt x="153" y="175"/>
                  </a:lnTo>
                  <a:lnTo>
                    <a:pt x="154" y="174"/>
                  </a:lnTo>
                  <a:lnTo>
                    <a:pt x="154" y="173"/>
                  </a:lnTo>
                  <a:lnTo>
                    <a:pt x="155" y="172"/>
                  </a:lnTo>
                  <a:lnTo>
                    <a:pt x="156" y="171"/>
                  </a:lnTo>
                  <a:lnTo>
                    <a:pt x="156" y="170"/>
                  </a:lnTo>
                  <a:lnTo>
                    <a:pt x="157" y="169"/>
                  </a:lnTo>
                  <a:lnTo>
                    <a:pt x="157" y="169"/>
                  </a:lnTo>
                  <a:lnTo>
                    <a:pt x="158" y="167"/>
                  </a:lnTo>
                  <a:lnTo>
                    <a:pt x="158" y="166"/>
                  </a:lnTo>
                  <a:lnTo>
                    <a:pt x="159" y="165"/>
                  </a:lnTo>
                  <a:lnTo>
                    <a:pt x="159" y="164"/>
                  </a:lnTo>
                  <a:lnTo>
                    <a:pt x="159" y="162"/>
                  </a:lnTo>
                  <a:lnTo>
                    <a:pt x="160" y="161"/>
                  </a:lnTo>
                  <a:lnTo>
                    <a:pt x="160" y="160"/>
                  </a:lnTo>
                  <a:lnTo>
                    <a:pt x="160" y="159"/>
                  </a:lnTo>
                  <a:lnTo>
                    <a:pt x="160" y="157"/>
                  </a:lnTo>
                  <a:lnTo>
                    <a:pt x="160" y="156"/>
                  </a:lnTo>
                  <a:lnTo>
                    <a:pt x="160" y="154"/>
                  </a:lnTo>
                  <a:lnTo>
                    <a:pt x="159" y="122"/>
                  </a:lnTo>
                  <a:lnTo>
                    <a:pt x="157" y="90"/>
                  </a:lnTo>
                  <a:lnTo>
                    <a:pt x="155" y="59"/>
                  </a:lnTo>
                  <a:lnTo>
                    <a:pt x="154" y="28"/>
                  </a:lnTo>
                  <a:lnTo>
                    <a:pt x="154" y="28"/>
                  </a:lnTo>
                  <a:close/>
                </a:path>
              </a:pathLst>
            </a:custGeom>
            <a:solidFill>
              <a:srgbClr val="DF00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grpSp>
      <p:sp>
        <p:nvSpPr>
          <p:cNvPr id="61" name="Flowchart: Connector 60"/>
          <p:cNvSpPr>
            <a:spLocks noChangeAspect="1"/>
          </p:cNvSpPr>
          <p:nvPr/>
        </p:nvSpPr>
        <p:spPr>
          <a:xfrm>
            <a:off x="4424238" y="3606507"/>
            <a:ext cx="252000" cy="252000"/>
          </a:xfrm>
          <a:prstGeom prst="flowChartConnector">
            <a:avLst/>
          </a:prstGeom>
          <a:solidFill>
            <a:srgbClr val="0033CC"/>
          </a:solidFill>
          <a:ln>
            <a:noFill/>
          </a:ln>
          <a:scene3d>
            <a:camera prst="orthographicFront"/>
            <a:lightRig rig="soft" dir="t"/>
          </a:scene3d>
          <a:sp3d prstMaterial="dkEdge">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62" name="Straight Connector 61"/>
          <p:cNvCxnSpPr>
            <a:stCxn id="31" idx="4"/>
            <a:endCxn id="59" idx="40"/>
          </p:cNvCxnSpPr>
          <p:nvPr/>
        </p:nvCxnSpPr>
        <p:spPr>
          <a:xfrm>
            <a:off x="7466562" y="3858507"/>
            <a:ext cx="26398" cy="576092"/>
          </a:xfrm>
          <a:prstGeom prst="line">
            <a:avLst/>
          </a:prstGeom>
          <a:ln>
            <a:solidFill>
              <a:schemeClr val="accent4">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a:stCxn id="30" idx="6"/>
            <a:endCxn id="61" idx="2"/>
          </p:cNvCxnSpPr>
          <p:nvPr/>
        </p:nvCxnSpPr>
        <p:spPr>
          <a:xfrm>
            <a:off x="1615926" y="3732507"/>
            <a:ext cx="2808312" cy="0"/>
          </a:xfrm>
          <a:prstGeom prst="straightConnector1">
            <a:avLst/>
          </a:prstGeom>
          <a:ln w="38100" cmpd="sng">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68" name="Line Callout 2 (Accent Bar) 67"/>
          <p:cNvSpPr/>
          <p:nvPr/>
        </p:nvSpPr>
        <p:spPr>
          <a:xfrm>
            <a:off x="702205" y="1638598"/>
            <a:ext cx="1727559" cy="461665"/>
          </a:xfrm>
          <a:prstGeom prst="accentCallout2">
            <a:avLst>
              <a:gd name="adj1" fmla="val 57125"/>
              <a:gd name="adj2" fmla="val 102116"/>
              <a:gd name="adj3" fmla="val 68680"/>
              <a:gd name="adj4" fmla="val 119780"/>
              <a:gd name="adj5" fmla="val 442480"/>
              <a:gd name="adj6" fmla="val 138693"/>
            </a:avLst>
          </a:prstGeom>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tIns="0" rIns="36000" bIns="0" rtlCol="0" anchor="ctr">
            <a:spAutoFit/>
          </a:bodyPr>
          <a:lstStyle/>
          <a:p>
            <a:pPr algn="r"/>
            <a:r>
              <a:rPr lang="ru-RU" dirty="0" smtClean="0">
                <a:solidFill>
                  <a:srgbClr val="002060"/>
                </a:solidFill>
              </a:rPr>
              <a:t>Распределенный трансферт для пополнения ЦК</a:t>
            </a:r>
            <a:endParaRPr lang="ru-RU" dirty="0">
              <a:solidFill>
                <a:srgbClr val="002060"/>
              </a:solidFill>
            </a:endParaRPr>
          </a:p>
        </p:txBody>
      </p:sp>
      <p:sp>
        <p:nvSpPr>
          <p:cNvPr id="31" name="Flowchart: Connector 30"/>
          <p:cNvSpPr>
            <a:spLocks noChangeAspect="1"/>
          </p:cNvSpPr>
          <p:nvPr/>
        </p:nvSpPr>
        <p:spPr>
          <a:xfrm>
            <a:off x="7340562" y="3606507"/>
            <a:ext cx="252000" cy="252000"/>
          </a:xfrm>
          <a:prstGeom prst="flowChartConnector">
            <a:avLst/>
          </a:prstGeom>
          <a:solidFill>
            <a:srgbClr val="0033CC"/>
          </a:solidFill>
          <a:ln>
            <a:noFill/>
          </a:ln>
          <a:scene3d>
            <a:camera prst="orthographicFront"/>
            <a:lightRig rig="soft" dir="t"/>
          </a:scene3d>
          <a:sp3d prstMaterial="dkEdge">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36" name="Straight Arrow Connector 35"/>
          <p:cNvCxnSpPr>
            <a:stCxn id="61" idx="6"/>
            <a:endCxn id="31" idx="2"/>
          </p:cNvCxnSpPr>
          <p:nvPr/>
        </p:nvCxnSpPr>
        <p:spPr>
          <a:xfrm>
            <a:off x="4676238" y="3732507"/>
            <a:ext cx="2664324" cy="0"/>
          </a:xfrm>
          <a:prstGeom prst="straightConnector1">
            <a:avLst/>
          </a:prstGeom>
          <a:ln w="38100" cmpd="sng">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70" name="Line Callout 2 (Accent Bar) 69"/>
          <p:cNvSpPr/>
          <p:nvPr/>
        </p:nvSpPr>
        <p:spPr>
          <a:xfrm>
            <a:off x="3544615" y="1715541"/>
            <a:ext cx="1435979" cy="307777"/>
          </a:xfrm>
          <a:prstGeom prst="accentCallout2">
            <a:avLst>
              <a:gd name="adj1" fmla="val 49698"/>
              <a:gd name="adj2" fmla="val 101365"/>
              <a:gd name="adj3" fmla="val 82687"/>
              <a:gd name="adj4" fmla="val 149515"/>
              <a:gd name="adj5" fmla="val 638937"/>
              <a:gd name="adj6" fmla="val 168775"/>
            </a:avLst>
          </a:prstGeom>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tIns="0" rIns="36000" bIns="0" rtlCol="0" anchor="ctr">
            <a:spAutoFit/>
          </a:bodyPr>
          <a:lstStyle/>
          <a:p>
            <a:pPr algn="r"/>
            <a:r>
              <a:rPr lang="ru-RU" dirty="0" smtClean="0">
                <a:solidFill>
                  <a:srgbClr val="002060"/>
                </a:solidFill>
              </a:rPr>
              <a:t>Распределенный трансферт между ЦК</a:t>
            </a:r>
            <a:endParaRPr lang="ru-RU" dirty="0">
              <a:solidFill>
                <a:srgbClr val="002060"/>
              </a:solidFill>
            </a:endParaRPr>
          </a:p>
        </p:txBody>
      </p:sp>
      <p:sp>
        <p:nvSpPr>
          <p:cNvPr id="24" name="TextBox 23"/>
          <p:cNvSpPr txBox="1"/>
          <p:nvPr/>
        </p:nvSpPr>
        <p:spPr>
          <a:xfrm>
            <a:off x="7122922" y="5052925"/>
            <a:ext cx="863840" cy="276999"/>
          </a:xfrm>
          <a:prstGeom prst="rect">
            <a:avLst/>
          </a:prstGeom>
          <a:noFill/>
        </p:spPr>
        <p:txBody>
          <a:bodyPr wrap="square" rtlCol="0">
            <a:spAutoFit/>
          </a:bodyPr>
          <a:lstStyle/>
          <a:p>
            <a:r>
              <a:rPr lang="ru-RU" sz="1200" dirty="0" smtClean="0"/>
              <a:t>Клиент 2</a:t>
            </a:r>
            <a:endParaRPr lang="ru-RU" sz="1200" dirty="0"/>
          </a:p>
        </p:txBody>
      </p:sp>
      <p:sp>
        <p:nvSpPr>
          <p:cNvPr id="25" name="TextBox 24"/>
          <p:cNvSpPr txBox="1"/>
          <p:nvPr/>
        </p:nvSpPr>
        <p:spPr>
          <a:xfrm>
            <a:off x="2587880" y="5052924"/>
            <a:ext cx="863840" cy="276999"/>
          </a:xfrm>
          <a:prstGeom prst="rect">
            <a:avLst/>
          </a:prstGeom>
          <a:noFill/>
        </p:spPr>
        <p:txBody>
          <a:bodyPr wrap="square" rtlCol="0">
            <a:spAutoFit/>
          </a:bodyPr>
          <a:lstStyle/>
          <a:p>
            <a:r>
              <a:rPr lang="ru-RU" sz="1200" dirty="0" smtClean="0"/>
              <a:t>Клиент 1</a:t>
            </a:r>
            <a:endParaRPr lang="ru-RU" sz="1200" dirty="0"/>
          </a:p>
        </p:txBody>
      </p:sp>
      <p:sp>
        <p:nvSpPr>
          <p:cNvPr id="26" name="Line Callout 2 (Accent Bar) 69"/>
          <p:cNvSpPr/>
          <p:nvPr/>
        </p:nvSpPr>
        <p:spPr>
          <a:xfrm>
            <a:off x="3904655" y="5022146"/>
            <a:ext cx="1435979" cy="615553"/>
          </a:xfrm>
          <a:prstGeom prst="accentCallout2">
            <a:avLst>
              <a:gd name="adj1" fmla="val 49698"/>
              <a:gd name="adj2" fmla="val 101365"/>
              <a:gd name="adj3" fmla="val -8918"/>
              <a:gd name="adj4" fmla="val 138371"/>
              <a:gd name="adj5" fmla="val -198509"/>
              <a:gd name="adj6" fmla="val 142243"/>
            </a:avLst>
          </a:prstGeom>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tIns="0" rIns="36000" bIns="0" rtlCol="0" anchor="ctr">
            <a:spAutoFit/>
          </a:bodyPr>
          <a:lstStyle/>
          <a:p>
            <a:pPr algn="r"/>
            <a:r>
              <a:rPr lang="ru-RU" dirty="0" err="1" smtClean="0">
                <a:solidFill>
                  <a:srgbClr val="002060"/>
                </a:solidFill>
              </a:rPr>
              <a:t>Офф-лайновая</a:t>
            </a:r>
            <a:r>
              <a:rPr lang="ru-RU" dirty="0" smtClean="0">
                <a:solidFill>
                  <a:srgbClr val="002060"/>
                </a:solidFill>
              </a:rPr>
              <a:t> транзакция, не требующая подключения к сети</a:t>
            </a:r>
            <a:endParaRPr lang="ru-RU" dirty="0">
              <a:solidFill>
                <a:srgbClr val="002060"/>
              </a:solidFill>
            </a:endParaRPr>
          </a:p>
        </p:txBody>
      </p:sp>
    </p:spTree>
    <p:extLst>
      <p:ext uri="{BB962C8B-B14F-4D97-AF65-F5344CB8AC3E}">
        <p14:creationId xmlns:p14="http://schemas.microsoft.com/office/powerpoint/2010/main" val="28870948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Особенности трансферта цифровой суверенной валюты</a:t>
            </a:r>
            <a:endParaRPr lang="en-US" dirty="0"/>
          </a:p>
        </p:txBody>
      </p:sp>
      <p:sp>
        <p:nvSpPr>
          <p:cNvPr id="3" name="TextBox 2"/>
          <p:cNvSpPr txBox="1"/>
          <p:nvPr/>
        </p:nvSpPr>
        <p:spPr>
          <a:xfrm>
            <a:off x="664295" y="768449"/>
            <a:ext cx="7344815" cy="5401479"/>
          </a:xfrm>
          <a:prstGeom prst="rect">
            <a:avLst/>
          </a:prstGeom>
          <a:noFill/>
        </p:spPr>
        <p:txBody>
          <a:bodyPr wrap="square" rtlCol="0">
            <a:spAutoFit/>
          </a:bodyPr>
          <a:lstStyle/>
          <a:p>
            <a:pPr marL="171450" indent="-171450">
              <a:spcAft>
                <a:spcPts val="600"/>
              </a:spcAft>
              <a:buFont typeface="Arial" pitchFamily="34" charset="0"/>
              <a:buChar char="•"/>
            </a:pPr>
            <a:r>
              <a:rPr lang="ru-RU" sz="2000" dirty="0" smtClean="0"/>
              <a:t>Является </a:t>
            </a:r>
            <a:r>
              <a:rPr lang="ru-RU" sz="2000" dirty="0"/>
              <a:t>простой однофазной </a:t>
            </a:r>
            <a:r>
              <a:rPr lang="ru-RU" sz="2000" dirty="0" smtClean="0"/>
              <a:t>транзакцией</a:t>
            </a:r>
          </a:p>
          <a:p>
            <a:pPr marL="171450" indent="-171450">
              <a:spcAft>
                <a:spcPts val="600"/>
              </a:spcAft>
              <a:buFont typeface="Arial" pitchFamily="34" charset="0"/>
              <a:buChar char="•"/>
            </a:pPr>
            <a:r>
              <a:rPr lang="ru-RU" sz="2000" dirty="0" smtClean="0"/>
              <a:t>Выполняется моментально</a:t>
            </a:r>
          </a:p>
          <a:p>
            <a:pPr marL="171450" indent="-171450">
              <a:spcAft>
                <a:spcPts val="600"/>
              </a:spcAft>
              <a:buFont typeface="Arial" pitchFamily="34" charset="0"/>
              <a:buChar char="•"/>
            </a:pPr>
            <a:r>
              <a:rPr lang="ru-RU" sz="2000" dirty="0" smtClean="0"/>
              <a:t>Не имеет промежуточных статусов</a:t>
            </a:r>
            <a:endParaRPr lang="ru-RU" sz="2000" baseline="30000" dirty="0" smtClean="0"/>
          </a:p>
          <a:p>
            <a:pPr marL="171450" indent="-171450">
              <a:spcAft>
                <a:spcPts val="600"/>
              </a:spcAft>
              <a:buFont typeface="Arial" pitchFamily="34" charset="0"/>
              <a:buChar char="•"/>
            </a:pPr>
            <a:r>
              <a:rPr lang="ru-RU" sz="2000" dirty="0" smtClean="0"/>
              <a:t>Не требует клиринга и расчетов</a:t>
            </a:r>
          </a:p>
          <a:p>
            <a:pPr marL="171450" indent="-171450">
              <a:spcAft>
                <a:spcPts val="600"/>
              </a:spcAft>
              <a:buFont typeface="Arial" pitchFamily="34" charset="0"/>
              <a:buChar char="•"/>
            </a:pPr>
            <a:r>
              <a:rPr lang="ru-RU" sz="2000" dirty="0" smtClean="0"/>
              <a:t>Не требует расчетного банка</a:t>
            </a:r>
          </a:p>
          <a:p>
            <a:pPr marL="171450" indent="-171450">
              <a:spcAft>
                <a:spcPts val="600"/>
              </a:spcAft>
              <a:buFont typeface="Arial" pitchFamily="34" charset="0"/>
              <a:buChar char="•"/>
            </a:pPr>
            <a:endParaRPr lang="ru-RU" sz="2000" dirty="0" smtClean="0"/>
          </a:p>
          <a:p>
            <a:pPr marL="171450" indent="-171450">
              <a:spcAft>
                <a:spcPts val="600"/>
              </a:spcAft>
              <a:buFont typeface="Arial" pitchFamily="34" charset="0"/>
              <a:buChar char="•"/>
            </a:pPr>
            <a:endParaRPr lang="ru-RU" sz="2000" dirty="0" smtClean="0"/>
          </a:p>
          <a:p>
            <a:pPr marL="171450" indent="-171450">
              <a:spcAft>
                <a:spcPts val="600"/>
              </a:spcAft>
              <a:buFont typeface="Arial" pitchFamily="34" charset="0"/>
              <a:buChar char="•"/>
            </a:pPr>
            <a:endParaRPr lang="ru-RU" sz="2000" dirty="0"/>
          </a:p>
          <a:p>
            <a:pPr marL="171450" indent="-171450">
              <a:spcAft>
                <a:spcPts val="600"/>
              </a:spcAft>
              <a:buFont typeface="Arial" pitchFamily="34" charset="0"/>
              <a:buChar char="•"/>
            </a:pPr>
            <a:r>
              <a:rPr lang="ru-RU" sz="2000" dirty="0" smtClean="0"/>
              <a:t>Допускает полностью автоматическую обработку</a:t>
            </a:r>
          </a:p>
          <a:p>
            <a:pPr marL="171450" indent="-171450">
              <a:spcAft>
                <a:spcPts val="600"/>
              </a:spcAft>
              <a:buFont typeface="Arial" pitchFamily="34" charset="0"/>
              <a:buChar char="•"/>
            </a:pPr>
            <a:r>
              <a:rPr lang="ru-RU" sz="2000" dirty="0" smtClean="0"/>
              <a:t>Исполняется в реальном времени</a:t>
            </a:r>
          </a:p>
          <a:p>
            <a:pPr marL="171450" indent="-171450">
              <a:spcAft>
                <a:spcPts val="600"/>
              </a:spcAft>
              <a:buFont typeface="Arial" pitchFamily="34" charset="0"/>
              <a:buChar char="•"/>
            </a:pPr>
            <a:r>
              <a:rPr lang="ru-RU" sz="2000" dirty="0" smtClean="0"/>
              <a:t>Может быть обеспечена постоянная доступность 24*7</a:t>
            </a:r>
          </a:p>
          <a:p>
            <a:pPr marL="171450" indent="-171450">
              <a:spcAft>
                <a:spcPts val="600"/>
              </a:spcAft>
              <a:buFont typeface="Arial" pitchFamily="34" charset="0"/>
              <a:buChar char="•"/>
            </a:pPr>
            <a:r>
              <a:rPr lang="ru-RU" sz="2000" dirty="0" smtClean="0"/>
              <a:t>Низкая стоимость обработки</a:t>
            </a:r>
          </a:p>
          <a:p>
            <a:pPr marL="171450" indent="-171450">
              <a:spcAft>
                <a:spcPts val="600"/>
              </a:spcAft>
              <a:buFont typeface="Arial" pitchFamily="34" charset="0"/>
              <a:buChar char="•"/>
            </a:pPr>
            <a:r>
              <a:rPr lang="ru-RU" sz="2000" dirty="0" smtClean="0"/>
              <a:t>Может выполняться на любые суммы</a:t>
            </a:r>
          </a:p>
          <a:p>
            <a:pPr marL="171450" indent="-171450">
              <a:spcAft>
                <a:spcPts val="600"/>
              </a:spcAft>
              <a:buFont typeface="Arial" pitchFamily="34" charset="0"/>
              <a:buChar char="•"/>
            </a:pPr>
            <a:r>
              <a:rPr lang="ru-RU" sz="2000" dirty="0" smtClean="0"/>
              <a:t>Может производится в локальном и сетевом режимах</a:t>
            </a:r>
          </a:p>
        </p:txBody>
      </p:sp>
      <p:sp>
        <p:nvSpPr>
          <p:cNvPr id="4" name="Isosceles Triangle 3"/>
          <p:cNvSpPr/>
          <p:nvPr/>
        </p:nvSpPr>
        <p:spPr>
          <a:xfrm rot="10800000">
            <a:off x="2644515" y="2988963"/>
            <a:ext cx="2484276" cy="575730"/>
          </a:xfrm>
          <a:prstGeom prst="triangle">
            <a:avLst>
              <a:gd name="adj" fmla="val 51160"/>
            </a:avLst>
          </a:prstGeom>
          <a:solidFill>
            <a:srgbClr val="D4E1F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451698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Модернизация платежной системы</a:t>
            </a:r>
            <a:endParaRPr lang="ru-RU" dirty="0"/>
          </a:p>
        </p:txBody>
      </p:sp>
      <p:sp>
        <p:nvSpPr>
          <p:cNvPr id="3" name="TextBox 2"/>
          <p:cNvSpPr txBox="1"/>
          <p:nvPr/>
        </p:nvSpPr>
        <p:spPr>
          <a:xfrm>
            <a:off x="367123" y="985123"/>
            <a:ext cx="8208912" cy="4355038"/>
          </a:xfrm>
          <a:prstGeom prst="rect">
            <a:avLst/>
          </a:prstGeom>
          <a:noFill/>
        </p:spPr>
        <p:txBody>
          <a:bodyPr wrap="square" rtlCol="0">
            <a:spAutoFit/>
          </a:bodyPr>
          <a:lstStyle/>
          <a:p>
            <a:pPr>
              <a:spcBef>
                <a:spcPts val="600"/>
              </a:spcBef>
            </a:pPr>
            <a:r>
              <a:rPr lang="ru-RU" sz="1600" b="1" u="sng" dirty="0" smtClean="0"/>
              <a:t>Трансферт замещает существующие платежные сервисы:</a:t>
            </a:r>
            <a:endParaRPr lang="ru-RU" sz="1600" b="1" u="sng" dirty="0"/>
          </a:p>
          <a:p>
            <a:pPr marL="285750" indent="-285750">
              <a:spcBef>
                <a:spcPts val="600"/>
              </a:spcBef>
              <a:buFont typeface="Arial" pitchFamily="34" charset="0"/>
              <a:buChar char="•"/>
            </a:pPr>
            <a:r>
              <a:rPr lang="ru-RU" sz="1600" dirty="0"/>
              <a:t>системы дебетовых платежных карт с доступом к банковским счетам</a:t>
            </a:r>
          </a:p>
          <a:p>
            <a:pPr marL="285750" indent="-285750">
              <a:spcBef>
                <a:spcPts val="600"/>
              </a:spcBef>
              <a:buFont typeface="Arial" pitchFamily="34" charset="0"/>
              <a:buChar char="•"/>
            </a:pPr>
            <a:r>
              <a:rPr lang="ru-RU" sz="1600" dirty="0"/>
              <a:t>системы моментальных переводов</a:t>
            </a:r>
          </a:p>
          <a:p>
            <a:pPr marL="285750" indent="-285750">
              <a:spcBef>
                <a:spcPts val="600"/>
              </a:spcBef>
              <a:buFont typeface="Arial" pitchFamily="34" charset="0"/>
              <a:buChar char="•"/>
            </a:pPr>
            <a:r>
              <a:rPr lang="ru-RU" sz="1600" dirty="0"/>
              <a:t>системы электронных денег</a:t>
            </a:r>
          </a:p>
          <a:p>
            <a:pPr marL="285750" indent="-285750">
              <a:spcBef>
                <a:spcPts val="600"/>
              </a:spcBef>
              <a:buFont typeface="Arial" pitchFamily="34" charset="0"/>
              <a:buChar char="•"/>
            </a:pPr>
            <a:r>
              <a:rPr lang="ru-RU" sz="1600" dirty="0" smtClean="0"/>
              <a:t>системы микроплатежей</a:t>
            </a:r>
          </a:p>
          <a:p>
            <a:pPr>
              <a:spcBef>
                <a:spcPts val="600"/>
              </a:spcBef>
            </a:pPr>
            <a:endParaRPr lang="ru-RU" sz="1600" b="1" dirty="0" smtClean="0">
              <a:solidFill>
                <a:srgbClr val="FF0000"/>
              </a:solidFill>
            </a:endParaRPr>
          </a:p>
          <a:p>
            <a:pPr>
              <a:spcBef>
                <a:spcPts val="600"/>
              </a:spcBef>
            </a:pPr>
            <a:endParaRPr lang="ru-RU" sz="1600" b="1" dirty="0">
              <a:solidFill>
                <a:srgbClr val="FF0000"/>
              </a:solidFill>
            </a:endParaRPr>
          </a:p>
          <a:p>
            <a:pPr algn="ctr">
              <a:spcBef>
                <a:spcPts val="600"/>
              </a:spcBef>
            </a:pPr>
            <a:r>
              <a:rPr lang="ru-RU" sz="2000" b="1" dirty="0" smtClean="0">
                <a:solidFill>
                  <a:srgbClr val="FF0000"/>
                </a:solidFill>
              </a:rPr>
              <a:t>Смена </a:t>
            </a:r>
            <a:r>
              <a:rPr lang="ru-RU" sz="2000" b="1" dirty="0">
                <a:solidFill>
                  <a:srgbClr val="FF0000"/>
                </a:solidFill>
              </a:rPr>
              <a:t>модели денежной системы позволяет кардинально перестроить платежную </a:t>
            </a:r>
            <a:r>
              <a:rPr lang="ru-RU" sz="2000" b="1" dirty="0" smtClean="0">
                <a:solidFill>
                  <a:srgbClr val="FF0000"/>
                </a:solidFill>
              </a:rPr>
              <a:t>систему</a:t>
            </a:r>
          </a:p>
          <a:p>
            <a:pPr algn="ctr">
              <a:spcBef>
                <a:spcPts val="600"/>
              </a:spcBef>
            </a:pPr>
            <a:endParaRPr lang="ru-RU" sz="2000" b="1" dirty="0" smtClean="0">
              <a:solidFill>
                <a:srgbClr val="FF0000"/>
              </a:solidFill>
            </a:endParaRPr>
          </a:p>
          <a:p>
            <a:pPr algn="ctr">
              <a:spcBef>
                <a:spcPts val="600"/>
              </a:spcBef>
            </a:pPr>
            <a:r>
              <a:rPr lang="ru-RU" sz="2000" b="1" dirty="0" smtClean="0">
                <a:solidFill>
                  <a:srgbClr val="FF0000"/>
                </a:solidFill>
              </a:rPr>
              <a:t>Многие из существующих платежных систем теряют бизнес-основу и становятся ненужными либо должны будут адаптироваться к новому бизнес-ландшафту</a:t>
            </a:r>
            <a:endParaRPr lang="ru-RU" sz="2000" b="1" dirty="0">
              <a:solidFill>
                <a:srgbClr val="FF0000"/>
              </a:solidFill>
            </a:endParaRPr>
          </a:p>
        </p:txBody>
      </p:sp>
    </p:spTree>
    <p:extLst>
      <p:ext uri="{BB962C8B-B14F-4D97-AF65-F5344CB8AC3E}">
        <p14:creationId xmlns:p14="http://schemas.microsoft.com/office/powerpoint/2010/main" val="24005652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Разделение труда в перспективной модели денежной системы</a:t>
            </a:r>
            <a:endParaRPr lang="ru-RU" dirty="0"/>
          </a:p>
        </p:txBody>
      </p:sp>
      <p:graphicFrame>
        <p:nvGraphicFramePr>
          <p:cNvPr id="3" name="Table 2"/>
          <p:cNvGraphicFramePr>
            <a:graphicFrameLocks noGrp="1"/>
          </p:cNvGraphicFramePr>
          <p:nvPr>
            <p:extLst>
              <p:ext uri="{D42A27DB-BD31-4B8C-83A1-F6EECF244321}">
                <p14:modId xmlns:p14="http://schemas.microsoft.com/office/powerpoint/2010/main" val="968176705"/>
              </p:ext>
            </p:extLst>
          </p:nvPr>
        </p:nvGraphicFramePr>
        <p:xfrm>
          <a:off x="169253" y="1344513"/>
          <a:ext cx="8424527" cy="4788312"/>
        </p:xfrm>
        <a:graphic>
          <a:graphicData uri="http://schemas.openxmlformats.org/drawingml/2006/table">
            <a:tbl>
              <a:tblPr firstRow="1" bandRow="1">
                <a:tableStyleId>{5C22544A-7EE6-4342-B048-85BDC9FD1C3A}</a:tableStyleId>
              </a:tblPr>
              <a:tblGrid>
                <a:gridCol w="1215122"/>
                <a:gridCol w="1188132"/>
                <a:gridCol w="2204849"/>
                <a:gridCol w="1179527"/>
                <a:gridCol w="2636897"/>
              </a:tblGrid>
              <a:tr h="1090326">
                <a:tc>
                  <a:txBody>
                    <a:bodyPr/>
                    <a:lstStyle/>
                    <a:p>
                      <a:pPr algn="ctr"/>
                      <a:r>
                        <a:rPr lang="ru-RU" sz="1600" b="1" dirty="0" smtClean="0">
                          <a:solidFill>
                            <a:schemeClr val="tx1"/>
                          </a:solidFill>
                        </a:rPr>
                        <a:t>Участник</a:t>
                      </a:r>
                      <a:endParaRPr lang="ru-RU" sz="16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marL="0" lvl="0" indent="0" algn="ctr">
                        <a:buFont typeface="Arial" pitchFamily="34" charset="0"/>
                        <a:buNone/>
                      </a:pPr>
                      <a:r>
                        <a:rPr lang="ru-RU" sz="1600" b="1" baseline="0" dirty="0" smtClean="0">
                          <a:solidFill>
                            <a:schemeClr val="tx1"/>
                          </a:solidFill>
                        </a:rPr>
                        <a:t>Базовые роли</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marL="0" lvl="0" indent="0" algn="ctr">
                        <a:buFont typeface="Arial" pitchFamily="34" charset="0"/>
                        <a:buNone/>
                      </a:pPr>
                      <a:r>
                        <a:rPr lang="ru-RU" sz="1600" b="1" baseline="0" dirty="0" smtClean="0">
                          <a:solidFill>
                            <a:schemeClr val="tx1"/>
                          </a:solidFill>
                        </a:rPr>
                        <a:t>Функции в действующей модели</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marL="0" lvl="0" indent="0" algn="ctr">
                        <a:buFont typeface="Arial" pitchFamily="34" charset="0"/>
                        <a:buNone/>
                      </a:pPr>
                      <a:endParaRPr lang="ru-RU" sz="1600" b="1" baseline="0"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lvl="0" indent="0" algn="ctr">
                        <a:buFont typeface="Arial" pitchFamily="34" charset="0"/>
                        <a:buNone/>
                      </a:pPr>
                      <a:r>
                        <a:rPr lang="ru-RU" sz="1600" b="1" baseline="0" dirty="0" smtClean="0">
                          <a:solidFill>
                            <a:schemeClr val="tx1"/>
                          </a:solidFill>
                        </a:rPr>
                        <a:t>Функции в целевой модели</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r>
              <a:tr h="636303">
                <a:tc rowSpan="2">
                  <a:txBody>
                    <a:bodyPr/>
                    <a:lstStyle/>
                    <a:p>
                      <a:pPr algn="l"/>
                      <a:r>
                        <a:rPr lang="ru-RU" sz="1200" b="0" dirty="0" smtClean="0">
                          <a:solidFill>
                            <a:schemeClr val="tx1"/>
                          </a:solidFill>
                        </a:rPr>
                        <a:t>Центральный Банк</a:t>
                      </a:r>
                      <a:endParaRPr lang="ru-RU"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ECFF"/>
                    </a:solidFill>
                  </a:tcPr>
                </a:tc>
                <a:tc>
                  <a:txBody>
                    <a:bodyPr/>
                    <a:lstStyle/>
                    <a:p>
                      <a:pPr marL="0" lvl="0" indent="0" algn="ctr">
                        <a:buFont typeface="Arial" pitchFamily="34" charset="0"/>
                        <a:buNone/>
                      </a:pPr>
                      <a:r>
                        <a:rPr lang="ru-RU" sz="1200" b="0" baseline="0" dirty="0" smtClean="0">
                          <a:solidFill>
                            <a:schemeClr val="tx1"/>
                          </a:solidFill>
                        </a:rPr>
                        <a:t>Эмитент</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ECFF"/>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itchFamily="34" charset="0"/>
                        <a:buChar char="•"/>
                        <a:tabLst/>
                        <a:defRPr/>
                      </a:pPr>
                      <a:r>
                        <a:rPr lang="ru-RU" sz="1200" b="0" baseline="0" dirty="0" smtClean="0">
                          <a:solidFill>
                            <a:schemeClr val="tx1"/>
                          </a:solidFill>
                        </a:rPr>
                        <a:t>Эмиссия суверенной валюты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ECFF"/>
                    </a:solidFill>
                  </a:tcPr>
                </a:tc>
                <a:tc>
                  <a:txBody>
                    <a:bodyPr/>
                    <a:lstStyle/>
                    <a:p>
                      <a:pPr marL="0" lvl="0" indent="0" algn="ctr">
                        <a:buFont typeface="Arial" pitchFamily="34" charset="0"/>
                        <a:buNone/>
                      </a:pPr>
                      <a:endParaRPr lang="ru-RU" sz="1200" b="0" baseline="0"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itchFamily="34" charset="0"/>
                        <a:buChar char="•"/>
                        <a:tabLst/>
                        <a:defRPr/>
                      </a:pPr>
                      <a:r>
                        <a:rPr lang="ru-RU" sz="1200" b="0" baseline="0" dirty="0" smtClean="0">
                          <a:solidFill>
                            <a:schemeClr val="tx1"/>
                          </a:solidFill>
                        </a:rPr>
                        <a:t>Эмиссия суверенной валюты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ECFF"/>
                    </a:solidFill>
                  </a:tcPr>
                </a:tc>
              </a:tr>
              <a:tr h="636303">
                <a:tc vMerge="1">
                  <a:txBody>
                    <a:bodyPr/>
                    <a:lstStyle/>
                    <a:p>
                      <a:pPr algn="l"/>
                      <a:endParaRPr lang="ru-RU"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ctr">
                        <a:buFont typeface="Arial" pitchFamily="34" charset="0"/>
                        <a:buNone/>
                      </a:pPr>
                      <a:r>
                        <a:rPr lang="ru-RU" sz="1200" b="0" baseline="0" dirty="0" smtClean="0">
                          <a:solidFill>
                            <a:schemeClr val="tx1"/>
                          </a:solidFill>
                        </a:rPr>
                        <a:t>Оператор счета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ECFF"/>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itchFamily="34" charset="0"/>
                        <a:buChar char="•"/>
                        <a:tabLst/>
                        <a:defRPr/>
                      </a:pPr>
                      <a:r>
                        <a:rPr lang="ru-RU" sz="1200" b="0" baseline="0" dirty="0" smtClean="0">
                          <a:solidFill>
                            <a:schemeClr val="tx1"/>
                          </a:solidFill>
                        </a:rPr>
                        <a:t>Ведение счетов</a:t>
                      </a:r>
                    </a:p>
                    <a:p>
                      <a:pPr marL="285750" marR="0" lvl="0" indent="-285750" algn="l" defTabSz="914400" rtl="0" eaLnBrk="1" fontAlgn="auto" latinLnBrk="0" hangingPunct="1">
                        <a:lnSpc>
                          <a:spcPct val="100000"/>
                        </a:lnSpc>
                        <a:spcBef>
                          <a:spcPts val="0"/>
                        </a:spcBef>
                        <a:spcAft>
                          <a:spcPts val="0"/>
                        </a:spcAft>
                        <a:buClrTx/>
                        <a:buSzTx/>
                        <a:buFont typeface="Arial" pitchFamily="34" charset="0"/>
                        <a:buChar char="•"/>
                        <a:tabLst/>
                        <a:defRPr/>
                      </a:pPr>
                      <a:r>
                        <a:rPr lang="ru-RU" sz="1200" b="0" baseline="0" dirty="0" smtClean="0">
                          <a:solidFill>
                            <a:schemeClr val="tx1"/>
                          </a:solidFill>
                        </a:rPr>
                        <a:t>Обработка трансфертов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ECFF"/>
                    </a:solidFill>
                  </a:tcPr>
                </a:tc>
                <a:tc>
                  <a:txBody>
                    <a:bodyPr/>
                    <a:lstStyle/>
                    <a:p>
                      <a:pPr marL="0" lvl="0" indent="0" algn="ctr">
                        <a:buFont typeface="Arial" pitchFamily="34" charset="0"/>
                        <a:buNone/>
                      </a:pPr>
                      <a:endParaRPr lang="ru-RU" sz="1200" b="0" baseline="0"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ru-RU" sz="1200" b="0" baseline="0"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ECFF"/>
                    </a:solidFill>
                  </a:tcPr>
                </a:tc>
              </a:tr>
              <a:tr h="516471">
                <a:tc rowSpan="3">
                  <a:txBody>
                    <a:bodyPr/>
                    <a:lstStyle/>
                    <a:p>
                      <a:pPr algn="l"/>
                      <a:r>
                        <a:rPr lang="ru-RU" sz="1200" b="0" dirty="0" smtClean="0">
                          <a:solidFill>
                            <a:schemeClr val="tx1"/>
                          </a:solidFill>
                        </a:rPr>
                        <a:t>Коммерческий</a:t>
                      </a:r>
                      <a:r>
                        <a:rPr lang="ru-RU" sz="1200" b="0" baseline="0" dirty="0" smtClean="0">
                          <a:solidFill>
                            <a:schemeClr val="tx1"/>
                          </a:solidFill>
                        </a:rPr>
                        <a:t> банк</a:t>
                      </a:r>
                      <a:endParaRPr lang="ru-RU"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lvl="0" indent="0" algn="ctr">
                        <a:buFont typeface="Arial" pitchFamily="34" charset="0"/>
                        <a:buNone/>
                      </a:pPr>
                      <a:r>
                        <a:rPr lang="ru-RU" sz="1200" b="0" baseline="0" dirty="0" smtClean="0">
                          <a:solidFill>
                            <a:schemeClr val="tx1"/>
                          </a:solidFill>
                        </a:rPr>
                        <a:t>Эмитент</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itchFamily="34" charset="0"/>
                        <a:buChar char="•"/>
                        <a:tabLst/>
                        <a:defRPr/>
                      </a:pPr>
                      <a:r>
                        <a:rPr lang="ru-RU" sz="1200" b="0" baseline="0" dirty="0" smtClean="0">
                          <a:solidFill>
                            <a:schemeClr val="tx1"/>
                          </a:solidFill>
                        </a:rPr>
                        <a:t>Эмиссия частной валюты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lvl="0" indent="0" algn="ctr">
                        <a:buFont typeface="Arial" pitchFamily="34" charset="0"/>
                        <a:buNone/>
                      </a:pPr>
                      <a:endParaRPr lang="ru-RU" sz="1200" b="0" baseline="0"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285750" lvl="0" indent="-285750">
                        <a:buFont typeface="Arial" pitchFamily="34" charset="0"/>
                        <a:buChar char="•"/>
                      </a:pPr>
                      <a:endParaRPr lang="ru-RU" sz="1200" b="0" baseline="0"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636303">
                <a:tc vMerge="1">
                  <a:txBody>
                    <a:bodyPr/>
                    <a:lstStyle/>
                    <a:p>
                      <a:pPr algn="l"/>
                      <a:endParaRPr lang="ru-RU"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ctr">
                        <a:buFont typeface="Arial" pitchFamily="34" charset="0"/>
                        <a:buNone/>
                      </a:pPr>
                      <a:r>
                        <a:rPr lang="ru-RU" sz="1200" b="0" baseline="0" dirty="0" smtClean="0">
                          <a:solidFill>
                            <a:schemeClr val="tx1"/>
                          </a:solidFill>
                        </a:rPr>
                        <a:t>Финансовый посредник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285750" lvl="0" indent="-285750">
                        <a:buFont typeface="Arial" pitchFamily="34" charset="0"/>
                        <a:buChar char="•"/>
                      </a:pPr>
                      <a:r>
                        <a:rPr lang="ru-RU" sz="1200" b="0" baseline="0" dirty="0" smtClean="0">
                          <a:solidFill>
                            <a:schemeClr val="tx1"/>
                          </a:solidFill>
                        </a:rPr>
                        <a:t>Привлечение средств</a:t>
                      </a:r>
                    </a:p>
                    <a:p>
                      <a:pPr marL="285750" lvl="0" indent="-285750">
                        <a:buFont typeface="Arial" pitchFamily="34" charset="0"/>
                        <a:buChar char="•"/>
                      </a:pPr>
                      <a:r>
                        <a:rPr lang="ru-RU" sz="1200" b="0" baseline="0" dirty="0" smtClean="0">
                          <a:solidFill>
                            <a:schemeClr val="tx1"/>
                          </a:solidFill>
                        </a:rPr>
                        <a:t>Размещение средств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lvl="0" indent="0" algn="ctr">
                        <a:buFont typeface="Arial" pitchFamily="34" charset="0"/>
                        <a:buNone/>
                      </a:pPr>
                      <a:endParaRPr lang="ru-RU" sz="1200" b="0" baseline="0"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285750" lvl="0" indent="-285750">
                        <a:buFont typeface="Arial" pitchFamily="34" charset="0"/>
                        <a:buChar char="•"/>
                      </a:pPr>
                      <a:r>
                        <a:rPr lang="ru-RU" sz="1200" b="0" baseline="0" dirty="0" smtClean="0">
                          <a:solidFill>
                            <a:schemeClr val="tx1"/>
                          </a:solidFill>
                        </a:rPr>
                        <a:t>Привлечение средств</a:t>
                      </a:r>
                    </a:p>
                    <a:p>
                      <a:pPr marL="285750" lvl="0" indent="-285750">
                        <a:buFont typeface="Arial" pitchFamily="34" charset="0"/>
                        <a:buChar char="•"/>
                      </a:pPr>
                      <a:r>
                        <a:rPr lang="ru-RU" sz="1200" b="0" baseline="0" dirty="0" smtClean="0">
                          <a:solidFill>
                            <a:schemeClr val="tx1"/>
                          </a:solidFill>
                        </a:rPr>
                        <a:t>Размещение средств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636303">
                <a:tc vMerge="1">
                  <a:txBody>
                    <a:bodyPr/>
                    <a:lstStyle/>
                    <a:p>
                      <a:pPr algn="l"/>
                      <a:endParaRPr lang="ru-RU"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itchFamily="34" charset="0"/>
                        <a:buNone/>
                        <a:tabLst/>
                        <a:defRPr/>
                      </a:pPr>
                      <a:r>
                        <a:rPr lang="ru-RU" sz="1200" b="0" baseline="0" dirty="0" smtClean="0">
                          <a:solidFill>
                            <a:schemeClr val="tx1"/>
                          </a:solidFill>
                        </a:rPr>
                        <a:t>Оператор счета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itchFamily="34" charset="0"/>
                        <a:buChar char="•"/>
                        <a:tabLst/>
                        <a:defRPr/>
                      </a:pPr>
                      <a:r>
                        <a:rPr lang="ru-RU" sz="1200" b="0" baseline="0" dirty="0" smtClean="0">
                          <a:solidFill>
                            <a:schemeClr val="tx1"/>
                          </a:solidFill>
                        </a:rPr>
                        <a:t>Ведение счетов</a:t>
                      </a:r>
                    </a:p>
                    <a:p>
                      <a:pPr marL="285750" marR="0" lvl="0" indent="-285750" algn="l" defTabSz="914400" rtl="0" eaLnBrk="1" fontAlgn="auto" latinLnBrk="0" hangingPunct="1">
                        <a:lnSpc>
                          <a:spcPct val="100000"/>
                        </a:lnSpc>
                        <a:spcBef>
                          <a:spcPts val="0"/>
                        </a:spcBef>
                        <a:spcAft>
                          <a:spcPts val="0"/>
                        </a:spcAft>
                        <a:buClrTx/>
                        <a:buSzTx/>
                        <a:buFont typeface="Arial" pitchFamily="34" charset="0"/>
                        <a:buChar char="•"/>
                        <a:tabLst/>
                        <a:defRPr/>
                      </a:pPr>
                      <a:r>
                        <a:rPr lang="ru-RU" sz="1200" b="0" baseline="0" dirty="0" smtClean="0">
                          <a:solidFill>
                            <a:schemeClr val="tx1"/>
                          </a:solidFill>
                        </a:rPr>
                        <a:t>Обработка переводов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itchFamily="34" charset="0"/>
                        <a:buNone/>
                        <a:tabLst/>
                        <a:defRPr/>
                      </a:pPr>
                      <a:endParaRPr lang="ru-RU" sz="1200" b="0" baseline="0"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285750" lvl="0" indent="-285750">
                        <a:buFont typeface="Arial" pitchFamily="34" charset="0"/>
                        <a:buChar char="•"/>
                      </a:pPr>
                      <a:endParaRPr lang="ru-RU" sz="1200" b="0"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636303">
                <a:tc>
                  <a:txBody>
                    <a:bodyPr/>
                    <a:lstStyle/>
                    <a:p>
                      <a:pPr algn="l"/>
                      <a:r>
                        <a:rPr lang="ru-RU" sz="1200" b="0" dirty="0" smtClean="0">
                          <a:solidFill>
                            <a:schemeClr val="tx1"/>
                          </a:solidFill>
                        </a:rPr>
                        <a:t>Оператор</a:t>
                      </a:r>
                      <a:r>
                        <a:rPr lang="ru-RU" sz="1200" b="0" baseline="0" dirty="0" smtClean="0">
                          <a:solidFill>
                            <a:schemeClr val="tx1"/>
                          </a:solidFill>
                        </a:rPr>
                        <a:t> счета</a:t>
                      </a:r>
                      <a:endParaRPr lang="ru-RU"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99"/>
                    </a:solidFill>
                  </a:tcPr>
                </a:tc>
                <a:tc>
                  <a:txBody>
                    <a:bodyPr/>
                    <a:lstStyle/>
                    <a:p>
                      <a:pPr marL="0" lvl="0" indent="0" algn="ctr">
                        <a:buFont typeface="Arial" pitchFamily="34" charset="0"/>
                        <a:buNone/>
                      </a:pPr>
                      <a:r>
                        <a:rPr lang="ru-RU" sz="1200" b="0" dirty="0" smtClean="0">
                          <a:solidFill>
                            <a:schemeClr val="tx1"/>
                          </a:solidFill>
                        </a:rPr>
                        <a:t>Оператор</a:t>
                      </a:r>
                    </a:p>
                    <a:p>
                      <a:pPr marL="0" lvl="0" indent="0" algn="ctr">
                        <a:buFont typeface="Arial" pitchFamily="34" charset="0"/>
                        <a:buNone/>
                      </a:pPr>
                      <a:r>
                        <a:rPr lang="ru-RU" sz="1200" b="0" dirty="0" smtClean="0">
                          <a:solidFill>
                            <a:schemeClr val="tx1"/>
                          </a:solidFill>
                        </a:rPr>
                        <a:t>счета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99"/>
                    </a:solidFill>
                  </a:tcPr>
                </a:tc>
                <a:tc>
                  <a:txBody>
                    <a:bodyPr/>
                    <a:lstStyle/>
                    <a:p>
                      <a:pPr marL="0" lvl="0" indent="0">
                        <a:buFont typeface="Arial" pitchFamily="34" charset="0"/>
                        <a:buNone/>
                      </a:pPr>
                      <a:endParaRPr lang="ru-RU" sz="1200" b="0"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99"/>
                    </a:solidFill>
                  </a:tcPr>
                </a:tc>
                <a:tc>
                  <a:txBody>
                    <a:bodyPr/>
                    <a:lstStyle/>
                    <a:p>
                      <a:pPr marL="0" lvl="0" indent="0" algn="ctr">
                        <a:buFont typeface="Arial" pitchFamily="34" charset="0"/>
                        <a:buNone/>
                      </a:pPr>
                      <a:endParaRPr lang="ru-RU" sz="1200" b="0"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ysDot"/>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285750" lvl="0" indent="-285750">
                        <a:buFont typeface="Arial" pitchFamily="34" charset="0"/>
                        <a:buChar char="•"/>
                      </a:pPr>
                      <a:r>
                        <a:rPr lang="ru-RU" sz="1200" b="0" baseline="0" dirty="0" smtClean="0">
                          <a:solidFill>
                            <a:schemeClr val="tx1"/>
                          </a:solidFill>
                        </a:rPr>
                        <a:t>Ведение счетов</a:t>
                      </a:r>
                    </a:p>
                    <a:p>
                      <a:pPr marL="285750" lvl="0" indent="-285750">
                        <a:buFont typeface="Arial" pitchFamily="34" charset="0"/>
                        <a:buChar char="•"/>
                      </a:pPr>
                      <a:r>
                        <a:rPr lang="ru-RU" sz="1200" b="0" baseline="0" dirty="0" smtClean="0">
                          <a:solidFill>
                            <a:schemeClr val="tx1"/>
                          </a:solidFill>
                        </a:rPr>
                        <a:t>Обработка трансфертов</a:t>
                      </a:r>
                      <a:endParaRPr lang="ru-RU" sz="1200" b="0"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99"/>
                    </a:solidFill>
                  </a:tcPr>
                </a:tc>
              </a:tr>
            </a:tbl>
          </a:graphicData>
        </a:graphic>
      </p:graphicFrame>
      <p:cxnSp>
        <p:nvCxnSpPr>
          <p:cNvPr id="7" name="Straight Arrow Connector 6"/>
          <p:cNvCxnSpPr/>
          <p:nvPr/>
        </p:nvCxnSpPr>
        <p:spPr>
          <a:xfrm>
            <a:off x="4768751" y="5196941"/>
            <a:ext cx="1152128" cy="792088"/>
          </a:xfrm>
          <a:prstGeom prst="straightConnector1">
            <a:avLst/>
          </a:prstGeom>
          <a:ln w="25400">
            <a:solidFill>
              <a:srgbClr val="000066"/>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6"/>
          <p:cNvCxnSpPr/>
          <p:nvPr/>
        </p:nvCxnSpPr>
        <p:spPr>
          <a:xfrm>
            <a:off x="4768751" y="3360737"/>
            <a:ext cx="1116124" cy="2340260"/>
          </a:xfrm>
          <a:prstGeom prst="straightConnector1">
            <a:avLst/>
          </a:prstGeom>
          <a:ln w="25400">
            <a:solidFill>
              <a:srgbClr val="000066"/>
            </a:solidFill>
            <a:tailEnd type="arrow"/>
          </a:ln>
        </p:spPr>
        <p:style>
          <a:lnRef idx="1">
            <a:schemeClr val="accent1"/>
          </a:lnRef>
          <a:fillRef idx="0">
            <a:schemeClr val="accent1"/>
          </a:fillRef>
          <a:effectRef idx="0">
            <a:schemeClr val="accent1"/>
          </a:effectRef>
          <a:fontRef idx="minor">
            <a:schemeClr val="tx1"/>
          </a:fontRef>
        </p:style>
      </p:cxnSp>
      <p:sp>
        <p:nvSpPr>
          <p:cNvPr id="4" name="TextBox 3"/>
          <p:cNvSpPr txBox="1"/>
          <p:nvPr/>
        </p:nvSpPr>
        <p:spPr>
          <a:xfrm>
            <a:off x="158750" y="984473"/>
            <a:ext cx="4573588" cy="307777"/>
          </a:xfrm>
          <a:prstGeom prst="rect">
            <a:avLst/>
          </a:prstGeom>
          <a:noFill/>
        </p:spPr>
        <p:txBody>
          <a:bodyPr wrap="square" rtlCol="0">
            <a:spAutoFit/>
          </a:bodyPr>
          <a:lstStyle/>
          <a:p>
            <a:pPr algn="ctr"/>
            <a:r>
              <a:rPr lang="ru-RU" sz="1400" b="1" u="sng" dirty="0" smtClean="0"/>
              <a:t>Действующая модель денежная системы</a:t>
            </a:r>
            <a:endParaRPr lang="en-US" sz="1400" b="1" u="sng" dirty="0"/>
          </a:p>
        </p:txBody>
      </p:sp>
      <p:sp>
        <p:nvSpPr>
          <p:cNvPr id="8" name="TextBox 7"/>
          <p:cNvSpPr txBox="1"/>
          <p:nvPr/>
        </p:nvSpPr>
        <p:spPr>
          <a:xfrm>
            <a:off x="5848871" y="899765"/>
            <a:ext cx="2773388" cy="307777"/>
          </a:xfrm>
          <a:prstGeom prst="rect">
            <a:avLst/>
          </a:prstGeom>
          <a:noFill/>
        </p:spPr>
        <p:txBody>
          <a:bodyPr wrap="square" rtlCol="0">
            <a:spAutoFit/>
          </a:bodyPr>
          <a:lstStyle/>
          <a:p>
            <a:pPr algn="r"/>
            <a:r>
              <a:rPr lang="ru-RU" sz="1400" b="1" u="sng" dirty="0" smtClean="0"/>
              <a:t>Модель Суверенной валюты</a:t>
            </a:r>
            <a:endParaRPr lang="en-US" sz="1400" b="1" u="sng" dirty="0"/>
          </a:p>
        </p:txBody>
      </p:sp>
    </p:spTree>
    <p:extLst>
      <p:ext uri="{BB962C8B-B14F-4D97-AF65-F5344CB8AC3E}">
        <p14:creationId xmlns:p14="http://schemas.microsoft.com/office/powerpoint/2010/main" val="36911937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246" y="0"/>
            <a:ext cx="8100901" cy="552450"/>
          </a:xfrm>
        </p:spPr>
        <p:txBody>
          <a:bodyPr/>
          <a:lstStyle/>
          <a:p>
            <a:r>
              <a:rPr lang="ru-RU" dirty="0" smtClean="0"/>
              <a:t>Проблемы решаемые при переходе к модели суверенной валюты</a:t>
            </a:r>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3029870710"/>
              </p:ext>
            </p:extLst>
          </p:nvPr>
        </p:nvGraphicFramePr>
        <p:xfrm>
          <a:off x="484274" y="1200497"/>
          <a:ext cx="7920881" cy="4754880"/>
        </p:xfrm>
        <a:graphic>
          <a:graphicData uri="http://schemas.openxmlformats.org/drawingml/2006/table">
            <a:tbl>
              <a:tblPr firstRow="1" bandRow="1">
                <a:tableStyleId>{5C22544A-7EE6-4342-B048-85BDC9FD1C3A}</a:tableStyleId>
              </a:tblPr>
              <a:tblGrid>
                <a:gridCol w="3132349"/>
                <a:gridCol w="1008112"/>
                <a:gridCol w="3780420"/>
              </a:tblGrid>
              <a:tr h="269125">
                <a:tc>
                  <a:txBody>
                    <a:bodyPr/>
                    <a:lstStyle/>
                    <a:p>
                      <a:pPr algn="ctr"/>
                      <a:r>
                        <a:rPr lang="ru-RU" sz="1200" dirty="0" smtClean="0">
                          <a:solidFill>
                            <a:srgbClr val="000066"/>
                          </a:solidFill>
                        </a:rPr>
                        <a:t>Проблема</a:t>
                      </a:r>
                      <a:endParaRPr lang="en-US" sz="12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60000"/>
                        <a:lumOff val="40000"/>
                      </a:schemeClr>
                    </a:solidFill>
                  </a:tcPr>
                </a:tc>
                <a:tc>
                  <a:txBody>
                    <a:bodyPr/>
                    <a:lstStyle/>
                    <a:p>
                      <a:pPr algn="ctr"/>
                      <a:r>
                        <a:rPr lang="ru-RU" sz="1200" dirty="0" smtClean="0">
                          <a:solidFill>
                            <a:srgbClr val="000066"/>
                          </a:solidFill>
                        </a:rPr>
                        <a:t>Решение</a:t>
                      </a:r>
                      <a:endParaRPr lang="en-US" sz="12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60000"/>
                        <a:lumOff val="40000"/>
                      </a:schemeClr>
                    </a:solidFill>
                  </a:tcPr>
                </a:tc>
                <a:tc>
                  <a:txBody>
                    <a:bodyPr/>
                    <a:lstStyle/>
                    <a:p>
                      <a:pPr algn="ctr"/>
                      <a:r>
                        <a:rPr lang="ru-RU" sz="1200" dirty="0" smtClean="0">
                          <a:solidFill>
                            <a:srgbClr val="000066"/>
                          </a:solidFill>
                        </a:rPr>
                        <a:t>Способ решения</a:t>
                      </a:r>
                      <a:endParaRPr lang="en-US" sz="12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60000"/>
                        <a:lumOff val="40000"/>
                      </a:schemeClr>
                    </a:solidFill>
                  </a:tcPr>
                </a:tc>
              </a:tr>
              <a:tr h="398941">
                <a:tc>
                  <a:txBody>
                    <a:bodyPr/>
                    <a:lstStyle/>
                    <a:p>
                      <a:r>
                        <a:rPr lang="ru-RU" sz="1200" dirty="0" smtClean="0">
                          <a:solidFill>
                            <a:srgbClr val="000066"/>
                          </a:solidFill>
                        </a:rPr>
                        <a:t>Сложность управления инфляцией</a:t>
                      </a:r>
                      <a:endParaRPr lang="en-US" sz="12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a:r>
                        <a:rPr lang="ru-RU" sz="2800" b="1" dirty="0" smtClean="0">
                          <a:solidFill>
                            <a:srgbClr val="006000"/>
                          </a:solidFill>
                          <a:sym typeface="Wingdings"/>
                        </a:rPr>
                        <a:t></a:t>
                      </a:r>
                      <a:endParaRPr lang="en-US" sz="2800" b="1" dirty="0">
                        <a:solidFill>
                          <a:srgbClr val="006000"/>
                        </a:solidFill>
                      </a:endParaRPr>
                    </a:p>
                  </a:txBody>
                  <a:tcPr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r>
                        <a:rPr lang="ru-RU" sz="1200" dirty="0" smtClean="0">
                          <a:solidFill>
                            <a:srgbClr val="000066"/>
                          </a:solidFill>
                        </a:rPr>
                        <a:t>Прямое управление денежной массой</a:t>
                      </a:r>
                      <a:endParaRPr lang="en-US" sz="12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r>
              <a:tr h="398941">
                <a:tc>
                  <a:txBody>
                    <a:bodyPr/>
                    <a:lstStyle/>
                    <a:p>
                      <a:r>
                        <a:rPr lang="ru-RU" sz="1200" dirty="0" smtClean="0">
                          <a:solidFill>
                            <a:srgbClr val="000066"/>
                          </a:solidFill>
                        </a:rPr>
                        <a:t>Риски банковских кризисов</a:t>
                      </a:r>
                      <a:endParaRPr lang="en-US" sz="12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a:r>
                        <a:rPr lang="ru-RU" sz="2800" b="1" smtClean="0">
                          <a:solidFill>
                            <a:srgbClr val="006000"/>
                          </a:solidFill>
                          <a:sym typeface="Wingdings"/>
                        </a:rPr>
                        <a:t></a:t>
                      </a:r>
                      <a:endParaRPr lang="en-US" sz="2800" b="1" dirty="0">
                        <a:solidFill>
                          <a:srgbClr val="006000"/>
                        </a:solidFill>
                      </a:endParaRPr>
                    </a:p>
                  </a:txBody>
                  <a:tcPr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r>
                        <a:rPr lang="ru-RU" sz="1200" dirty="0" smtClean="0">
                          <a:solidFill>
                            <a:srgbClr val="000066"/>
                          </a:solidFill>
                        </a:rPr>
                        <a:t>Запрет эмиссии частной валюты</a:t>
                      </a:r>
                      <a:endParaRPr lang="en-US" sz="12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r>
              <a:tr h="427437">
                <a:tc>
                  <a:txBody>
                    <a:bodyPr/>
                    <a:lstStyle/>
                    <a:p>
                      <a:r>
                        <a:rPr lang="ru-RU" sz="1200" dirty="0" smtClean="0">
                          <a:solidFill>
                            <a:srgbClr val="000066"/>
                          </a:solidFill>
                        </a:rPr>
                        <a:t>Трансформация банковских кризисов в экономические</a:t>
                      </a:r>
                      <a:endParaRPr lang="en-US" sz="12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a:r>
                        <a:rPr lang="ru-RU" sz="2800" b="1" smtClean="0">
                          <a:solidFill>
                            <a:srgbClr val="006000"/>
                          </a:solidFill>
                          <a:sym typeface="Wingdings"/>
                        </a:rPr>
                        <a:t></a:t>
                      </a:r>
                      <a:endParaRPr lang="en-US" sz="2800" b="1" dirty="0">
                        <a:solidFill>
                          <a:srgbClr val="006000"/>
                        </a:solidFill>
                      </a:endParaRPr>
                    </a:p>
                  </a:txBody>
                  <a:tcPr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r>
                        <a:rPr lang="ru-RU" sz="1200" dirty="0" smtClean="0">
                          <a:solidFill>
                            <a:srgbClr val="000066"/>
                          </a:solidFill>
                        </a:rPr>
                        <a:t>Разделение инвестиционных операций и расчетов</a:t>
                      </a:r>
                      <a:endParaRPr lang="en-US" sz="12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r>
              <a:tr h="398941">
                <a:tc>
                  <a:txBody>
                    <a:bodyPr/>
                    <a:lstStyle/>
                    <a:p>
                      <a:r>
                        <a:rPr lang="ru-RU" sz="1200" dirty="0" smtClean="0">
                          <a:solidFill>
                            <a:srgbClr val="000066"/>
                          </a:solidFill>
                        </a:rPr>
                        <a:t>Делокализация кризисов</a:t>
                      </a:r>
                      <a:endParaRPr lang="en-US" sz="12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a:r>
                        <a:rPr lang="ru-RU" sz="2800" b="1" dirty="0" smtClean="0">
                          <a:solidFill>
                            <a:srgbClr val="006000"/>
                          </a:solidFill>
                          <a:sym typeface="Wingdings"/>
                        </a:rPr>
                        <a:t></a:t>
                      </a:r>
                      <a:endParaRPr lang="en-US" sz="2800" b="1" dirty="0">
                        <a:solidFill>
                          <a:srgbClr val="006000"/>
                        </a:solidFill>
                      </a:endParaRPr>
                    </a:p>
                  </a:txBody>
                  <a:tcPr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r>
                        <a:rPr lang="ru-RU" sz="1200" dirty="0" smtClean="0">
                          <a:solidFill>
                            <a:srgbClr val="000066"/>
                          </a:solidFill>
                        </a:rPr>
                        <a:t>Разделение инвестиционных операций и расчетов</a:t>
                      </a:r>
                      <a:endParaRPr lang="en-US" sz="12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r>
              <a:tr h="427437">
                <a:tc>
                  <a:txBody>
                    <a:bodyPr/>
                    <a:lstStyle/>
                    <a:p>
                      <a:r>
                        <a:rPr lang="ru-RU" sz="1200" dirty="0" smtClean="0">
                          <a:solidFill>
                            <a:srgbClr val="000066"/>
                          </a:solidFill>
                        </a:rPr>
                        <a:t>Инвестиционные риски пользователей</a:t>
                      </a:r>
                      <a:r>
                        <a:rPr lang="ru-RU" sz="1200" baseline="0" dirty="0" smtClean="0">
                          <a:solidFill>
                            <a:srgbClr val="000066"/>
                          </a:solidFill>
                        </a:rPr>
                        <a:t> безналичных расчетов</a:t>
                      </a:r>
                      <a:endParaRPr lang="en-US" sz="12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2800" b="1" dirty="0" smtClean="0">
                          <a:solidFill>
                            <a:srgbClr val="006000"/>
                          </a:solidFill>
                          <a:sym typeface="Wingdings"/>
                        </a:rPr>
                        <a:t></a:t>
                      </a:r>
                      <a:endParaRPr lang="en-US" sz="2800" b="1" dirty="0" smtClean="0">
                        <a:solidFill>
                          <a:srgbClr val="006000"/>
                        </a:solidFill>
                      </a:endParaRPr>
                    </a:p>
                  </a:txBody>
                  <a:tcPr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200" dirty="0" smtClean="0">
                          <a:solidFill>
                            <a:srgbClr val="000066"/>
                          </a:solidFill>
                        </a:rPr>
                        <a:t>Разделение инвестиционных операций и расчетов</a:t>
                      </a:r>
                      <a:endParaRPr lang="en-US" sz="1200" dirty="0" smtClean="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r>
              <a:tr h="427437">
                <a:tc>
                  <a:txBody>
                    <a:bodyPr/>
                    <a:lstStyle/>
                    <a:p>
                      <a:r>
                        <a:rPr lang="ru-RU" sz="1200" dirty="0" smtClean="0">
                          <a:solidFill>
                            <a:srgbClr val="000066"/>
                          </a:solidFill>
                        </a:rPr>
                        <a:t>Необходимость в принудительном</a:t>
                      </a:r>
                      <a:r>
                        <a:rPr lang="ru-RU" sz="1200" baseline="0" dirty="0" smtClean="0">
                          <a:solidFill>
                            <a:srgbClr val="000066"/>
                          </a:solidFill>
                        </a:rPr>
                        <a:t> </a:t>
                      </a:r>
                      <a:r>
                        <a:rPr lang="ru-RU" sz="1200" dirty="0" smtClean="0">
                          <a:solidFill>
                            <a:srgbClr val="000066"/>
                          </a:solidFill>
                        </a:rPr>
                        <a:t>страховании вкладов</a:t>
                      </a:r>
                      <a:endParaRPr lang="en-US" sz="12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a:r>
                        <a:rPr lang="ru-RU" sz="2800" b="1" smtClean="0">
                          <a:solidFill>
                            <a:srgbClr val="006000"/>
                          </a:solidFill>
                          <a:sym typeface="Wingdings"/>
                        </a:rPr>
                        <a:t></a:t>
                      </a:r>
                      <a:endParaRPr lang="en-US" sz="2800" b="1" dirty="0">
                        <a:solidFill>
                          <a:srgbClr val="006000"/>
                        </a:solidFill>
                      </a:endParaRPr>
                    </a:p>
                  </a:txBody>
                  <a:tcPr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200" dirty="0" smtClean="0">
                          <a:solidFill>
                            <a:srgbClr val="000066"/>
                          </a:solidFill>
                        </a:rPr>
                        <a:t>Разделение инвестиционных операций и расчетов</a:t>
                      </a:r>
                      <a:endParaRPr lang="en-US" sz="1200" dirty="0" smtClean="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r>
              <a:tr h="427437">
                <a:tc>
                  <a:txBody>
                    <a:bodyPr/>
                    <a:lstStyle/>
                    <a:p>
                      <a:r>
                        <a:rPr lang="ru-RU" sz="1200" dirty="0" smtClean="0">
                          <a:solidFill>
                            <a:srgbClr val="000066"/>
                          </a:solidFill>
                        </a:rPr>
                        <a:t>Необходимость в специализированных платежных системах</a:t>
                      </a:r>
                      <a:endParaRPr lang="en-US" sz="12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a:r>
                        <a:rPr lang="ru-RU" sz="2800" b="1" smtClean="0">
                          <a:solidFill>
                            <a:srgbClr val="006000"/>
                          </a:solidFill>
                          <a:sym typeface="Wingdings"/>
                        </a:rPr>
                        <a:t></a:t>
                      </a:r>
                      <a:endParaRPr lang="en-US" sz="2800" b="1" dirty="0">
                        <a:solidFill>
                          <a:srgbClr val="006000"/>
                        </a:solidFill>
                      </a:endParaRPr>
                    </a:p>
                  </a:txBody>
                  <a:tcPr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r>
                        <a:rPr lang="ru-RU" sz="1200" dirty="0" smtClean="0">
                          <a:solidFill>
                            <a:srgbClr val="000066"/>
                          </a:solidFill>
                        </a:rPr>
                        <a:t>Возможность трансферта</a:t>
                      </a:r>
                      <a:endParaRPr lang="en-US" sz="12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r>
              <a:tr h="427437">
                <a:tc>
                  <a:txBody>
                    <a:bodyPr/>
                    <a:lstStyle/>
                    <a:p>
                      <a:r>
                        <a:rPr lang="ru-RU" sz="1200" dirty="0" smtClean="0">
                          <a:solidFill>
                            <a:srgbClr val="000066"/>
                          </a:solidFill>
                        </a:rPr>
                        <a:t>Низкое</a:t>
                      </a:r>
                      <a:r>
                        <a:rPr lang="ru-RU" sz="1200" baseline="0" dirty="0" smtClean="0">
                          <a:solidFill>
                            <a:srgbClr val="000066"/>
                          </a:solidFill>
                        </a:rPr>
                        <a:t> качество и высокая стоимость переводов</a:t>
                      </a:r>
                      <a:endParaRPr lang="en-US" sz="12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a:r>
                        <a:rPr lang="ru-RU" sz="2800" b="1" dirty="0" smtClean="0">
                          <a:solidFill>
                            <a:srgbClr val="006000"/>
                          </a:solidFill>
                          <a:sym typeface="Wingdings"/>
                        </a:rPr>
                        <a:t></a:t>
                      </a:r>
                      <a:endParaRPr lang="en-US" sz="2800" b="1" dirty="0">
                        <a:solidFill>
                          <a:srgbClr val="006000"/>
                        </a:solidFill>
                      </a:endParaRPr>
                    </a:p>
                  </a:txBody>
                  <a:tcPr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r>
                        <a:rPr lang="ru-RU" sz="1200" dirty="0" smtClean="0">
                          <a:solidFill>
                            <a:srgbClr val="000066"/>
                          </a:solidFill>
                        </a:rPr>
                        <a:t>Возможность трансферта</a:t>
                      </a:r>
                      <a:endParaRPr lang="en-US" sz="12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r>
              <a:tr h="427437">
                <a:tc>
                  <a:txBody>
                    <a:bodyPr/>
                    <a:lstStyle/>
                    <a:p>
                      <a:r>
                        <a:rPr lang="ru-RU" sz="1200" dirty="0" smtClean="0">
                          <a:solidFill>
                            <a:srgbClr val="000066"/>
                          </a:solidFill>
                        </a:rPr>
                        <a:t>Сложность организации</a:t>
                      </a:r>
                      <a:r>
                        <a:rPr lang="ru-RU" sz="1200" baseline="0" dirty="0" smtClean="0">
                          <a:solidFill>
                            <a:srgbClr val="000066"/>
                          </a:solidFill>
                        </a:rPr>
                        <a:t> безналичных расчетов на всей территории</a:t>
                      </a:r>
                      <a:endParaRPr lang="en-US" sz="12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2800" b="1" dirty="0" smtClean="0">
                          <a:solidFill>
                            <a:srgbClr val="006000"/>
                          </a:solidFill>
                          <a:sym typeface="Wingdings"/>
                        </a:rPr>
                        <a:t></a:t>
                      </a:r>
                      <a:endParaRPr lang="en-US" sz="2800" b="1" dirty="0" smtClean="0">
                        <a:solidFill>
                          <a:srgbClr val="006000"/>
                        </a:solidFill>
                      </a:endParaRPr>
                    </a:p>
                  </a:txBody>
                  <a:tcPr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r>
                        <a:rPr lang="ru-RU" sz="1200" dirty="0" smtClean="0">
                          <a:solidFill>
                            <a:srgbClr val="000066"/>
                          </a:solidFill>
                        </a:rPr>
                        <a:t>Возможность использования персональных операторов счета</a:t>
                      </a:r>
                      <a:endParaRPr lang="en-US" sz="12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r>
              <a:tr h="427437">
                <a:tc>
                  <a:txBody>
                    <a:bodyPr/>
                    <a:lstStyle/>
                    <a:p>
                      <a:r>
                        <a:rPr lang="ru-RU" sz="1200" dirty="0" smtClean="0">
                          <a:solidFill>
                            <a:srgbClr val="000066"/>
                          </a:solidFill>
                        </a:rPr>
                        <a:t>Сложность перехода на расчеты в цифровой валюте</a:t>
                      </a:r>
                      <a:endParaRPr lang="en-US" sz="12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2800" b="1" dirty="0" smtClean="0">
                          <a:solidFill>
                            <a:srgbClr val="006000"/>
                          </a:solidFill>
                          <a:sym typeface="Wingdings"/>
                        </a:rPr>
                        <a:t></a:t>
                      </a:r>
                      <a:endParaRPr lang="en-US" sz="2800" b="1" dirty="0" smtClean="0">
                        <a:solidFill>
                          <a:srgbClr val="006000"/>
                        </a:solidFill>
                      </a:endParaRPr>
                    </a:p>
                  </a:txBody>
                  <a:tcPr marT="0"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r>
                        <a:rPr lang="ru-RU" sz="1200" dirty="0" smtClean="0">
                          <a:solidFill>
                            <a:srgbClr val="000066"/>
                          </a:solidFill>
                        </a:rPr>
                        <a:t>Исключение рисков при безнал. расчетах</a:t>
                      </a:r>
                    </a:p>
                    <a:p>
                      <a:pPr marL="0" marR="0" indent="0" algn="l" defTabSz="914400" rtl="0" eaLnBrk="1" fontAlgn="auto" latinLnBrk="0" hangingPunct="1">
                        <a:lnSpc>
                          <a:spcPct val="100000"/>
                        </a:lnSpc>
                        <a:spcBef>
                          <a:spcPts val="0"/>
                        </a:spcBef>
                        <a:spcAft>
                          <a:spcPts val="0"/>
                        </a:spcAft>
                        <a:buClrTx/>
                        <a:buSzTx/>
                        <a:buFontTx/>
                        <a:buNone/>
                        <a:tabLst/>
                        <a:defRPr/>
                      </a:pPr>
                      <a:r>
                        <a:rPr lang="ru-RU" sz="1200" dirty="0" smtClean="0">
                          <a:solidFill>
                            <a:srgbClr val="000066"/>
                          </a:solidFill>
                        </a:rPr>
                        <a:t>Использование персональных операторов счета</a:t>
                      </a:r>
                      <a:endParaRPr lang="en-US" sz="1200" dirty="0" smtClean="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r>
            </a:tbl>
          </a:graphicData>
        </a:graphic>
      </p:graphicFrame>
      <p:sp>
        <p:nvSpPr>
          <p:cNvPr id="4" name="TextBox 3"/>
          <p:cNvSpPr txBox="1"/>
          <p:nvPr/>
        </p:nvSpPr>
        <p:spPr>
          <a:xfrm>
            <a:off x="232247" y="624433"/>
            <a:ext cx="8388932" cy="400110"/>
          </a:xfrm>
          <a:prstGeom prst="rect">
            <a:avLst/>
          </a:prstGeom>
          <a:noFill/>
        </p:spPr>
        <p:txBody>
          <a:bodyPr wrap="square" rtlCol="0">
            <a:spAutoFit/>
          </a:bodyPr>
          <a:lstStyle/>
          <a:p>
            <a:pPr algn="ctr"/>
            <a:r>
              <a:rPr lang="ru-RU" sz="2000" b="1" dirty="0" smtClean="0">
                <a:solidFill>
                  <a:srgbClr val="FF0000"/>
                </a:solidFill>
              </a:rPr>
              <a:t>Устраняются все проблемы действующей денежной системы</a:t>
            </a:r>
            <a:endParaRPr lang="ru-RU" sz="2000" b="1" dirty="0">
              <a:solidFill>
                <a:srgbClr val="FF0000"/>
              </a:solidFill>
            </a:endParaRPr>
          </a:p>
        </p:txBody>
      </p:sp>
    </p:spTree>
    <p:extLst>
      <p:ext uri="{BB962C8B-B14F-4D97-AF65-F5344CB8AC3E}">
        <p14:creationId xmlns:p14="http://schemas.microsoft.com/office/powerpoint/2010/main" val="29167407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TextBox 2"/>
          <p:cNvSpPr txBox="1"/>
          <p:nvPr/>
        </p:nvSpPr>
        <p:spPr>
          <a:xfrm>
            <a:off x="592287" y="1704553"/>
            <a:ext cx="7884876" cy="2062103"/>
          </a:xfrm>
          <a:prstGeom prst="rect">
            <a:avLst/>
          </a:prstGeom>
          <a:noFill/>
        </p:spPr>
        <p:txBody>
          <a:bodyPr wrap="square" rtlCol="0">
            <a:spAutoFit/>
          </a:bodyPr>
          <a:lstStyle/>
          <a:p>
            <a:r>
              <a:rPr lang="ru-RU" sz="1600" b="1" u="sng" dirty="0" smtClean="0"/>
              <a:t>Презентация основана на результатах следующих исследований:</a:t>
            </a:r>
          </a:p>
          <a:p>
            <a:r>
              <a:rPr lang="ru-RU" sz="1600" dirty="0" smtClean="0"/>
              <a:t>К.Т. Сумманен, "Национальная денежная система в цифровой экономике"//Банковское дело, 2017, №5, 2017, с. 12 - 18.</a:t>
            </a:r>
          </a:p>
          <a:p>
            <a:r>
              <a:rPr lang="ru-RU" sz="1600" dirty="0" smtClean="0"/>
              <a:t>К.Т. Сумманен, "Денежная система на базе суверенной валюты"//Банковское дело, 2018, №2, с. 34 - 39.</a:t>
            </a:r>
          </a:p>
          <a:p>
            <a:endParaRPr lang="ru-RU" sz="1600" dirty="0"/>
          </a:p>
          <a:p>
            <a:r>
              <a:rPr lang="ru-RU" sz="1600" dirty="0" smtClean="0"/>
              <a:t>Статьи могут быть предоставлены автором в электронной форме по запросу на </a:t>
            </a:r>
            <a:r>
              <a:rPr lang="en-US" sz="1600" dirty="0" smtClean="0"/>
              <a:t>summanen@vtb.ru</a:t>
            </a:r>
            <a:endParaRPr lang="en-US" sz="1600" dirty="0"/>
          </a:p>
        </p:txBody>
      </p:sp>
    </p:spTree>
    <p:extLst>
      <p:ext uri="{BB962C8B-B14F-4D97-AF65-F5344CB8AC3E}">
        <p14:creationId xmlns:p14="http://schemas.microsoft.com/office/powerpoint/2010/main" val="27381124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Box 2"/>
          <p:cNvSpPr txBox="1"/>
          <p:nvPr/>
        </p:nvSpPr>
        <p:spPr>
          <a:xfrm>
            <a:off x="1636403" y="3108325"/>
            <a:ext cx="5472608" cy="584775"/>
          </a:xfrm>
          <a:prstGeom prst="rect">
            <a:avLst/>
          </a:prstGeom>
          <a:noFill/>
        </p:spPr>
        <p:txBody>
          <a:bodyPr wrap="square" rtlCol="0">
            <a:spAutoFit/>
          </a:bodyPr>
          <a:lstStyle/>
          <a:p>
            <a:pPr algn="ctr"/>
            <a:r>
              <a:rPr lang="ru-RU" sz="3200" b="1" dirty="0" smtClean="0">
                <a:solidFill>
                  <a:srgbClr val="000066"/>
                </a:solidFill>
              </a:rPr>
              <a:t>Приложения</a:t>
            </a:r>
            <a:endParaRPr lang="ru-RU" sz="3200" b="1" dirty="0">
              <a:solidFill>
                <a:srgbClr val="000066"/>
              </a:solidFill>
            </a:endParaRPr>
          </a:p>
        </p:txBody>
      </p:sp>
    </p:spTree>
    <p:extLst>
      <p:ext uri="{BB962C8B-B14F-4D97-AF65-F5344CB8AC3E}">
        <p14:creationId xmlns:p14="http://schemas.microsoft.com/office/powerpoint/2010/main" val="7826777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just"/>
            <a:r>
              <a:rPr lang="ru-RU" dirty="0" smtClean="0"/>
              <a:t>О понятиях</a:t>
            </a:r>
            <a:endParaRPr lang="ru-RU" dirty="0"/>
          </a:p>
        </p:txBody>
      </p:sp>
      <p:sp>
        <p:nvSpPr>
          <p:cNvPr id="3" name="Прямоугольник 2"/>
          <p:cNvSpPr/>
          <p:nvPr/>
        </p:nvSpPr>
        <p:spPr>
          <a:xfrm>
            <a:off x="772307" y="1380517"/>
            <a:ext cx="7201644" cy="4524315"/>
          </a:xfrm>
          <a:prstGeom prst="rect">
            <a:avLst/>
          </a:prstGeom>
        </p:spPr>
        <p:txBody>
          <a:bodyPr wrap="square">
            <a:spAutoFit/>
          </a:bodyPr>
          <a:lstStyle/>
          <a:p>
            <a:pPr algn="ctr">
              <a:spcBef>
                <a:spcPts val="600"/>
              </a:spcBef>
            </a:pPr>
            <a:r>
              <a:rPr lang="ru-RU" sz="1400" b="1" u="sng" dirty="0" smtClean="0">
                <a:solidFill>
                  <a:srgbClr val="000066"/>
                </a:solidFill>
              </a:rPr>
              <a:t>Формальное </a:t>
            </a:r>
            <a:r>
              <a:rPr lang="ru-RU" sz="1400" b="1" u="sng" dirty="0" err="1" smtClean="0">
                <a:solidFill>
                  <a:srgbClr val="000066"/>
                </a:solidFill>
              </a:rPr>
              <a:t>опеределение</a:t>
            </a:r>
            <a:r>
              <a:rPr lang="ru-RU" sz="1400" b="1" u="sng" dirty="0" smtClean="0">
                <a:solidFill>
                  <a:srgbClr val="000066"/>
                </a:solidFill>
              </a:rPr>
              <a:t>:</a:t>
            </a:r>
          </a:p>
          <a:p>
            <a:pPr marL="171450" indent="-171450">
              <a:spcBef>
                <a:spcPts val="600"/>
              </a:spcBef>
              <a:buFont typeface="Arial" pitchFamily="34" charset="0"/>
              <a:buChar char="•"/>
            </a:pPr>
            <a:r>
              <a:rPr lang="ru-RU" sz="1600" dirty="0">
                <a:solidFill>
                  <a:srgbClr val="000066"/>
                </a:solidFill>
              </a:rPr>
              <a:t>Н</a:t>
            </a:r>
            <a:r>
              <a:rPr lang="ru-RU" sz="1600" dirty="0" smtClean="0">
                <a:solidFill>
                  <a:srgbClr val="000066"/>
                </a:solidFill>
              </a:rPr>
              <a:t>ематериальное благо, используемое в качестве денег, создаваемое и уничтожаемое Эмитентом, </a:t>
            </a:r>
            <a:r>
              <a:rPr lang="ru-RU" sz="1600" dirty="0">
                <a:solidFill>
                  <a:srgbClr val="000066"/>
                </a:solidFill>
              </a:rPr>
              <a:t>характеризуемое денежной единицей и</a:t>
            </a:r>
            <a:r>
              <a:rPr lang="en-US" sz="1600" dirty="0">
                <a:solidFill>
                  <a:srgbClr val="000066"/>
                </a:solidFill>
              </a:rPr>
              <a:t> </a:t>
            </a:r>
            <a:r>
              <a:rPr lang="ru-RU" sz="1600" dirty="0">
                <a:solidFill>
                  <a:srgbClr val="000066"/>
                </a:solidFill>
              </a:rPr>
              <a:t>правовой моделью, обладающее</a:t>
            </a:r>
            <a:r>
              <a:rPr lang="en-US" sz="1600" dirty="0">
                <a:solidFill>
                  <a:srgbClr val="000066"/>
                </a:solidFill>
              </a:rPr>
              <a:t> </a:t>
            </a:r>
            <a:r>
              <a:rPr lang="ru-RU" sz="1600" dirty="0">
                <a:solidFill>
                  <a:srgbClr val="000066"/>
                </a:solidFill>
              </a:rPr>
              <a:t>следующими свойствами: сумма,</a:t>
            </a:r>
            <a:r>
              <a:rPr lang="en-US" sz="1600" dirty="0">
                <a:solidFill>
                  <a:srgbClr val="000066"/>
                </a:solidFill>
              </a:rPr>
              <a:t> </a:t>
            </a:r>
            <a:r>
              <a:rPr lang="ru-RU" sz="1600" dirty="0">
                <a:solidFill>
                  <a:srgbClr val="000066"/>
                </a:solidFill>
              </a:rPr>
              <a:t>измеряемая в денежных единицах; бесконечная делимость;</a:t>
            </a:r>
            <a:r>
              <a:rPr lang="en-US" sz="1600" dirty="0">
                <a:solidFill>
                  <a:srgbClr val="000066"/>
                </a:solidFill>
              </a:rPr>
              <a:t> </a:t>
            </a:r>
            <a:r>
              <a:rPr lang="ru-RU" sz="1600" dirty="0">
                <a:solidFill>
                  <a:srgbClr val="000066"/>
                </a:solidFill>
              </a:rPr>
              <a:t>неразличимость </a:t>
            </a:r>
            <a:r>
              <a:rPr lang="ru-RU" sz="1600" dirty="0" smtClean="0">
                <a:solidFill>
                  <a:srgbClr val="000066"/>
                </a:solidFill>
              </a:rPr>
              <a:t>составляющих;</a:t>
            </a:r>
            <a:r>
              <a:rPr lang="en-US" sz="1600" dirty="0" smtClean="0">
                <a:solidFill>
                  <a:srgbClr val="000066"/>
                </a:solidFill>
              </a:rPr>
              <a:t> </a:t>
            </a:r>
            <a:r>
              <a:rPr lang="ru-RU" sz="1600" dirty="0" smtClean="0">
                <a:solidFill>
                  <a:srgbClr val="000066"/>
                </a:solidFill>
              </a:rPr>
              <a:t>персистентность; </a:t>
            </a:r>
            <a:r>
              <a:rPr lang="ru-RU" sz="1600" dirty="0">
                <a:solidFill>
                  <a:srgbClr val="000066"/>
                </a:solidFill>
              </a:rPr>
              <a:t>возможность нахождения в собственности и передачи между </a:t>
            </a:r>
            <a:r>
              <a:rPr lang="ru-RU" sz="1600" dirty="0" smtClean="0">
                <a:solidFill>
                  <a:srgbClr val="000066"/>
                </a:solidFill>
              </a:rPr>
              <a:t>субъектами с  сохранением </a:t>
            </a:r>
            <a:r>
              <a:rPr lang="ru-RU" sz="1600" dirty="0">
                <a:solidFill>
                  <a:srgbClr val="000066"/>
                </a:solidFill>
              </a:rPr>
              <a:t>общей суммы </a:t>
            </a:r>
            <a:r>
              <a:rPr lang="ru-RU" sz="1600" dirty="0" smtClean="0">
                <a:solidFill>
                  <a:srgbClr val="000066"/>
                </a:solidFill>
              </a:rPr>
              <a:t>валюты в мире</a:t>
            </a:r>
          </a:p>
          <a:p>
            <a:pPr marL="171450" indent="-171450">
              <a:spcBef>
                <a:spcPts val="600"/>
              </a:spcBef>
              <a:buFont typeface="Arial" pitchFamily="34" charset="0"/>
              <a:buChar char="•"/>
            </a:pPr>
            <a:endParaRPr lang="ru-RU" sz="1600" dirty="0" smtClean="0">
              <a:solidFill>
                <a:srgbClr val="000066"/>
              </a:solidFill>
            </a:endParaRPr>
          </a:p>
          <a:p>
            <a:pPr algn="ctr">
              <a:spcBef>
                <a:spcPts val="600"/>
              </a:spcBef>
            </a:pPr>
            <a:r>
              <a:rPr lang="ru-RU" sz="1400" b="1" u="sng" dirty="0" smtClean="0">
                <a:solidFill>
                  <a:srgbClr val="000066"/>
                </a:solidFill>
              </a:rPr>
              <a:t>Образное определение:</a:t>
            </a:r>
          </a:p>
          <a:p>
            <a:pPr marL="171450" indent="-171450">
              <a:spcBef>
                <a:spcPts val="600"/>
              </a:spcBef>
              <a:buFont typeface="Arial" pitchFamily="34" charset="0"/>
              <a:buChar char="•"/>
            </a:pPr>
            <a:r>
              <a:rPr lang="ru-RU" sz="1600" dirty="0" smtClean="0">
                <a:solidFill>
                  <a:srgbClr val="000066"/>
                </a:solidFill>
              </a:rPr>
              <a:t>Воображаемая </a:t>
            </a:r>
            <a:r>
              <a:rPr lang="ru-RU" sz="1600" dirty="0">
                <a:solidFill>
                  <a:srgbClr val="000066"/>
                </a:solidFill>
              </a:rPr>
              <a:t>жидкость, </a:t>
            </a:r>
            <a:r>
              <a:rPr lang="ru-RU" sz="1600" dirty="0" smtClean="0">
                <a:solidFill>
                  <a:srgbClr val="000066"/>
                </a:solidFill>
              </a:rPr>
              <a:t>неразлагающаяся, синтезируемая и уничтожаемая только Эмитентом, характеризуемая </a:t>
            </a:r>
            <a:r>
              <a:rPr lang="ru-RU" sz="1600" dirty="0">
                <a:solidFill>
                  <a:srgbClr val="000066"/>
                </a:solidFill>
              </a:rPr>
              <a:t>массой (сумма), </a:t>
            </a:r>
            <a:r>
              <a:rPr lang="ru-RU" sz="1600" dirty="0" smtClean="0">
                <a:solidFill>
                  <a:srgbClr val="000066"/>
                </a:solidFill>
              </a:rPr>
              <a:t>состоящая </a:t>
            </a:r>
            <a:r>
              <a:rPr lang="ru-RU" sz="1600" dirty="0">
                <a:solidFill>
                  <a:srgbClr val="000066"/>
                </a:solidFill>
              </a:rPr>
              <a:t>из бесконечно малых (бесконечная делимость) идентичных (неразличимость) </a:t>
            </a:r>
            <a:r>
              <a:rPr lang="ru-RU" sz="1600" dirty="0" smtClean="0">
                <a:solidFill>
                  <a:srgbClr val="000066"/>
                </a:solidFill>
              </a:rPr>
              <a:t>молекул </a:t>
            </a:r>
            <a:r>
              <a:rPr lang="ru-RU" sz="1600" dirty="0">
                <a:solidFill>
                  <a:srgbClr val="000066"/>
                </a:solidFill>
              </a:rPr>
              <a:t>из атомов определенного типа (денежная единица), связанных определенным образом (правовая </a:t>
            </a:r>
            <a:r>
              <a:rPr lang="ru-RU" sz="1600" dirty="0" smtClean="0">
                <a:solidFill>
                  <a:srgbClr val="000066"/>
                </a:solidFill>
              </a:rPr>
              <a:t>модель). Может находится в собственности и передаваться между владельцами без изменения общей массы жидкости в мире</a:t>
            </a:r>
          </a:p>
        </p:txBody>
      </p:sp>
      <p:sp>
        <p:nvSpPr>
          <p:cNvPr id="4" name="Прямоугольник 3"/>
          <p:cNvSpPr/>
          <p:nvPr/>
        </p:nvSpPr>
        <p:spPr>
          <a:xfrm>
            <a:off x="426319" y="768449"/>
            <a:ext cx="8172907" cy="523220"/>
          </a:xfrm>
          <a:prstGeom prst="rect">
            <a:avLst/>
          </a:prstGeom>
        </p:spPr>
        <p:txBody>
          <a:bodyPr wrap="square">
            <a:spAutoFit/>
          </a:bodyPr>
          <a:lstStyle/>
          <a:p>
            <a:pPr algn="ctr"/>
            <a:r>
              <a:rPr lang="ru-RU" sz="2800" b="1" i="1" dirty="0">
                <a:solidFill>
                  <a:srgbClr val="FF0000"/>
                </a:solidFill>
              </a:rPr>
              <a:t>Валюта - понятие из области </a:t>
            </a:r>
            <a:r>
              <a:rPr lang="ru-RU" sz="2800" b="1" i="1" dirty="0" smtClean="0">
                <a:solidFill>
                  <a:srgbClr val="FF0000"/>
                </a:solidFill>
              </a:rPr>
              <a:t>идеального</a:t>
            </a:r>
            <a:endParaRPr lang="ru-RU" sz="2800" b="1" i="1" dirty="0">
              <a:solidFill>
                <a:srgbClr val="FF0000"/>
              </a:solidFill>
            </a:endParaRPr>
          </a:p>
        </p:txBody>
      </p:sp>
    </p:spTree>
    <p:extLst>
      <p:ext uri="{BB962C8B-B14F-4D97-AF65-F5344CB8AC3E}">
        <p14:creationId xmlns:p14="http://schemas.microsoft.com/office/powerpoint/2010/main" val="36151742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solidFill>
                <a:srgbClr val="000066"/>
              </a:solidFill>
            </a:endParaRPr>
          </a:p>
        </p:txBody>
      </p:sp>
      <p:sp>
        <p:nvSpPr>
          <p:cNvPr id="3" name="Rectangle 2"/>
          <p:cNvSpPr/>
          <p:nvPr/>
        </p:nvSpPr>
        <p:spPr>
          <a:xfrm>
            <a:off x="124235" y="820422"/>
            <a:ext cx="8604956" cy="369332"/>
          </a:xfrm>
          <a:prstGeom prst="rect">
            <a:avLst/>
          </a:prstGeom>
        </p:spPr>
        <p:txBody>
          <a:bodyPr wrap="square">
            <a:spAutoFit/>
          </a:bodyPr>
          <a:lstStyle/>
          <a:p>
            <a:pPr algn="ctr">
              <a:spcBef>
                <a:spcPts val="600"/>
              </a:spcBef>
            </a:pPr>
            <a:r>
              <a:rPr lang="ru-RU" sz="1800" b="1" dirty="0" smtClean="0">
                <a:solidFill>
                  <a:srgbClr val="FF0000"/>
                </a:solidFill>
              </a:rPr>
              <a:t>Валюта </a:t>
            </a:r>
            <a:r>
              <a:rPr lang="ru-RU" sz="1800" b="1" dirty="0" smtClean="0">
                <a:solidFill>
                  <a:srgbClr val="FF0000"/>
                </a:solidFill>
                <a:sym typeface="Symbol"/>
              </a:rPr>
              <a:t></a:t>
            </a:r>
            <a:r>
              <a:rPr lang="ru-RU" sz="1800" b="1" dirty="0" smtClean="0">
                <a:solidFill>
                  <a:srgbClr val="FF0000"/>
                </a:solidFill>
              </a:rPr>
              <a:t> </a:t>
            </a:r>
            <a:r>
              <a:rPr lang="ru-RU" sz="1800" b="1" dirty="0">
                <a:solidFill>
                  <a:srgbClr val="FF0000"/>
                </a:solidFill>
              </a:rPr>
              <a:t>денежная </a:t>
            </a:r>
            <a:r>
              <a:rPr lang="ru-RU" sz="1800" b="1" dirty="0" smtClean="0">
                <a:solidFill>
                  <a:srgbClr val="FF0000"/>
                </a:solidFill>
              </a:rPr>
              <a:t>единица </a:t>
            </a:r>
            <a:r>
              <a:rPr lang="ru-RU" sz="1800" b="1" dirty="0" smtClean="0">
                <a:solidFill>
                  <a:srgbClr val="FF0000"/>
                </a:solidFill>
                <a:sym typeface="Symbol"/>
              </a:rPr>
              <a:t> </a:t>
            </a:r>
            <a:r>
              <a:rPr lang="ru-RU" sz="1800" b="1" dirty="0" smtClean="0">
                <a:solidFill>
                  <a:srgbClr val="FF0000"/>
                </a:solidFill>
              </a:rPr>
              <a:t>эмитент </a:t>
            </a:r>
            <a:r>
              <a:rPr lang="ru-RU" sz="1800" b="1" dirty="0" smtClean="0">
                <a:solidFill>
                  <a:srgbClr val="FF0000"/>
                </a:solidFill>
                <a:sym typeface="Symbol"/>
              </a:rPr>
              <a:t> экономико-</a:t>
            </a:r>
            <a:r>
              <a:rPr lang="ru-RU" sz="1800" b="1" dirty="0" smtClean="0">
                <a:solidFill>
                  <a:srgbClr val="FF0000"/>
                </a:solidFill>
              </a:rPr>
              <a:t>правовая модель</a:t>
            </a:r>
            <a:endParaRPr lang="ru-RU" sz="1800" b="1" dirty="0">
              <a:solidFill>
                <a:srgbClr val="FF0000"/>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552216828"/>
              </p:ext>
            </p:extLst>
          </p:nvPr>
        </p:nvGraphicFramePr>
        <p:xfrm>
          <a:off x="736303" y="1279525"/>
          <a:ext cx="7740860" cy="3657600"/>
        </p:xfrm>
        <a:graphic>
          <a:graphicData uri="http://schemas.openxmlformats.org/drawingml/2006/table">
            <a:tbl>
              <a:tblPr firstRow="1" bandRow="1">
                <a:tableStyleId>{5C22544A-7EE6-4342-B048-85BDC9FD1C3A}</a:tableStyleId>
              </a:tblPr>
              <a:tblGrid>
                <a:gridCol w="2196244"/>
                <a:gridCol w="1786618"/>
                <a:gridCol w="3757998"/>
              </a:tblGrid>
              <a:tr h="370840">
                <a:tc>
                  <a:txBody>
                    <a:bodyPr/>
                    <a:lstStyle/>
                    <a:p>
                      <a:pPr algn="ctr"/>
                      <a:r>
                        <a:rPr lang="ru-RU" dirty="0" smtClean="0">
                          <a:solidFill>
                            <a:srgbClr val="000066"/>
                          </a:solidFill>
                        </a:rPr>
                        <a:t>Эмитент</a:t>
                      </a:r>
                      <a:endParaRPr lang="en-US" dirty="0">
                        <a:solidFill>
                          <a:srgbClr val="000066"/>
                        </a:solidFill>
                      </a:endParaRPr>
                    </a:p>
                  </a:txBody>
                  <a:tcPr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ru-RU" dirty="0" smtClean="0">
                          <a:solidFill>
                            <a:srgbClr val="000066"/>
                          </a:solidFill>
                        </a:rPr>
                        <a:t>Денежная единица</a:t>
                      </a:r>
                      <a:endParaRPr lang="en-US" dirty="0">
                        <a:solidFill>
                          <a:srgbClr val="000066"/>
                        </a:solidFill>
                      </a:endParaRPr>
                    </a:p>
                  </a:txBody>
                  <a:tcPr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ru-RU" dirty="0" smtClean="0">
                          <a:solidFill>
                            <a:srgbClr val="000066"/>
                          </a:solidFill>
                        </a:rPr>
                        <a:t>Экономико-правовая модель</a:t>
                      </a:r>
                      <a:endParaRPr lang="en-US" dirty="0">
                        <a:solidFill>
                          <a:srgbClr val="000066"/>
                        </a:solidFill>
                      </a:endParaRPr>
                    </a:p>
                  </a:txBody>
                  <a:tcPr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pPr marL="285750" indent="-285750" algn="l">
                        <a:buFont typeface="Arial" pitchFamily="34" charset="0"/>
                        <a:buChar char="•"/>
                      </a:pPr>
                      <a:r>
                        <a:rPr lang="ru-RU" sz="1600" dirty="0" smtClean="0">
                          <a:solidFill>
                            <a:srgbClr val="000066"/>
                          </a:solidFill>
                        </a:rPr>
                        <a:t>ЦБ РФ</a:t>
                      </a:r>
                    </a:p>
                    <a:p>
                      <a:pPr marL="285750" indent="-285750" algn="l">
                        <a:buFont typeface="Arial" pitchFamily="34" charset="0"/>
                        <a:buChar char="•"/>
                      </a:pPr>
                      <a:r>
                        <a:rPr lang="ru-RU" sz="1600" dirty="0" smtClean="0">
                          <a:solidFill>
                            <a:srgbClr val="000066"/>
                          </a:solidFill>
                        </a:rPr>
                        <a:t>ФРС США</a:t>
                      </a:r>
                    </a:p>
                    <a:p>
                      <a:pPr marL="285750" indent="-285750" algn="l">
                        <a:buFont typeface="Arial" pitchFamily="34" charset="0"/>
                        <a:buChar char="•"/>
                      </a:pPr>
                      <a:r>
                        <a:rPr lang="ru-RU" sz="1600" dirty="0" smtClean="0">
                          <a:solidFill>
                            <a:srgbClr val="000066"/>
                          </a:solidFill>
                        </a:rPr>
                        <a:t>ЦБ ЕС</a:t>
                      </a:r>
                    </a:p>
                    <a:p>
                      <a:pPr marL="285750" indent="-285750" algn="l">
                        <a:buFont typeface="Arial" pitchFamily="34" charset="0"/>
                        <a:buChar char="•"/>
                      </a:pPr>
                      <a:r>
                        <a:rPr lang="ru-RU" sz="1600" dirty="0" smtClean="0">
                          <a:solidFill>
                            <a:srgbClr val="000066"/>
                          </a:solidFill>
                        </a:rPr>
                        <a:t>ВТБ</a:t>
                      </a:r>
                      <a:endParaRPr lang="en-US" sz="1600" dirty="0" smtClean="0">
                        <a:solidFill>
                          <a:srgbClr val="000066"/>
                        </a:solidFill>
                      </a:endParaRPr>
                    </a:p>
                    <a:p>
                      <a:pPr marL="285750" indent="-285750" algn="l">
                        <a:buFont typeface="Arial" pitchFamily="34" charset="0"/>
                        <a:buChar char="•"/>
                      </a:pPr>
                      <a:r>
                        <a:rPr lang="ru-RU" sz="1600" baseline="0" dirty="0" smtClean="0">
                          <a:solidFill>
                            <a:srgbClr val="000066"/>
                          </a:solidFill>
                        </a:rPr>
                        <a:t>ВТБ 24</a:t>
                      </a:r>
                    </a:p>
                    <a:p>
                      <a:pPr marL="285750" indent="-285750" algn="l">
                        <a:buFont typeface="Arial" pitchFamily="34" charset="0"/>
                        <a:buChar char="•"/>
                      </a:pPr>
                      <a:r>
                        <a:rPr lang="ru-RU" sz="1600" baseline="0" dirty="0" smtClean="0">
                          <a:solidFill>
                            <a:srgbClr val="000066"/>
                          </a:solidFill>
                        </a:rPr>
                        <a:t>Сбербанк</a:t>
                      </a:r>
                    </a:p>
                    <a:p>
                      <a:pPr marL="285750" indent="-285750" algn="l">
                        <a:buFont typeface="Arial" pitchFamily="34" charset="0"/>
                        <a:buChar char="•"/>
                      </a:pPr>
                      <a:r>
                        <a:rPr lang="ru-RU" sz="1600" b="1" baseline="0" dirty="0" smtClean="0">
                          <a:solidFill>
                            <a:srgbClr val="FF0000"/>
                          </a:solidFill>
                        </a:rPr>
                        <a:t>Алгоритм</a:t>
                      </a:r>
                    </a:p>
                    <a:p>
                      <a:pPr marL="285750" indent="-285750" algn="l">
                        <a:buFont typeface="Arial" pitchFamily="34" charset="0"/>
                        <a:buChar char="•"/>
                      </a:pPr>
                      <a:r>
                        <a:rPr lang="ru-RU" sz="1600" baseline="0" dirty="0" smtClean="0">
                          <a:solidFill>
                            <a:srgbClr val="000066"/>
                          </a:solidFill>
                        </a:rPr>
                        <a:t>Яндекс Деньги</a:t>
                      </a:r>
                      <a:endParaRPr lang="en-US" sz="1600" baseline="0" dirty="0" smtClean="0">
                        <a:solidFill>
                          <a:srgbClr val="000066"/>
                        </a:solidFill>
                      </a:endParaRPr>
                    </a:p>
                    <a:p>
                      <a:pPr marL="285750" indent="-285750" algn="l">
                        <a:buFont typeface="Arial" pitchFamily="34" charset="0"/>
                        <a:buChar char="•"/>
                      </a:pPr>
                      <a:r>
                        <a:rPr lang="en-US" sz="1600" baseline="0" dirty="0" err="1" smtClean="0">
                          <a:solidFill>
                            <a:srgbClr val="000066"/>
                          </a:solidFill>
                        </a:rPr>
                        <a:t>Qiwi</a:t>
                      </a:r>
                      <a:endParaRPr lang="en-US" sz="1600" baseline="0" dirty="0" smtClean="0">
                        <a:solidFill>
                          <a:srgbClr val="000066"/>
                        </a:solidFill>
                      </a:endParaRPr>
                    </a:p>
                    <a:p>
                      <a:pPr marL="285750" indent="-285750" algn="l">
                        <a:buFont typeface="Arial" pitchFamily="34" charset="0"/>
                        <a:buChar char="•"/>
                      </a:pPr>
                      <a:r>
                        <a:rPr lang="en-US" sz="1600" baseline="0" dirty="0" smtClean="0">
                          <a:solidFill>
                            <a:srgbClr val="000066"/>
                          </a:solidFill>
                        </a:rPr>
                        <a:t>PayPal</a:t>
                      </a:r>
                    </a:p>
                    <a:p>
                      <a:pPr marL="285750" indent="-285750" algn="l">
                        <a:buFont typeface="Arial" pitchFamily="34" charset="0"/>
                        <a:buChar char="•"/>
                      </a:pPr>
                      <a:r>
                        <a:rPr lang="ru-RU" sz="1600" baseline="0" dirty="0" err="1" smtClean="0">
                          <a:solidFill>
                            <a:srgbClr val="000066"/>
                          </a:solidFill>
                        </a:rPr>
                        <a:t>БиЛайн</a:t>
                      </a:r>
                      <a:endParaRPr lang="en-US" sz="1600" baseline="0" dirty="0" smtClean="0">
                        <a:solidFill>
                          <a:srgbClr val="000066"/>
                        </a:solidFill>
                      </a:endParaRPr>
                    </a:p>
                    <a:p>
                      <a:pPr marL="285750" indent="-285750" algn="l">
                        <a:buFont typeface="Arial" pitchFamily="34" charset="0"/>
                        <a:buChar char="•"/>
                      </a:pPr>
                      <a:r>
                        <a:rPr lang="en-US" sz="1600" baseline="0" dirty="0" smtClean="0">
                          <a:solidFill>
                            <a:srgbClr val="000066"/>
                          </a:solidFill>
                        </a:rPr>
                        <a:t>Web Money</a:t>
                      </a:r>
                      <a:endParaRPr lang="ru-RU" sz="1600" baseline="0" dirty="0" smtClean="0">
                        <a:solidFill>
                          <a:srgbClr val="000066"/>
                        </a:solidFill>
                      </a:endParaRPr>
                    </a:p>
                  </a:txBody>
                  <a:tcPr marL="32400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lgn="l">
                        <a:buFont typeface="Arial" pitchFamily="34" charset="0"/>
                        <a:buChar char="•"/>
                      </a:pPr>
                      <a:r>
                        <a:rPr lang="ru-RU" sz="1600" dirty="0" smtClean="0">
                          <a:solidFill>
                            <a:srgbClr val="000066"/>
                          </a:solidFill>
                        </a:rPr>
                        <a:t>Рубль</a:t>
                      </a:r>
                    </a:p>
                    <a:p>
                      <a:pPr marL="285750" indent="-285750" algn="l">
                        <a:buFont typeface="Arial" pitchFamily="34" charset="0"/>
                        <a:buChar char="•"/>
                      </a:pPr>
                      <a:r>
                        <a:rPr lang="ru-RU" sz="1600" dirty="0" smtClean="0">
                          <a:solidFill>
                            <a:srgbClr val="000066"/>
                          </a:solidFill>
                        </a:rPr>
                        <a:t>Доллар</a:t>
                      </a:r>
                    </a:p>
                    <a:p>
                      <a:pPr marL="285750" indent="-285750" algn="l">
                        <a:buFont typeface="Arial" pitchFamily="34" charset="0"/>
                        <a:buChar char="•"/>
                      </a:pPr>
                      <a:r>
                        <a:rPr lang="ru-RU" sz="1600" dirty="0" smtClean="0">
                          <a:solidFill>
                            <a:srgbClr val="000066"/>
                          </a:solidFill>
                        </a:rPr>
                        <a:t>Биткойн</a:t>
                      </a:r>
                    </a:p>
                    <a:p>
                      <a:pPr marL="285750" indent="-285750" algn="l">
                        <a:buFont typeface="Arial" pitchFamily="34" charset="0"/>
                        <a:buChar char="•"/>
                      </a:pPr>
                      <a:r>
                        <a:rPr lang="ru-RU" sz="1600" dirty="0" smtClean="0">
                          <a:solidFill>
                            <a:srgbClr val="000066"/>
                          </a:solidFill>
                        </a:rPr>
                        <a:t>Евро</a:t>
                      </a:r>
                    </a:p>
                    <a:p>
                      <a:pPr marL="285750" indent="-285750" algn="l">
                        <a:buFont typeface="Arial" pitchFamily="34" charset="0"/>
                        <a:buChar char="•"/>
                      </a:pPr>
                      <a:r>
                        <a:rPr lang="en-US" sz="1600" dirty="0" smtClean="0">
                          <a:solidFill>
                            <a:srgbClr val="000066"/>
                          </a:solidFill>
                        </a:rPr>
                        <a:t>WMZ</a:t>
                      </a:r>
                    </a:p>
                    <a:p>
                      <a:pPr marL="285750" indent="-285750" algn="l">
                        <a:buFont typeface="Arial" pitchFamily="34" charset="0"/>
                        <a:buChar char="•"/>
                      </a:pPr>
                      <a:r>
                        <a:rPr lang="en-US" sz="1600" dirty="0" smtClean="0">
                          <a:solidFill>
                            <a:srgbClr val="000066"/>
                          </a:solidFill>
                        </a:rPr>
                        <a:t>...</a:t>
                      </a:r>
                      <a:endParaRPr lang="en-US" sz="1600" dirty="0">
                        <a:solidFill>
                          <a:srgbClr val="000066"/>
                        </a:solidFill>
                      </a:endParaRPr>
                    </a:p>
                  </a:txBody>
                  <a:tcPr marL="46800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lgn="l">
                        <a:buFont typeface="Arial" pitchFamily="34" charset="0"/>
                        <a:buChar char="•"/>
                      </a:pPr>
                      <a:r>
                        <a:rPr lang="ru-RU" sz="1600" b="1" dirty="0" smtClean="0">
                          <a:solidFill>
                            <a:srgbClr val="000066"/>
                          </a:solidFill>
                        </a:rPr>
                        <a:t>Производная</a:t>
                      </a:r>
                      <a:r>
                        <a:rPr lang="ru-RU" sz="1600" baseline="0" dirty="0" smtClean="0">
                          <a:solidFill>
                            <a:srgbClr val="000066"/>
                          </a:solidFill>
                        </a:rPr>
                        <a:t> - </a:t>
                      </a:r>
                      <a:r>
                        <a:rPr lang="ru-RU" sz="1600" dirty="0" smtClean="0">
                          <a:solidFill>
                            <a:srgbClr val="000066"/>
                          </a:solidFill>
                        </a:rPr>
                        <a:t>валюта, являющаяся правами требования на получение первичной или другой производной валюты</a:t>
                      </a:r>
                    </a:p>
                    <a:p>
                      <a:pPr marL="285750" indent="-285750" algn="l">
                        <a:buFont typeface="Arial" pitchFamily="34" charset="0"/>
                        <a:buChar char="•"/>
                      </a:pPr>
                      <a:endParaRPr lang="ru-RU" sz="1600" dirty="0" smtClean="0">
                        <a:solidFill>
                          <a:srgbClr val="000066"/>
                        </a:solidFill>
                      </a:endParaRPr>
                    </a:p>
                    <a:p>
                      <a:pPr marL="285750" indent="-285750" algn="l">
                        <a:buFont typeface="Arial" pitchFamily="34" charset="0"/>
                        <a:buChar char="•"/>
                      </a:pPr>
                      <a:r>
                        <a:rPr lang="ru-RU" sz="1600" b="1" dirty="0" smtClean="0">
                          <a:solidFill>
                            <a:srgbClr val="000066"/>
                          </a:solidFill>
                        </a:rPr>
                        <a:t>Первичная</a:t>
                      </a:r>
                      <a:r>
                        <a:rPr lang="ru-RU" sz="1600" dirty="0" smtClean="0">
                          <a:solidFill>
                            <a:srgbClr val="000066"/>
                          </a:solidFill>
                        </a:rPr>
                        <a:t> - валюта, не являющаяся производной</a:t>
                      </a:r>
                      <a:endParaRPr lang="en-US" sz="1600" dirty="0">
                        <a:solidFill>
                          <a:srgbClr val="000066"/>
                        </a:solidFill>
                      </a:endParaRPr>
                    </a:p>
                  </a:txBody>
                  <a:tcPr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5" name="Прямоугольник 4"/>
          <p:cNvSpPr/>
          <p:nvPr/>
        </p:nvSpPr>
        <p:spPr>
          <a:xfrm>
            <a:off x="736303" y="5124946"/>
            <a:ext cx="7740860" cy="707886"/>
          </a:xfrm>
          <a:prstGeom prst="rect">
            <a:avLst/>
          </a:prstGeom>
        </p:spPr>
        <p:txBody>
          <a:bodyPr wrap="square">
            <a:spAutoFit/>
          </a:bodyPr>
          <a:lstStyle/>
          <a:p>
            <a:pPr algn="ctr"/>
            <a:r>
              <a:rPr lang="ru-RU" sz="2000" b="1" dirty="0" smtClean="0">
                <a:solidFill>
                  <a:srgbClr val="FF0000"/>
                </a:solidFill>
              </a:rPr>
              <a:t>Рубли </a:t>
            </a:r>
            <a:r>
              <a:rPr lang="ru-RU" sz="2000" b="1" dirty="0">
                <a:solidFill>
                  <a:srgbClr val="FF0000"/>
                </a:solidFill>
              </a:rPr>
              <a:t>на счетах в ЦБ, </a:t>
            </a:r>
            <a:r>
              <a:rPr lang="ru-RU" sz="2000" b="1" dirty="0" smtClean="0">
                <a:solidFill>
                  <a:srgbClr val="FF0000"/>
                </a:solidFill>
              </a:rPr>
              <a:t>Сбербанке, </a:t>
            </a:r>
            <a:r>
              <a:rPr lang="ru-RU" sz="2000" b="1" dirty="0" err="1" smtClean="0">
                <a:solidFill>
                  <a:srgbClr val="FF0000"/>
                </a:solidFill>
              </a:rPr>
              <a:t>ВТБ</a:t>
            </a:r>
            <a:r>
              <a:rPr lang="ru-RU" sz="2000" b="1" dirty="0" smtClean="0">
                <a:solidFill>
                  <a:srgbClr val="FF0000"/>
                </a:solidFill>
              </a:rPr>
              <a:t> и банке </a:t>
            </a:r>
            <a:r>
              <a:rPr lang="en-US" sz="2000" b="1" dirty="0" smtClean="0">
                <a:solidFill>
                  <a:srgbClr val="FF0000"/>
                </a:solidFill>
              </a:rPr>
              <a:t>X</a:t>
            </a:r>
            <a:r>
              <a:rPr lang="ru-RU" sz="2000" b="1" dirty="0" smtClean="0">
                <a:solidFill>
                  <a:srgbClr val="FF0000"/>
                </a:solidFill>
              </a:rPr>
              <a:t> </a:t>
            </a:r>
            <a:r>
              <a:rPr lang="ru-RU" sz="2000" b="1" dirty="0">
                <a:solidFill>
                  <a:srgbClr val="FF0000"/>
                </a:solidFill>
              </a:rPr>
              <a:t>это </a:t>
            </a:r>
            <a:r>
              <a:rPr lang="ru-RU" sz="2000" b="1" dirty="0" smtClean="0">
                <a:solidFill>
                  <a:srgbClr val="FF0000"/>
                </a:solidFill>
              </a:rPr>
              <a:t>4 разные валюты с одной денежной единицей!</a:t>
            </a:r>
            <a:endParaRPr lang="ru-RU" sz="2000" b="1" dirty="0"/>
          </a:p>
        </p:txBody>
      </p:sp>
    </p:spTree>
    <p:extLst>
      <p:ext uri="{BB962C8B-B14F-4D97-AF65-F5344CB8AC3E}">
        <p14:creationId xmlns:p14="http://schemas.microsoft.com/office/powerpoint/2010/main" val="24621556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Первичная </a:t>
            </a:r>
            <a:r>
              <a:rPr lang="en-US" dirty="0" smtClean="0"/>
              <a:t>vs. </a:t>
            </a:r>
            <a:r>
              <a:rPr lang="ru-RU" dirty="0" smtClean="0"/>
              <a:t>производная</a:t>
            </a:r>
            <a:endParaRPr lang="ru-RU" dirty="0"/>
          </a:p>
        </p:txBody>
      </p:sp>
      <p:graphicFrame>
        <p:nvGraphicFramePr>
          <p:cNvPr id="3" name="Таблица 2"/>
          <p:cNvGraphicFramePr>
            <a:graphicFrameLocks noGrp="1"/>
          </p:cNvGraphicFramePr>
          <p:nvPr>
            <p:extLst>
              <p:ext uri="{D42A27DB-BD31-4B8C-83A1-F6EECF244321}">
                <p14:modId xmlns:p14="http://schemas.microsoft.com/office/powerpoint/2010/main" val="1558417206"/>
              </p:ext>
            </p:extLst>
          </p:nvPr>
        </p:nvGraphicFramePr>
        <p:xfrm>
          <a:off x="412267" y="880839"/>
          <a:ext cx="8064896" cy="4008208"/>
        </p:xfrm>
        <a:graphic>
          <a:graphicData uri="http://schemas.openxmlformats.org/drawingml/2006/table">
            <a:tbl>
              <a:tblPr firstRow="1" bandRow="1">
                <a:tableStyleId>{5C22544A-7EE6-4342-B048-85BDC9FD1C3A}</a:tableStyleId>
              </a:tblPr>
              <a:tblGrid>
                <a:gridCol w="2700300"/>
                <a:gridCol w="1620180"/>
                <a:gridCol w="3744416"/>
              </a:tblGrid>
              <a:tr h="365944">
                <a:tc>
                  <a:txBody>
                    <a:bodyPr/>
                    <a:lstStyle/>
                    <a:p>
                      <a:pPr algn="ctr"/>
                      <a:r>
                        <a:rPr lang="ru-RU" sz="1600" dirty="0" smtClean="0">
                          <a:solidFill>
                            <a:srgbClr val="000066"/>
                          </a:solidFill>
                        </a:rPr>
                        <a:t>Вид денежных</a:t>
                      </a:r>
                      <a:r>
                        <a:rPr lang="ru-RU" sz="1600" baseline="0" dirty="0" smtClean="0">
                          <a:solidFill>
                            <a:srgbClr val="000066"/>
                          </a:solidFill>
                        </a:rPr>
                        <a:t> средств</a:t>
                      </a:r>
                      <a:endParaRPr lang="ru-RU" sz="16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60000"/>
                        <a:lumOff val="40000"/>
                      </a:schemeClr>
                    </a:solidFill>
                  </a:tcPr>
                </a:tc>
                <a:tc>
                  <a:txBody>
                    <a:bodyPr/>
                    <a:lstStyle/>
                    <a:p>
                      <a:pPr algn="ctr"/>
                      <a:r>
                        <a:rPr lang="ru-RU" sz="1600" dirty="0" smtClean="0">
                          <a:solidFill>
                            <a:srgbClr val="000066"/>
                          </a:solidFill>
                        </a:rPr>
                        <a:t>Юридическая модель</a:t>
                      </a:r>
                      <a:endParaRPr lang="ru-RU" sz="16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60000"/>
                        <a:lumOff val="40000"/>
                      </a:schemeClr>
                    </a:solidFill>
                  </a:tcPr>
                </a:tc>
                <a:tc>
                  <a:txBody>
                    <a:bodyPr/>
                    <a:lstStyle/>
                    <a:p>
                      <a:pPr algn="ctr"/>
                      <a:r>
                        <a:rPr lang="ru-RU" sz="1600" dirty="0" smtClean="0">
                          <a:solidFill>
                            <a:srgbClr val="000066"/>
                          </a:solidFill>
                        </a:rPr>
                        <a:t>Обязательства эмитента</a:t>
                      </a:r>
                      <a:endParaRPr lang="ru-RU" sz="16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60000"/>
                        <a:lumOff val="40000"/>
                      </a:schemeClr>
                    </a:solidFill>
                  </a:tcPr>
                </a:tc>
              </a:tr>
              <a:tr h="377975">
                <a:tc>
                  <a:txBody>
                    <a:bodyPr/>
                    <a:lstStyle/>
                    <a:p>
                      <a:r>
                        <a:rPr lang="ru-RU" sz="1600" dirty="0" smtClean="0">
                          <a:solidFill>
                            <a:srgbClr val="000066"/>
                          </a:solidFill>
                        </a:rPr>
                        <a:t>Банковские</a:t>
                      </a:r>
                      <a:r>
                        <a:rPr lang="ru-RU" sz="1600" baseline="0" dirty="0" smtClean="0">
                          <a:solidFill>
                            <a:srgbClr val="000066"/>
                          </a:solidFill>
                        </a:rPr>
                        <a:t> билеты ЦБ</a:t>
                      </a:r>
                      <a:endParaRPr lang="ru-RU" sz="16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a:r>
                        <a:rPr lang="ru-RU" sz="1600" dirty="0" smtClean="0">
                          <a:solidFill>
                            <a:srgbClr val="000066"/>
                          </a:solidFill>
                        </a:rPr>
                        <a:t>Первичная</a:t>
                      </a:r>
                      <a:endParaRPr lang="ru-RU" sz="16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a:r>
                        <a:rPr lang="ru-RU" sz="1600" dirty="0" smtClean="0">
                          <a:solidFill>
                            <a:srgbClr val="000066"/>
                          </a:solidFill>
                        </a:rPr>
                        <a:t>Отсутствуют</a:t>
                      </a:r>
                      <a:endParaRPr lang="ru-RU" sz="16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r>
              <a:tr h="455016">
                <a:tc>
                  <a:txBody>
                    <a:bodyPr/>
                    <a:lstStyle/>
                    <a:p>
                      <a:r>
                        <a:rPr lang="ru-RU" sz="1600" dirty="0" smtClean="0">
                          <a:solidFill>
                            <a:srgbClr val="000066"/>
                          </a:solidFill>
                        </a:rPr>
                        <a:t>Наличные доллары</a:t>
                      </a:r>
                      <a:endParaRPr lang="ru-RU" sz="16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a:r>
                        <a:rPr lang="ru-RU" sz="1600" dirty="0" smtClean="0">
                          <a:solidFill>
                            <a:srgbClr val="000066"/>
                          </a:solidFill>
                        </a:rPr>
                        <a:t>Первичная</a:t>
                      </a:r>
                      <a:endParaRPr lang="ru-RU" sz="16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a:r>
                        <a:rPr lang="ru-RU" sz="1600" dirty="0" smtClean="0">
                          <a:solidFill>
                            <a:srgbClr val="000066"/>
                          </a:solidFill>
                        </a:rPr>
                        <a:t>Отсутствуют</a:t>
                      </a:r>
                      <a:endParaRPr lang="ru-RU" sz="16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r>
              <a:tr h="455016">
                <a:tc>
                  <a:txBody>
                    <a:bodyPr/>
                    <a:lstStyle/>
                    <a:p>
                      <a:r>
                        <a:rPr lang="ru-RU" sz="1600" dirty="0" smtClean="0">
                          <a:solidFill>
                            <a:srgbClr val="000066"/>
                          </a:solidFill>
                        </a:rPr>
                        <a:t>Р</a:t>
                      </a:r>
                      <a:r>
                        <a:rPr lang="ru-RU" sz="1600" baseline="0" dirty="0" smtClean="0">
                          <a:solidFill>
                            <a:srgbClr val="000066"/>
                          </a:solidFill>
                        </a:rPr>
                        <a:t>убли на корсчете в ЦБ</a:t>
                      </a:r>
                      <a:endParaRPr lang="ru-RU" sz="16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a:r>
                        <a:rPr lang="ru-RU" sz="1600" dirty="0" smtClean="0">
                          <a:solidFill>
                            <a:srgbClr val="000066"/>
                          </a:solidFill>
                        </a:rPr>
                        <a:t>Первичная</a:t>
                      </a:r>
                      <a:endParaRPr lang="ru-RU" sz="16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a:r>
                        <a:rPr lang="ru-RU" sz="1600" dirty="0" smtClean="0">
                          <a:solidFill>
                            <a:srgbClr val="000066"/>
                          </a:solidFill>
                        </a:rPr>
                        <a:t>Отсутствуют</a:t>
                      </a:r>
                      <a:endParaRPr lang="ru-RU" sz="16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r>
              <a:tr h="365944">
                <a:tc>
                  <a:txBody>
                    <a:bodyPr/>
                    <a:lstStyle/>
                    <a:p>
                      <a:r>
                        <a:rPr lang="ru-RU" sz="1600" dirty="0" smtClean="0">
                          <a:solidFill>
                            <a:srgbClr val="000066"/>
                          </a:solidFill>
                        </a:rPr>
                        <a:t>Рубли на счете в банке</a:t>
                      </a:r>
                      <a:endParaRPr lang="ru-RU" sz="16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a:r>
                        <a:rPr lang="ru-RU" sz="1600" dirty="0" smtClean="0">
                          <a:solidFill>
                            <a:srgbClr val="000066"/>
                          </a:solidFill>
                        </a:rPr>
                        <a:t>Производная</a:t>
                      </a:r>
                      <a:endParaRPr lang="ru-RU" sz="16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a:r>
                        <a:rPr lang="ru-RU" sz="1600" dirty="0" smtClean="0">
                          <a:solidFill>
                            <a:srgbClr val="000066"/>
                          </a:solidFill>
                        </a:rPr>
                        <a:t>Обмен на банковские</a:t>
                      </a:r>
                      <a:r>
                        <a:rPr lang="ru-RU" sz="1600" baseline="0" dirty="0" smtClean="0">
                          <a:solidFill>
                            <a:srgbClr val="000066"/>
                          </a:solidFill>
                        </a:rPr>
                        <a:t> билеты ЦБ или рубли на корсчете в ЦБ</a:t>
                      </a:r>
                      <a:endParaRPr lang="ru-RU" sz="16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r>
              <a:tr h="365944">
                <a:tc>
                  <a:txBody>
                    <a:bodyPr/>
                    <a:lstStyle/>
                    <a:p>
                      <a:r>
                        <a:rPr lang="ru-RU" sz="1600" dirty="0" smtClean="0">
                          <a:solidFill>
                            <a:srgbClr val="000066"/>
                          </a:solidFill>
                        </a:rPr>
                        <a:t>Рубли на счете в</a:t>
                      </a:r>
                      <a:r>
                        <a:rPr lang="ru-RU" sz="1600" baseline="0" dirty="0" smtClean="0">
                          <a:solidFill>
                            <a:srgbClr val="000066"/>
                          </a:solidFill>
                        </a:rPr>
                        <a:t> системе электронных денег</a:t>
                      </a:r>
                      <a:r>
                        <a:rPr lang="ru-RU" sz="1600" dirty="0" smtClean="0">
                          <a:solidFill>
                            <a:srgbClr val="000066"/>
                          </a:solidFill>
                        </a:rPr>
                        <a:t> </a:t>
                      </a:r>
                      <a:endParaRPr lang="ru-RU" sz="16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a:r>
                        <a:rPr lang="ru-RU" sz="1600" dirty="0" smtClean="0">
                          <a:solidFill>
                            <a:srgbClr val="000066"/>
                          </a:solidFill>
                        </a:rPr>
                        <a:t>Производная</a:t>
                      </a:r>
                      <a:endParaRPr lang="ru-RU" sz="16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a:r>
                        <a:rPr lang="ru-RU" sz="1600" dirty="0" smtClean="0">
                          <a:solidFill>
                            <a:srgbClr val="000066"/>
                          </a:solidFill>
                        </a:rPr>
                        <a:t>Обмен на банковские билеты ЦБ или рубли на корсчете СЭД в банке</a:t>
                      </a:r>
                      <a:endParaRPr lang="ru-RU" sz="16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r>
              <a:tr h="365944">
                <a:tc>
                  <a:txBody>
                    <a:bodyPr/>
                    <a:lstStyle/>
                    <a:p>
                      <a:r>
                        <a:rPr lang="ru-RU" sz="1600" dirty="0" smtClean="0">
                          <a:solidFill>
                            <a:srgbClr val="000066"/>
                          </a:solidFill>
                        </a:rPr>
                        <a:t>Доллары на счете в российском</a:t>
                      </a:r>
                      <a:r>
                        <a:rPr lang="ru-RU" sz="1600" baseline="0" dirty="0" smtClean="0">
                          <a:solidFill>
                            <a:srgbClr val="000066"/>
                          </a:solidFill>
                        </a:rPr>
                        <a:t> банке</a:t>
                      </a:r>
                      <a:endParaRPr lang="ru-RU" sz="16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a:r>
                        <a:rPr lang="ru-RU" sz="1600" dirty="0" smtClean="0">
                          <a:solidFill>
                            <a:srgbClr val="000066"/>
                          </a:solidFill>
                        </a:rPr>
                        <a:t>Производная</a:t>
                      </a:r>
                      <a:endParaRPr lang="ru-RU" sz="16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a:r>
                        <a:rPr lang="ru-RU" sz="1600" dirty="0" smtClean="0">
                          <a:solidFill>
                            <a:srgbClr val="000066"/>
                          </a:solidFill>
                        </a:rPr>
                        <a:t>Обмен на наличные</a:t>
                      </a:r>
                      <a:r>
                        <a:rPr lang="ru-RU" sz="1600" baseline="0" dirty="0" smtClean="0">
                          <a:solidFill>
                            <a:srgbClr val="000066"/>
                          </a:solidFill>
                        </a:rPr>
                        <a:t> доллары</a:t>
                      </a:r>
                      <a:endParaRPr lang="ru-RU" sz="16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r>
              <a:tr h="403721">
                <a:tc>
                  <a:txBody>
                    <a:bodyPr/>
                    <a:lstStyle/>
                    <a:p>
                      <a:r>
                        <a:rPr lang="ru-RU" sz="1600" dirty="0" smtClean="0">
                          <a:solidFill>
                            <a:srgbClr val="000066"/>
                          </a:solidFill>
                        </a:rPr>
                        <a:t>Счет Биткойн</a:t>
                      </a:r>
                      <a:endParaRPr lang="ru-RU" sz="16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a:r>
                        <a:rPr lang="ru-RU" sz="1600" dirty="0" smtClean="0">
                          <a:solidFill>
                            <a:srgbClr val="000066"/>
                          </a:solidFill>
                        </a:rPr>
                        <a:t>Первичная</a:t>
                      </a:r>
                      <a:endParaRPr lang="ru-RU" sz="16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a:r>
                        <a:rPr lang="ru-RU" sz="1600" dirty="0" smtClean="0">
                          <a:solidFill>
                            <a:srgbClr val="000066"/>
                          </a:solidFill>
                        </a:rPr>
                        <a:t>Отсутствуют</a:t>
                      </a:r>
                      <a:endParaRPr lang="ru-RU" sz="16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r>
            </a:tbl>
          </a:graphicData>
        </a:graphic>
      </p:graphicFrame>
      <p:sp>
        <p:nvSpPr>
          <p:cNvPr id="4" name="TextBox 3"/>
          <p:cNvSpPr txBox="1"/>
          <p:nvPr/>
        </p:nvSpPr>
        <p:spPr>
          <a:xfrm>
            <a:off x="1905639" y="5124933"/>
            <a:ext cx="5148572" cy="830997"/>
          </a:xfrm>
          <a:prstGeom prst="rect">
            <a:avLst/>
          </a:prstGeom>
          <a:noFill/>
        </p:spPr>
        <p:txBody>
          <a:bodyPr wrap="square" lIns="36000" rIns="36000" rtlCol="0">
            <a:spAutoFit/>
          </a:bodyPr>
          <a:lstStyle/>
          <a:p>
            <a:pPr algn="ctr"/>
            <a:r>
              <a:rPr lang="ru-RU" sz="2400" b="1" dirty="0" smtClean="0">
                <a:solidFill>
                  <a:srgbClr val="FF0000"/>
                </a:solidFill>
              </a:rPr>
              <a:t>Производная валюта это "долговые деньги" (</a:t>
            </a:r>
            <a:r>
              <a:rPr lang="en-US" sz="2400" b="1" dirty="0" smtClean="0">
                <a:solidFill>
                  <a:srgbClr val="FF0000"/>
                </a:solidFill>
              </a:rPr>
              <a:t>debt money</a:t>
            </a:r>
            <a:r>
              <a:rPr lang="ru-RU" sz="2400" b="1" dirty="0" smtClean="0">
                <a:solidFill>
                  <a:srgbClr val="FF0000"/>
                </a:solidFill>
              </a:rPr>
              <a:t>)</a:t>
            </a:r>
            <a:endParaRPr lang="ru-RU" sz="2400" b="1" dirty="0">
              <a:solidFill>
                <a:srgbClr val="FF0000"/>
              </a:solidFill>
            </a:endParaRPr>
          </a:p>
        </p:txBody>
      </p:sp>
    </p:spTree>
    <p:extLst>
      <p:ext uri="{BB962C8B-B14F-4D97-AF65-F5344CB8AC3E}">
        <p14:creationId xmlns:p14="http://schemas.microsoft.com/office/powerpoint/2010/main" val="32662534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5" name="Прямоугольник 4"/>
          <p:cNvSpPr/>
          <p:nvPr/>
        </p:nvSpPr>
        <p:spPr>
          <a:xfrm>
            <a:off x="1096343" y="1857232"/>
            <a:ext cx="7272808" cy="2431435"/>
          </a:xfrm>
          <a:prstGeom prst="rect">
            <a:avLst/>
          </a:prstGeom>
        </p:spPr>
        <p:txBody>
          <a:bodyPr wrap="square">
            <a:spAutoFit/>
          </a:bodyPr>
          <a:lstStyle/>
          <a:p>
            <a:pPr>
              <a:spcAft>
                <a:spcPts val="1800"/>
              </a:spcAft>
            </a:pPr>
            <a:r>
              <a:rPr lang="ru-RU" sz="2000" b="1" u="sng" dirty="0" smtClean="0">
                <a:solidFill>
                  <a:srgbClr val="000066"/>
                </a:solidFill>
                <a:latin typeface="+mn-lt"/>
              </a:rPr>
              <a:t>Действующая денежная система:</a:t>
            </a:r>
          </a:p>
          <a:p>
            <a:pPr marL="285750" indent="-285750">
              <a:spcAft>
                <a:spcPts val="1800"/>
              </a:spcAft>
              <a:buFont typeface="Arial" panose="020B0604020202020204" pitchFamily="34" charset="0"/>
              <a:buChar char="•"/>
            </a:pPr>
            <a:r>
              <a:rPr lang="ru-RU" sz="1800" dirty="0">
                <a:solidFill>
                  <a:srgbClr val="000066"/>
                </a:solidFill>
                <a:latin typeface="+mn-lt"/>
              </a:rPr>
              <a:t>Унаследована из предыдущих технологических укладов</a:t>
            </a:r>
          </a:p>
          <a:p>
            <a:pPr marL="285750" indent="-285750">
              <a:spcAft>
                <a:spcPts val="1800"/>
              </a:spcAft>
              <a:buFont typeface="Arial" panose="020B0604020202020204" pitchFamily="34" charset="0"/>
              <a:buChar char="•"/>
            </a:pPr>
            <a:r>
              <a:rPr lang="ru-RU" sz="1800" dirty="0" smtClean="0">
                <a:solidFill>
                  <a:srgbClr val="000066"/>
                </a:solidFill>
                <a:latin typeface="+mn-lt"/>
              </a:rPr>
              <a:t>Основана на принципах, заложенных в </a:t>
            </a:r>
            <a:r>
              <a:rPr lang="ru-RU" sz="1800" dirty="0">
                <a:solidFill>
                  <a:srgbClr val="000066"/>
                </a:solidFill>
                <a:latin typeface="+mn-lt"/>
              </a:rPr>
              <a:t>1472 году</a:t>
            </a:r>
          </a:p>
          <a:p>
            <a:pPr marL="285750" indent="-285750">
              <a:spcAft>
                <a:spcPts val="1800"/>
              </a:spcAft>
              <a:buFont typeface="Arial" panose="020B0604020202020204" pitchFamily="34" charset="0"/>
              <a:buChar char="•"/>
            </a:pPr>
            <a:r>
              <a:rPr lang="ru-RU" sz="1800" dirty="0" smtClean="0">
                <a:solidFill>
                  <a:srgbClr val="000066"/>
                </a:solidFill>
                <a:latin typeface="+mn-lt"/>
              </a:rPr>
              <a:t>Точно не </a:t>
            </a:r>
            <a:r>
              <a:rPr lang="ru-RU" sz="1800" dirty="0">
                <a:solidFill>
                  <a:srgbClr val="000066"/>
                </a:solidFill>
                <a:latin typeface="+mn-lt"/>
              </a:rPr>
              <a:t>реализует все возможности современных технологий </a:t>
            </a:r>
            <a:endParaRPr lang="en-US" sz="1800" dirty="0"/>
          </a:p>
          <a:p>
            <a:pPr marL="285750" indent="-285750">
              <a:spcAft>
                <a:spcPts val="1800"/>
              </a:spcAft>
              <a:buFont typeface="Arial" panose="020B0604020202020204" pitchFamily="34" charset="0"/>
              <a:buChar char="•"/>
            </a:pPr>
            <a:r>
              <a:rPr lang="ru-RU" sz="1800" dirty="0" smtClean="0">
                <a:solidFill>
                  <a:srgbClr val="000066"/>
                </a:solidFill>
                <a:latin typeface="+mn-lt"/>
              </a:rPr>
              <a:t>Вероятно не соответствует требованиям цифровой экономики</a:t>
            </a:r>
          </a:p>
        </p:txBody>
      </p:sp>
      <p:sp>
        <p:nvSpPr>
          <p:cNvPr id="3" name="TextBox 2"/>
          <p:cNvSpPr txBox="1"/>
          <p:nvPr/>
        </p:nvSpPr>
        <p:spPr>
          <a:xfrm>
            <a:off x="484275" y="4908909"/>
            <a:ext cx="7956884" cy="1015663"/>
          </a:xfrm>
          <a:prstGeom prst="rect">
            <a:avLst/>
          </a:prstGeom>
          <a:noFill/>
        </p:spPr>
        <p:txBody>
          <a:bodyPr wrap="square" rtlCol="0">
            <a:spAutoFit/>
          </a:bodyPr>
          <a:lstStyle/>
          <a:p>
            <a:r>
              <a:rPr lang="ru-RU" sz="1200" dirty="0">
                <a:solidFill>
                  <a:srgbClr val="0070C0"/>
                </a:solidFill>
              </a:rPr>
              <a:t>Банк </a:t>
            </a:r>
            <a:r>
              <a:rPr lang="it-IT" sz="1200" dirty="0">
                <a:solidFill>
                  <a:srgbClr val="0070C0"/>
                </a:solidFill>
              </a:rPr>
              <a:t>Monte dei Paschi di </a:t>
            </a:r>
            <a:r>
              <a:rPr lang="it-IT" sz="1200" dirty="0" smtClean="0">
                <a:solidFill>
                  <a:srgbClr val="0070C0"/>
                </a:solidFill>
              </a:rPr>
              <a:t>Siena </a:t>
            </a:r>
            <a:r>
              <a:rPr lang="ru-RU" sz="1200" dirty="0" smtClean="0">
                <a:solidFill>
                  <a:srgbClr val="0070C0"/>
                </a:solidFill>
              </a:rPr>
              <a:t>был </a:t>
            </a:r>
            <a:r>
              <a:rPr lang="ru-RU" sz="1200" dirty="0">
                <a:solidFill>
                  <a:srgbClr val="0070C0"/>
                </a:solidFill>
              </a:rPr>
              <a:t>основан 27 февраля 1472 года Генеральным советом Сиенской республики для предоставления займов по низким процентным ставкам наименее обеспеченным гражданам. Банк первоначально назывался </a:t>
            </a:r>
            <a:r>
              <a:rPr lang="ru-RU" sz="1200" dirty="0" err="1">
                <a:solidFill>
                  <a:srgbClr val="0070C0"/>
                </a:solidFill>
              </a:rPr>
              <a:t>Monte</a:t>
            </a:r>
            <a:r>
              <a:rPr lang="ru-RU" sz="1200" dirty="0">
                <a:solidFill>
                  <a:srgbClr val="0070C0"/>
                </a:solidFill>
              </a:rPr>
              <a:t> </a:t>
            </a:r>
            <a:r>
              <a:rPr lang="ru-RU" sz="1200" dirty="0" err="1">
                <a:solidFill>
                  <a:srgbClr val="0070C0"/>
                </a:solidFill>
              </a:rPr>
              <a:t>di</a:t>
            </a:r>
            <a:r>
              <a:rPr lang="ru-RU" sz="1200" dirty="0">
                <a:solidFill>
                  <a:srgbClr val="0070C0"/>
                </a:solidFill>
              </a:rPr>
              <a:t> </a:t>
            </a:r>
            <a:r>
              <a:rPr lang="ru-RU" sz="1200" dirty="0" err="1">
                <a:solidFill>
                  <a:srgbClr val="0070C0"/>
                </a:solidFill>
              </a:rPr>
              <a:t>Pietà</a:t>
            </a:r>
            <a:r>
              <a:rPr lang="ru-RU" sz="1200" dirty="0">
                <a:solidFill>
                  <a:srgbClr val="0070C0"/>
                </a:solidFill>
              </a:rPr>
              <a:t>, или </a:t>
            </a:r>
            <a:r>
              <a:rPr lang="ru-RU" sz="1200" dirty="0" err="1">
                <a:solidFill>
                  <a:srgbClr val="0070C0"/>
                </a:solidFill>
              </a:rPr>
              <a:t>Monte</a:t>
            </a:r>
            <a:r>
              <a:rPr lang="ru-RU" sz="1200" dirty="0">
                <a:solidFill>
                  <a:srgbClr val="0070C0"/>
                </a:solidFill>
              </a:rPr>
              <a:t> </a:t>
            </a:r>
            <a:r>
              <a:rPr lang="ru-RU" sz="1200" dirty="0" err="1">
                <a:solidFill>
                  <a:srgbClr val="0070C0"/>
                </a:solidFill>
              </a:rPr>
              <a:t>Pio</a:t>
            </a:r>
            <a:r>
              <a:rPr lang="ru-RU" sz="1200" dirty="0">
                <a:solidFill>
                  <a:srgbClr val="0070C0"/>
                </a:solidFill>
              </a:rPr>
              <a:t> от слова «</a:t>
            </a:r>
            <a:r>
              <a:rPr lang="ru-RU" sz="1200" dirty="0" err="1">
                <a:solidFill>
                  <a:srgbClr val="0070C0"/>
                </a:solidFill>
              </a:rPr>
              <a:t>Monte</a:t>
            </a:r>
            <a:r>
              <a:rPr lang="ru-RU" sz="1200" dirty="0">
                <a:solidFill>
                  <a:srgbClr val="0070C0"/>
                </a:solidFill>
              </a:rPr>
              <a:t>», что означало </a:t>
            </a:r>
            <a:r>
              <a:rPr lang="ru-RU" sz="1200" dirty="0" smtClean="0">
                <a:solidFill>
                  <a:srgbClr val="0070C0"/>
                </a:solidFill>
              </a:rPr>
              <a:t>гору денег</a:t>
            </a:r>
            <a:r>
              <a:rPr lang="ru-RU" sz="1200" dirty="0">
                <a:solidFill>
                  <a:srgbClr val="0070C0"/>
                </a:solidFill>
              </a:rPr>
              <a:t>, привлекаемых от </a:t>
            </a:r>
            <a:r>
              <a:rPr lang="ru-RU" sz="1200" dirty="0" smtClean="0">
                <a:solidFill>
                  <a:srgbClr val="0070C0"/>
                </a:solidFill>
              </a:rPr>
              <a:t>вкладчиков, </a:t>
            </a:r>
            <a:r>
              <a:rPr lang="ru-RU" sz="1200" dirty="0">
                <a:solidFill>
                  <a:srgbClr val="0070C0"/>
                </a:solidFill>
              </a:rPr>
              <a:t>предназначенных для выдачи недорогих </a:t>
            </a:r>
            <a:r>
              <a:rPr lang="ru-RU" sz="1200" dirty="0" smtClean="0">
                <a:solidFill>
                  <a:srgbClr val="0070C0"/>
                </a:solidFill>
              </a:rPr>
              <a:t>займов.</a:t>
            </a:r>
            <a:r>
              <a:rPr lang="en-US" sz="1200" dirty="0" smtClean="0">
                <a:solidFill>
                  <a:srgbClr val="0070C0"/>
                </a:solidFill>
              </a:rPr>
              <a:t> </a:t>
            </a:r>
            <a:r>
              <a:rPr lang="ru-RU" sz="1200" dirty="0" smtClean="0">
                <a:solidFill>
                  <a:srgbClr val="0070C0"/>
                </a:solidFill>
              </a:rPr>
              <a:t>День основания банка некоторыми неофициально считается днем рождения современной денежно-банковской системы.</a:t>
            </a:r>
            <a:endParaRPr lang="en-US" sz="1200" dirty="0">
              <a:solidFill>
                <a:srgbClr val="0070C0"/>
              </a:solidFill>
            </a:endParaRPr>
          </a:p>
        </p:txBody>
      </p:sp>
    </p:spTree>
    <p:extLst>
      <p:ext uri="{BB962C8B-B14F-4D97-AF65-F5344CB8AC3E}">
        <p14:creationId xmlns:p14="http://schemas.microsoft.com/office/powerpoint/2010/main" val="16525144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Правовой титул как средство управления валютой</a:t>
            </a:r>
            <a:endParaRPr lang="ru-RU" dirty="0"/>
          </a:p>
        </p:txBody>
      </p:sp>
      <p:sp>
        <p:nvSpPr>
          <p:cNvPr id="3" name="Прямоугольник 2"/>
          <p:cNvSpPr/>
          <p:nvPr/>
        </p:nvSpPr>
        <p:spPr>
          <a:xfrm>
            <a:off x="736303" y="638412"/>
            <a:ext cx="7848872" cy="2200602"/>
          </a:xfrm>
          <a:prstGeom prst="rect">
            <a:avLst/>
          </a:prstGeom>
        </p:spPr>
        <p:txBody>
          <a:bodyPr wrap="square">
            <a:spAutoFit/>
          </a:bodyPr>
          <a:lstStyle/>
          <a:p>
            <a:pPr algn="ctr">
              <a:spcBef>
                <a:spcPts val="600"/>
              </a:spcBef>
            </a:pPr>
            <a:r>
              <a:rPr lang="ru-RU" sz="2800" b="1" kern="700" dirty="0" smtClean="0">
                <a:solidFill>
                  <a:srgbClr val="FF0000"/>
                </a:solidFill>
              </a:rPr>
              <a:t>Идеальная валюта управляется посредством реальных документов - правовых титулов</a:t>
            </a:r>
            <a:endParaRPr lang="ru-RU" sz="1600" b="1" dirty="0" smtClean="0">
              <a:solidFill>
                <a:srgbClr val="000066"/>
              </a:solidFill>
            </a:endParaRPr>
          </a:p>
          <a:p>
            <a:pPr>
              <a:spcBef>
                <a:spcPts val="600"/>
              </a:spcBef>
            </a:pPr>
            <a:r>
              <a:rPr lang="ru-RU" sz="1600" b="1" dirty="0" smtClean="0">
                <a:solidFill>
                  <a:srgbClr val="000066"/>
                </a:solidFill>
              </a:rPr>
              <a:t>Правовой титул (ПТ)</a:t>
            </a:r>
            <a:r>
              <a:rPr lang="ru-RU" sz="1600" dirty="0" smtClean="0">
                <a:solidFill>
                  <a:srgbClr val="000066"/>
                </a:solidFill>
              </a:rPr>
              <a:t> - средство управления валютой в виде документа, подтверждающего право собственности владельца ПТ </a:t>
            </a:r>
            <a:r>
              <a:rPr lang="ru-RU" sz="1600" dirty="0">
                <a:solidFill>
                  <a:srgbClr val="000066"/>
                </a:solidFill>
              </a:rPr>
              <a:t>на </a:t>
            </a:r>
            <a:r>
              <a:rPr lang="ru-RU" sz="1600" dirty="0" smtClean="0">
                <a:solidFill>
                  <a:srgbClr val="000066"/>
                </a:solidFill>
              </a:rPr>
              <a:t> валюту. Любое действие с валютой реализуется через изменение ПТ</a:t>
            </a:r>
          </a:p>
        </p:txBody>
      </p:sp>
      <p:sp>
        <p:nvSpPr>
          <p:cNvPr id="4" name="TextBox 3"/>
          <p:cNvSpPr txBox="1"/>
          <p:nvPr/>
        </p:nvSpPr>
        <p:spPr>
          <a:xfrm>
            <a:off x="1509248" y="3376996"/>
            <a:ext cx="1620180" cy="307777"/>
          </a:xfrm>
          <a:prstGeom prst="rect">
            <a:avLst/>
          </a:prstGeom>
          <a:noFill/>
        </p:spPr>
        <p:txBody>
          <a:bodyPr wrap="square" rtlCol="0">
            <a:spAutoFit/>
          </a:bodyPr>
          <a:lstStyle/>
          <a:p>
            <a:pPr algn="ctr"/>
            <a:r>
              <a:rPr lang="ru-RU" sz="1400" b="1" dirty="0" smtClean="0">
                <a:solidFill>
                  <a:srgbClr val="000066"/>
                </a:solidFill>
              </a:rPr>
              <a:t>По форме</a:t>
            </a:r>
            <a:endParaRPr lang="en-US" sz="1400" b="1" dirty="0">
              <a:solidFill>
                <a:srgbClr val="000066"/>
              </a:solidFill>
            </a:endParaRPr>
          </a:p>
        </p:txBody>
      </p:sp>
      <p:sp>
        <p:nvSpPr>
          <p:cNvPr id="5" name="TextBox 4"/>
          <p:cNvSpPr txBox="1"/>
          <p:nvPr/>
        </p:nvSpPr>
        <p:spPr>
          <a:xfrm>
            <a:off x="5252142" y="3322768"/>
            <a:ext cx="2920572" cy="307777"/>
          </a:xfrm>
          <a:prstGeom prst="rect">
            <a:avLst/>
          </a:prstGeom>
          <a:noFill/>
        </p:spPr>
        <p:txBody>
          <a:bodyPr wrap="square" rtlCol="0">
            <a:spAutoFit/>
          </a:bodyPr>
          <a:lstStyle/>
          <a:p>
            <a:r>
              <a:rPr lang="ru-RU" sz="1400" b="1" dirty="0" smtClean="0">
                <a:solidFill>
                  <a:srgbClr val="000066"/>
                </a:solidFill>
              </a:rPr>
              <a:t>По режиму управления</a:t>
            </a:r>
            <a:endParaRPr lang="en-US" sz="1400" b="1" dirty="0">
              <a:solidFill>
                <a:srgbClr val="000066"/>
              </a:solidFill>
            </a:endParaRPr>
          </a:p>
        </p:txBody>
      </p:sp>
      <p:sp>
        <p:nvSpPr>
          <p:cNvPr id="6" name="Rectangle 5"/>
          <p:cNvSpPr/>
          <p:nvPr/>
        </p:nvSpPr>
        <p:spPr>
          <a:xfrm>
            <a:off x="4479925" y="5333116"/>
            <a:ext cx="4285270" cy="907941"/>
          </a:xfrm>
          <a:prstGeom prst="rect">
            <a:avLst/>
          </a:prstGeom>
        </p:spPr>
        <p:txBody>
          <a:bodyPr wrap="square">
            <a:spAutoFit/>
          </a:bodyPr>
          <a:lstStyle/>
          <a:p>
            <a:pPr>
              <a:spcBef>
                <a:spcPts val="600"/>
              </a:spcBef>
            </a:pPr>
            <a:r>
              <a:rPr lang="ru-RU" sz="1200" b="1" dirty="0" smtClean="0">
                <a:solidFill>
                  <a:srgbClr val="000066"/>
                </a:solidFill>
              </a:rPr>
              <a:t>Наличное управление </a:t>
            </a:r>
            <a:r>
              <a:rPr lang="ru-RU" sz="1200" dirty="0">
                <a:solidFill>
                  <a:srgbClr val="000066"/>
                </a:solidFill>
              </a:rPr>
              <a:t>- непосредственное управление правовым титулом </a:t>
            </a:r>
            <a:r>
              <a:rPr lang="ru-RU" sz="1200" dirty="0" smtClean="0">
                <a:solidFill>
                  <a:srgbClr val="000066"/>
                </a:solidFill>
              </a:rPr>
              <a:t>владельцем</a:t>
            </a:r>
            <a:endParaRPr lang="ru-RU" sz="1200" dirty="0">
              <a:solidFill>
                <a:srgbClr val="000066"/>
              </a:solidFill>
            </a:endParaRPr>
          </a:p>
          <a:p>
            <a:pPr>
              <a:spcBef>
                <a:spcPts val="600"/>
              </a:spcBef>
            </a:pPr>
            <a:r>
              <a:rPr lang="ru-RU" sz="1200" b="1" dirty="0" smtClean="0">
                <a:solidFill>
                  <a:srgbClr val="000066"/>
                </a:solidFill>
              </a:rPr>
              <a:t>Безналичное </a:t>
            </a:r>
            <a:r>
              <a:rPr lang="ru-RU" sz="1200" b="1" dirty="0">
                <a:solidFill>
                  <a:srgbClr val="000066"/>
                </a:solidFill>
              </a:rPr>
              <a:t>управление</a:t>
            </a:r>
            <a:r>
              <a:rPr lang="ru-RU" sz="1200" dirty="0">
                <a:solidFill>
                  <a:srgbClr val="000066"/>
                </a:solidFill>
              </a:rPr>
              <a:t> - </a:t>
            </a:r>
            <a:r>
              <a:rPr lang="ru-RU" sz="1200" dirty="0" smtClean="0">
                <a:solidFill>
                  <a:srgbClr val="000066"/>
                </a:solidFill>
              </a:rPr>
              <a:t>передача управления </a:t>
            </a:r>
            <a:r>
              <a:rPr lang="ru-RU" sz="1200" dirty="0">
                <a:solidFill>
                  <a:srgbClr val="000066"/>
                </a:solidFill>
              </a:rPr>
              <a:t>другому </a:t>
            </a:r>
            <a:r>
              <a:rPr lang="ru-RU" sz="1200" dirty="0" smtClean="0">
                <a:solidFill>
                  <a:srgbClr val="000066"/>
                </a:solidFill>
              </a:rPr>
              <a:t>лицу или алгоритму</a:t>
            </a:r>
            <a:endParaRPr lang="ru-RU" sz="1200" dirty="0">
              <a:solidFill>
                <a:srgbClr val="000066"/>
              </a:solidFill>
            </a:endParaRPr>
          </a:p>
        </p:txBody>
      </p:sp>
      <p:sp>
        <p:nvSpPr>
          <p:cNvPr id="8" name="Oval 7"/>
          <p:cNvSpPr>
            <a:spLocks/>
          </p:cNvSpPr>
          <p:nvPr/>
        </p:nvSpPr>
        <p:spPr>
          <a:xfrm>
            <a:off x="7035500" y="4764957"/>
            <a:ext cx="1296000" cy="576000"/>
          </a:xfrm>
          <a:prstGeom prst="ellipse">
            <a:avLst/>
          </a:prstGeom>
          <a:solidFill>
            <a:srgbClr val="CCECFF"/>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lstStyle/>
          <a:p>
            <a:pPr algn="ctr"/>
            <a:r>
              <a:rPr lang="ru-RU" sz="1200" b="1" dirty="0" smtClean="0">
                <a:solidFill>
                  <a:srgbClr val="000066"/>
                </a:solidFill>
              </a:rPr>
              <a:t>Безналичный</a:t>
            </a:r>
            <a:endParaRPr lang="en-US" sz="1200" b="1" dirty="0">
              <a:solidFill>
                <a:srgbClr val="000066"/>
              </a:solidFill>
            </a:endParaRPr>
          </a:p>
        </p:txBody>
      </p:sp>
      <p:cxnSp>
        <p:nvCxnSpPr>
          <p:cNvPr id="14" name="Straight Connector 13"/>
          <p:cNvCxnSpPr>
            <a:stCxn id="33" idx="4"/>
            <a:endCxn id="34" idx="0"/>
          </p:cNvCxnSpPr>
          <p:nvPr/>
        </p:nvCxnSpPr>
        <p:spPr>
          <a:xfrm flipH="1">
            <a:off x="1239838" y="4332845"/>
            <a:ext cx="1079500" cy="414519"/>
          </a:xfrm>
          <a:prstGeom prst="line">
            <a:avLst/>
          </a:prstGeom>
          <a:ln w="25400">
            <a:solidFill>
              <a:srgbClr val="000066"/>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a:stCxn id="33" idx="4"/>
            <a:endCxn id="36" idx="0"/>
          </p:cNvCxnSpPr>
          <p:nvPr/>
        </p:nvCxnSpPr>
        <p:spPr>
          <a:xfrm>
            <a:off x="2319338" y="4332845"/>
            <a:ext cx="1189201" cy="402604"/>
          </a:xfrm>
          <a:prstGeom prst="line">
            <a:avLst/>
          </a:prstGeom>
          <a:ln w="25400">
            <a:solidFill>
              <a:srgbClr val="000066"/>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a:stCxn id="35" idx="4"/>
            <a:endCxn id="37" idx="0"/>
          </p:cNvCxnSpPr>
          <p:nvPr/>
        </p:nvCxnSpPr>
        <p:spPr>
          <a:xfrm flipH="1">
            <a:off x="5595938" y="4317922"/>
            <a:ext cx="1044575" cy="401172"/>
          </a:xfrm>
          <a:prstGeom prst="line">
            <a:avLst/>
          </a:prstGeom>
          <a:ln w="25400">
            <a:solidFill>
              <a:srgbClr val="000066"/>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a:stCxn id="35" idx="4"/>
            <a:endCxn id="8" idx="0"/>
          </p:cNvCxnSpPr>
          <p:nvPr/>
        </p:nvCxnSpPr>
        <p:spPr>
          <a:xfrm>
            <a:off x="6640513" y="4317922"/>
            <a:ext cx="1042987" cy="447035"/>
          </a:xfrm>
          <a:prstGeom prst="line">
            <a:avLst/>
          </a:prstGeom>
          <a:ln w="25400">
            <a:solidFill>
              <a:srgbClr val="000066"/>
            </a:solidFill>
          </a:ln>
        </p:spPr>
        <p:style>
          <a:lnRef idx="1">
            <a:schemeClr val="accent1"/>
          </a:lnRef>
          <a:fillRef idx="0">
            <a:schemeClr val="accent1"/>
          </a:fillRef>
          <a:effectRef idx="0">
            <a:schemeClr val="accent1"/>
          </a:effectRef>
          <a:fontRef idx="minor">
            <a:schemeClr val="tx1"/>
          </a:fontRef>
        </p:style>
      </p:cxnSp>
      <p:sp>
        <p:nvSpPr>
          <p:cNvPr id="26" name="Rectangle 25"/>
          <p:cNvSpPr/>
          <p:nvPr/>
        </p:nvSpPr>
        <p:spPr>
          <a:xfrm>
            <a:off x="2117031" y="2892685"/>
            <a:ext cx="4220964" cy="369332"/>
          </a:xfrm>
          <a:prstGeom prst="rect">
            <a:avLst/>
          </a:prstGeom>
        </p:spPr>
        <p:txBody>
          <a:bodyPr wrap="none">
            <a:spAutoFit/>
          </a:bodyPr>
          <a:lstStyle/>
          <a:p>
            <a:pPr algn="ctr"/>
            <a:r>
              <a:rPr lang="ru-RU" sz="1800" b="1" u="sng" dirty="0">
                <a:solidFill>
                  <a:srgbClr val="000066"/>
                </a:solidFill>
              </a:rPr>
              <a:t>Классификация правовых титулов</a:t>
            </a:r>
          </a:p>
        </p:txBody>
      </p:sp>
      <p:sp>
        <p:nvSpPr>
          <p:cNvPr id="33" name="Oval 32"/>
          <p:cNvSpPr>
            <a:spLocks/>
          </p:cNvSpPr>
          <p:nvPr/>
        </p:nvSpPr>
        <p:spPr>
          <a:xfrm>
            <a:off x="1671338" y="3756845"/>
            <a:ext cx="1296000" cy="576000"/>
          </a:xfrm>
          <a:prstGeom prst="ellipse">
            <a:avLst/>
          </a:prstGeom>
          <a:solidFill>
            <a:srgbClr val="CCECFF"/>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lstStyle/>
          <a:p>
            <a:pPr algn="ctr"/>
            <a:r>
              <a:rPr lang="ru-RU" sz="1200" b="1" dirty="0" smtClean="0">
                <a:solidFill>
                  <a:srgbClr val="000066"/>
                </a:solidFill>
              </a:rPr>
              <a:t>Правовой</a:t>
            </a:r>
          </a:p>
          <a:p>
            <a:pPr algn="ctr"/>
            <a:r>
              <a:rPr lang="ru-RU" sz="1200" b="1" dirty="0" smtClean="0">
                <a:solidFill>
                  <a:srgbClr val="000066"/>
                </a:solidFill>
              </a:rPr>
              <a:t>титул</a:t>
            </a:r>
            <a:endParaRPr lang="en-US" sz="1200" b="1" dirty="0">
              <a:solidFill>
                <a:srgbClr val="000066"/>
              </a:solidFill>
            </a:endParaRPr>
          </a:p>
        </p:txBody>
      </p:sp>
      <p:sp>
        <p:nvSpPr>
          <p:cNvPr id="34" name="Oval 33"/>
          <p:cNvSpPr>
            <a:spLocks/>
          </p:cNvSpPr>
          <p:nvPr/>
        </p:nvSpPr>
        <p:spPr>
          <a:xfrm>
            <a:off x="591838" y="4747364"/>
            <a:ext cx="1296000" cy="576000"/>
          </a:xfrm>
          <a:prstGeom prst="ellipse">
            <a:avLst/>
          </a:prstGeom>
          <a:solidFill>
            <a:srgbClr val="CCECFF"/>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lstStyle/>
          <a:p>
            <a:pPr algn="ctr"/>
            <a:r>
              <a:rPr lang="ru-RU" sz="1200" b="1" dirty="0" smtClean="0">
                <a:solidFill>
                  <a:srgbClr val="000066"/>
                </a:solidFill>
              </a:rPr>
              <a:t>Аналоговый</a:t>
            </a:r>
            <a:endParaRPr lang="en-US" sz="1200" b="1" dirty="0">
              <a:solidFill>
                <a:srgbClr val="000066"/>
              </a:solidFill>
            </a:endParaRPr>
          </a:p>
        </p:txBody>
      </p:sp>
      <p:sp>
        <p:nvSpPr>
          <p:cNvPr id="35" name="Oval 34"/>
          <p:cNvSpPr>
            <a:spLocks/>
          </p:cNvSpPr>
          <p:nvPr/>
        </p:nvSpPr>
        <p:spPr>
          <a:xfrm>
            <a:off x="5992513" y="3741922"/>
            <a:ext cx="1296000" cy="576000"/>
          </a:xfrm>
          <a:prstGeom prst="ellipse">
            <a:avLst/>
          </a:prstGeom>
          <a:solidFill>
            <a:srgbClr val="CCECFF"/>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200" b="1" dirty="0" smtClean="0">
                <a:solidFill>
                  <a:srgbClr val="000066"/>
                </a:solidFill>
              </a:rPr>
              <a:t>Режим управления</a:t>
            </a:r>
            <a:endParaRPr lang="en-US" sz="1200" b="1" dirty="0">
              <a:solidFill>
                <a:srgbClr val="000066"/>
              </a:solidFill>
            </a:endParaRPr>
          </a:p>
        </p:txBody>
      </p:sp>
      <p:sp>
        <p:nvSpPr>
          <p:cNvPr id="36" name="Oval 35"/>
          <p:cNvSpPr>
            <a:spLocks/>
          </p:cNvSpPr>
          <p:nvPr/>
        </p:nvSpPr>
        <p:spPr>
          <a:xfrm>
            <a:off x="2860539" y="4735449"/>
            <a:ext cx="1296000" cy="576000"/>
          </a:xfrm>
          <a:prstGeom prst="ellipse">
            <a:avLst/>
          </a:prstGeom>
          <a:solidFill>
            <a:srgbClr val="CCECFF"/>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lstStyle/>
          <a:p>
            <a:pPr algn="ctr"/>
            <a:r>
              <a:rPr lang="ru-RU" sz="1200" b="1" dirty="0" smtClean="0">
                <a:solidFill>
                  <a:srgbClr val="000066"/>
                </a:solidFill>
              </a:rPr>
              <a:t>Цифровой</a:t>
            </a:r>
            <a:endParaRPr lang="en-US" sz="1200" b="1" dirty="0">
              <a:solidFill>
                <a:srgbClr val="000066"/>
              </a:solidFill>
            </a:endParaRPr>
          </a:p>
        </p:txBody>
      </p:sp>
      <p:sp>
        <p:nvSpPr>
          <p:cNvPr id="37" name="Oval 36"/>
          <p:cNvSpPr>
            <a:spLocks/>
          </p:cNvSpPr>
          <p:nvPr/>
        </p:nvSpPr>
        <p:spPr>
          <a:xfrm>
            <a:off x="4947938" y="4719094"/>
            <a:ext cx="1296000" cy="576000"/>
          </a:xfrm>
          <a:prstGeom prst="ellipse">
            <a:avLst/>
          </a:prstGeom>
          <a:solidFill>
            <a:srgbClr val="CCECFF"/>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lstStyle/>
          <a:p>
            <a:pPr algn="ctr"/>
            <a:r>
              <a:rPr lang="ru-RU" sz="1200" b="1" dirty="0" smtClean="0">
                <a:solidFill>
                  <a:srgbClr val="000066"/>
                </a:solidFill>
              </a:rPr>
              <a:t>Наличный</a:t>
            </a:r>
            <a:endParaRPr lang="en-US" sz="1200" b="1" dirty="0">
              <a:solidFill>
                <a:srgbClr val="000066"/>
              </a:solidFill>
            </a:endParaRPr>
          </a:p>
        </p:txBody>
      </p:sp>
      <p:sp>
        <p:nvSpPr>
          <p:cNvPr id="75" name="Rectangle 74"/>
          <p:cNvSpPr/>
          <p:nvPr/>
        </p:nvSpPr>
        <p:spPr>
          <a:xfrm>
            <a:off x="194655" y="5404834"/>
            <a:ext cx="4285270" cy="800219"/>
          </a:xfrm>
          <a:prstGeom prst="rect">
            <a:avLst/>
          </a:prstGeom>
        </p:spPr>
        <p:txBody>
          <a:bodyPr wrap="square">
            <a:spAutoFit/>
          </a:bodyPr>
          <a:lstStyle/>
          <a:p>
            <a:pPr>
              <a:spcBef>
                <a:spcPts val="1200"/>
              </a:spcBef>
            </a:pPr>
            <a:r>
              <a:rPr lang="ru-RU" sz="1200" b="1" dirty="0" smtClean="0">
                <a:solidFill>
                  <a:srgbClr val="000066"/>
                </a:solidFill>
              </a:rPr>
              <a:t>Аналоговый </a:t>
            </a:r>
            <a:r>
              <a:rPr lang="ru-RU" sz="1200" dirty="0">
                <a:solidFill>
                  <a:srgbClr val="000066"/>
                </a:solidFill>
              </a:rPr>
              <a:t>- </a:t>
            </a:r>
            <a:r>
              <a:rPr lang="ru-RU" sz="1200" dirty="0" smtClean="0">
                <a:solidFill>
                  <a:srgbClr val="000066"/>
                </a:solidFill>
              </a:rPr>
              <a:t>человекочитаемый документ на материальном носителе</a:t>
            </a:r>
            <a:endParaRPr lang="ru-RU" sz="1200" dirty="0">
              <a:solidFill>
                <a:srgbClr val="000066"/>
              </a:solidFill>
            </a:endParaRPr>
          </a:p>
          <a:p>
            <a:pPr>
              <a:spcBef>
                <a:spcPts val="1200"/>
              </a:spcBef>
            </a:pPr>
            <a:r>
              <a:rPr lang="ru-RU" sz="1200" b="1" dirty="0" smtClean="0">
                <a:solidFill>
                  <a:srgbClr val="000066"/>
                </a:solidFill>
              </a:rPr>
              <a:t>Цифровой</a:t>
            </a:r>
            <a:r>
              <a:rPr lang="ru-RU" sz="1200" dirty="0" smtClean="0">
                <a:solidFill>
                  <a:srgbClr val="000066"/>
                </a:solidFill>
              </a:rPr>
              <a:t> </a:t>
            </a:r>
            <a:r>
              <a:rPr lang="ru-RU" sz="1200" dirty="0">
                <a:solidFill>
                  <a:srgbClr val="000066"/>
                </a:solidFill>
              </a:rPr>
              <a:t>- </a:t>
            </a:r>
            <a:r>
              <a:rPr lang="ru-RU" sz="1200" dirty="0" smtClean="0">
                <a:solidFill>
                  <a:srgbClr val="000066"/>
                </a:solidFill>
              </a:rPr>
              <a:t>цифровой машиночитаемый документ</a:t>
            </a:r>
            <a:endParaRPr lang="ru-RU" sz="1200" dirty="0">
              <a:solidFill>
                <a:srgbClr val="000066"/>
              </a:solidFill>
            </a:endParaRPr>
          </a:p>
        </p:txBody>
      </p:sp>
    </p:spTree>
    <p:extLst>
      <p:ext uri="{BB962C8B-B14F-4D97-AF65-F5344CB8AC3E}">
        <p14:creationId xmlns:p14="http://schemas.microsoft.com/office/powerpoint/2010/main" val="37522725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Примеры правовых титулов и некоторые понятия</a:t>
            </a:r>
            <a:endParaRPr lang="ru-RU" dirty="0"/>
          </a:p>
        </p:txBody>
      </p:sp>
      <p:graphicFrame>
        <p:nvGraphicFramePr>
          <p:cNvPr id="3" name="Таблица 2"/>
          <p:cNvGraphicFramePr>
            <a:graphicFrameLocks noGrp="1"/>
          </p:cNvGraphicFramePr>
          <p:nvPr>
            <p:extLst>
              <p:ext uri="{D42A27DB-BD31-4B8C-83A1-F6EECF244321}">
                <p14:modId xmlns:p14="http://schemas.microsoft.com/office/powerpoint/2010/main" val="470221216"/>
              </p:ext>
            </p:extLst>
          </p:nvPr>
        </p:nvGraphicFramePr>
        <p:xfrm>
          <a:off x="376263" y="876300"/>
          <a:ext cx="7992889" cy="2255520"/>
        </p:xfrm>
        <a:graphic>
          <a:graphicData uri="http://schemas.openxmlformats.org/drawingml/2006/table">
            <a:tbl>
              <a:tblPr firstRow="1" bandRow="1">
                <a:tableStyleId>{5C22544A-7EE6-4342-B048-85BDC9FD1C3A}</a:tableStyleId>
              </a:tblPr>
              <a:tblGrid>
                <a:gridCol w="3009087"/>
                <a:gridCol w="1599425"/>
                <a:gridCol w="1660420"/>
                <a:gridCol w="1723957"/>
              </a:tblGrid>
              <a:tr h="413879">
                <a:tc>
                  <a:txBody>
                    <a:bodyPr/>
                    <a:lstStyle/>
                    <a:p>
                      <a:pPr algn="ctr"/>
                      <a:r>
                        <a:rPr lang="ru-RU" sz="1600" dirty="0" smtClean="0">
                          <a:solidFill>
                            <a:srgbClr val="000066"/>
                          </a:solidFill>
                        </a:rPr>
                        <a:t>Правовой титул</a:t>
                      </a:r>
                      <a:endParaRPr lang="ru-RU" sz="16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60000"/>
                        <a:lumOff val="40000"/>
                      </a:schemeClr>
                    </a:solidFill>
                  </a:tcPr>
                </a:tc>
                <a:tc>
                  <a:txBody>
                    <a:bodyPr/>
                    <a:lstStyle/>
                    <a:p>
                      <a:pPr algn="ctr"/>
                      <a:r>
                        <a:rPr lang="ru-RU" sz="1600" dirty="0" smtClean="0">
                          <a:solidFill>
                            <a:srgbClr val="000066"/>
                          </a:solidFill>
                        </a:rPr>
                        <a:t>Форма</a:t>
                      </a:r>
                      <a:endParaRPr lang="ru-RU" sz="16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60000"/>
                        <a:lumOff val="40000"/>
                      </a:schemeClr>
                    </a:solidFill>
                  </a:tcPr>
                </a:tc>
                <a:tc>
                  <a:txBody>
                    <a:bodyPr/>
                    <a:lstStyle/>
                    <a:p>
                      <a:pPr algn="ctr"/>
                      <a:r>
                        <a:rPr lang="ru-RU" sz="1600" dirty="0" smtClean="0">
                          <a:solidFill>
                            <a:srgbClr val="000066"/>
                          </a:solidFill>
                        </a:rPr>
                        <a:t>Режим управления</a:t>
                      </a:r>
                      <a:endParaRPr lang="ru-RU" sz="16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60000"/>
                        <a:lumOff val="40000"/>
                      </a:schemeClr>
                    </a:solidFill>
                  </a:tcPr>
                </a:tc>
                <a:tc>
                  <a:txBody>
                    <a:bodyPr/>
                    <a:lstStyle/>
                    <a:p>
                      <a:pPr algn="ctr"/>
                      <a:r>
                        <a:rPr lang="ru-RU" sz="1600" dirty="0" smtClean="0">
                          <a:solidFill>
                            <a:srgbClr val="000066"/>
                          </a:solidFill>
                        </a:rPr>
                        <a:t>Оператор счета</a:t>
                      </a:r>
                      <a:endParaRPr lang="ru-RU" sz="16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60000"/>
                        <a:lumOff val="40000"/>
                      </a:schemeClr>
                    </a:solidFill>
                  </a:tcPr>
                </a:tc>
              </a:tr>
              <a:tr h="265028">
                <a:tc>
                  <a:txBody>
                    <a:bodyPr/>
                    <a:lstStyle/>
                    <a:p>
                      <a:r>
                        <a:rPr lang="ru-RU" sz="1600" dirty="0" smtClean="0">
                          <a:solidFill>
                            <a:srgbClr val="000066"/>
                          </a:solidFill>
                        </a:rPr>
                        <a:t>Банковский билет в кошельке</a:t>
                      </a:r>
                      <a:endParaRPr lang="ru-RU" sz="16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a:r>
                        <a:rPr lang="ru-RU" sz="1600" dirty="0" smtClean="0">
                          <a:solidFill>
                            <a:srgbClr val="000066"/>
                          </a:solidFill>
                        </a:rPr>
                        <a:t>Аналоговая</a:t>
                      </a:r>
                      <a:endParaRPr lang="ru-RU" sz="16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a:r>
                        <a:rPr lang="ru-RU" sz="1600" dirty="0" smtClean="0">
                          <a:solidFill>
                            <a:srgbClr val="000066"/>
                          </a:solidFill>
                        </a:rPr>
                        <a:t>Наличный</a:t>
                      </a:r>
                      <a:endParaRPr lang="ru-RU" sz="16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a:r>
                        <a:rPr lang="ru-RU" sz="1600" dirty="0" smtClean="0">
                          <a:solidFill>
                            <a:srgbClr val="000066"/>
                          </a:solidFill>
                        </a:rPr>
                        <a:t>Владелец</a:t>
                      </a:r>
                      <a:endParaRPr lang="ru-RU" sz="16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r>
              <a:tr h="265028">
                <a:tc>
                  <a:txBody>
                    <a:bodyPr/>
                    <a:lstStyle/>
                    <a:p>
                      <a:r>
                        <a:rPr lang="ru-RU" sz="1600" dirty="0" smtClean="0">
                          <a:solidFill>
                            <a:srgbClr val="000066"/>
                          </a:solidFill>
                        </a:rPr>
                        <a:t>Банковский билет</a:t>
                      </a:r>
                      <a:r>
                        <a:rPr lang="ru-RU" sz="1600" baseline="0" dirty="0" smtClean="0">
                          <a:solidFill>
                            <a:srgbClr val="000066"/>
                          </a:solidFill>
                        </a:rPr>
                        <a:t> в общаке</a:t>
                      </a:r>
                      <a:endParaRPr lang="ru-RU" sz="16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a:r>
                        <a:rPr lang="ru-RU" sz="1600" dirty="0" smtClean="0">
                          <a:solidFill>
                            <a:srgbClr val="000066"/>
                          </a:solidFill>
                        </a:rPr>
                        <a:t>Аналоговая</a:t>
                      </a:r>
                      <a:endParaRPr lang="ru-RU" sz="16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a:r>
                        <a:rPr lang="ru-RU" sz="1600" dirty="0" smtClean="0">
                          <a:solidFill>
                            <a:srgbClr val="000066"/>
                          </a:solidFill>
                        </a:rPr>
                        <a:t>Безналичный</a:t>
                      </a:r>
                      <a:endParaRPr lang="ru-RU" sz="16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a:r>
                        <a:rPr lang="ru-RU" sz="1600" dirty="0" smtClean="0">
                          <a:solidFill>
                            <a:srgbClr val="000066"/>
                          </a:solidFill>
                        </a:rPr>
                        <a:t>Смотрящий</a:t>
                      </a:r>
                      <a:endParaRPr lang="ru-RU" sz="16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r>
              <a:tr h="265028">
                <a:tc>
                  <a:txBody>
                    <a:bodyPr/>
                    <a:lstStyle/>
                    <a:p>
                      <a:r>
                        <a:rPr lang="ru-RU" sz="1600" dirty="0" smtClean="0">
                          <a:solidFill>
                            <a:srgbClr val="000066"/>
                          </a:solidFill>
                        </a:rPr>
                        <a:t>Банковский</a:t>
                      </a:r>
                      <a:r>
                        <a:rPr lang="ru-RU" sz="1600" baseline="0" dirty="0" smtClean="0">
                          <a:solidFill>
                            <a:srgbClr val="000066"/>
                          </a:solidFill>
                        </a:rPr>
                        <a:t> счет</a:t>
                      </a:r>
                      <a:endParaRPr lang="ru-RU" sz="16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a:r>
                        <a:rPr lang="ru-RU" sz="1600" dirty="0" smtClean="0">
                          <a:solidFill>
                            <a:srgbClr val="000066"/>
                          </a:solidFill>
                        </a:rPr>
                        <a:t>Цифровая</a:t>
                      </a:r>
                      <a:endParaRPr lang="ru-RU" sz="16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a:r>
                        <a:rPr lang="ru-RU" sz="1600" dirty="0" smtClean="0">
                          <a:solidFill>
                            <a:srgbClr val="000066"/>
                          </a:solidFill>
                        </a:rPr>
                        <a:t>Безналичный</a:t>
                      </a:r>
                      <a:endParaRPr lang="ru-RU" sz="16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a:r>
                        <a:rPr lang="ru-RU" sz="1600" dirty="0" smtClean="0">
                          <a:solidFill>
                            <a:srgbClr val="000066"/>
                          </a:solidFill>
                        </a:rPr>
                        <a:t>Банк</a:t>
                      </a:r>
                      <a:endParaRPr lang="ru-RU" sz="16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r>
              <a:tr h="265028">
                <a:tc>
                  <a:txBody>
                    <a:bodyPr/>
                    <a:lstStyle/>
                    <a:p>
                      <a:r>
                        <a:rPr lang="ru-RU" sz="1600" dirty="0" smtClean="0">
                          <a:solidFill>
                            <a:srgbClr val="000066"/>
                          </a:solidFill>
                        </a:rPr>
                        <a:t>Счет цифрового кошелька</a:t>
                      </a:r>
                      <a:endParaRPr lang="ru-RU" sz="16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a:r>
                        <a:rPr lang="ru-RU" sz="1600" dirty="0" smtClean="0">
                          <a:solidFill>
                            <a:srgbClr val="000066"/>
                          </a:solidFill>
                        </a:rPr>
                        <a:t>Цифровая</a:t>
                      </a:r>
                      <a:endParaRPr lang="ru-RU" sz="16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a:r>
                        <a:rPr lang="ru-RU" sz="1600" dirty="0" smtClean="0">
                          <a:solidFill>
                            <a:srgbClr val="000066"/>
                          </a:solidFill>
                        </a:rPr>
                        <a:t>Наличный</a:t>
                      </a:r>
                      <a:endParaRPr lang="ru-RU" sz="16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a:r>
                        <a:rPr lang="ru-RU" sz="1600" dirty="0" smtClean="0">
                          <a:solidFill>
                            <a:srgbClr val="000066"/>
                          </a:solidFill>
                        </a:rPr>
                        <a:t>Алгоритм</a:t>
                      </a:r>
                      <a:endParaRPr lang="ru-RU" sz="16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r>
              <a:tr h="265028">
                <a:tc>
                  <a:txBody>
                    <a:bodyPr/>
                    <a:lstStyle/>
                    <a:p>
                      <a:r>
                        <a:rPr lang="ru-RU" sz="1600" dirty="0" smtClean="0">
                          <a:solidFill>
                            <a:srgbClr val="000066"/>
                          </a:solidFill>
                        </a:rPr>
                        <a:t>Счет Биткойн</a:t>
                      </a:r>
                      <a:endParaRPr lang="ru-RU" sz="16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a:r>
                        <a:rPr lang="ru-RU" sz="1600" dirty="0" smtClean="0">
                          <a:solidFill>
                            <a:srgbClr val="000066"/>
                          </a:solidFill>
                        </a:rPr>
                        <a:t>Цифровая</a:t>
                      </a:r>
                      <a:endParaRPr lang="ru-RU" sz="16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a:r>
                        <a:rPr lang="ru-RU" sz="1600" dirty="0" smtClean="0">
                          <a:solidFill>
                            <a:srgbClr val="000066"/>
                          </a:solidFill>
                        </a:rPr>
                        <a:t>Наличный</a:t>
                      </a:r>
                      <a:endParaRPr lang="ru-RU" sz="16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a:r>
                        <a:rPr lang="ru-RU" sz="1600" dirty="0" smtClean="0">
                          <a:solidFill>
                            <a:srgbClr val="000066"/>
                          </a:solidFill>
                        </a:rPr>
                        <a:t>Алгоритм</a:t>
                      </a:r>
                      <a:endParaRPr lang="ru-RU" sz="1600" dirty="0">
                        <a:solidFill>
                          <a:srgbClr val="000066"/>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r>
            </a:tbl>
          </a:graphicData>
        </a:graphic>
      </p:graphicFrame>
      <p:sp>
        <p:nvSpPr>
          <p:cNvPr id="5" name="Rectangle 8"/>
          <p:cNvSpPr/>
          <p:nvPr/>
        </p:nvSpPr>
        <p:spPr>
          <a:xfrm>
            <a:off x="340259" y="3306438"/>
            <a:ext cx="8028892" cy="1323439"/>
          </a:xfrm>
          <a:prstGeom prst="rect">
            <a:avLst/>
          </a:prstGeom>
        </p:spPr>
        <p:txBody>
          <a:bodyPr wrap="square">
            <a:spAutoFit/>
          </a:bodyPr>
          <a:lstStyle/>
          <a:p>
            <a:pPr>
              <a:spcBef>
                <a:spcPts val="600"/>
              </a:spcBef>
            </a:pPr>
            <a:r>
              <a:rPr lang="ru-RU" sz="1400" b="1" dirty="0">
                <a:solidFill>
                  <a:srgbClr val="002060"/>
                </a:solidFill>
              </a:rPr>
              <a:t>Титульный счет</a:t>
            </a:r>
            <a:r>
              <a:rPr lang="ru-RU" sz="1400" dirty="0">
                <a:solidFill>
                  <a:srgbClr val="002060"/>
                </a:solidFill>
              </a:rPr>
              <a:t> </a:t>
            </a:r>
            <a:r>
              <a:rPr lang="ru-RU" sz="1400" dirty="0" smtClean="0">
                <a:solidFill>
                  <a:srgbClr val="002060"/>
                </a:solidFill>
              </a:rPr>
              <a:t>- совокупность </a:t>
            </a:r>
            <a:r>
              <a:rPr lang="ru-RU" sz="1400" dirty="0" smtClean="0">
                <a:solidFill>
                  <a:srgbClr val="002060"/>
                </a:solidFill>
              </a:rPr>
              <a:t>аналоговых </a:t>
            </a:r>
            <a:r>
              <a:rPr lang="ru-RU" sz="1400" dirty="0" smtClean="0">
                <a:solidFill>
                  <a:srgbClr val="002060"/>
                </a:solidFill>
              </a:rPr>
              <a:t>или цифровых документов, включающая правовой титул и документы, описывающие историю его изменения</a:t>
            </a:r>
          </a:p>
          <a:p>
            <a:pPr>
              <a:spcBef>
                <a:spcPts val="600"/>
              </a:spcBef>
            </a:pPr>
            <a:r>
              <a:rPr lang="ru-RU" sz="1400" b="1" dirty="0" smtClean="0">
                <a:solidFill>
                  <a:srgbClr val="002060"/>
                </a:solidFill>
              </a:rPr>
              <a:t>Бухгалтерский счет</a:t>
            </a:r>
            <a:r>
              <a:rPr lang="ru-RU" sz="1400" dirty="0" smtClean="0">
                <a:solidFill>
                  <a:srgbClr val="002060"/>
                </a:solidFill>
              </a:rPr>
              <a:t> - </a:t>
            </a:r>
            <a:r>
              <a:rPr lang="ru-RU" sz="1400" dirty="0">
                <a:solidFill>
                  <a:srgbClr val="002060"/>
                </a:solidFill>
              </a:rPr>
              <a:t>совокупность </a:t>
            </a:r>
            <a:r>
              <a:rPr lang="ru-RU" sz="1400" dirty="0" smtClean="0">
                <a:solidFill>
                  <a:srgbClr val="002060"/>
                </a:solidFill>
              </a:rPr>
              <a:t>цифровых </a:t>
            </a:r>
            <a:r>
              <a:rPr lang="ru-RU" sz="1400" dirty="0">
                <a:solidFill>
                  <a:srgbClr val="002060"/>
                </a:solidFill>
              </a:rPr>
              <a:t>документов, </a:t>
            </a:r>
            <a:r>
              <a:rPr lang="ru-RU" sz="1400" dirty="0" smtClean="0">
                <a:solidFill>
                  <a:srgbClr val="002060"/>
                </a:solidFill>
              </a:rPr>
              <a:t> описывающая обязательство лица и историю </a:t>
            </a:r>
            <a:r>
              <a:rPr lang="ru-RU" sz="1400" dirty="0">
                <a:solidFill>
                  <a:srgbClr val="002060"/>
                </a:solidFill>
              </a:rPr>
              <a:t>его изменения</a:t>
            </a:r>
            <a:endParaRPr lang="ru-RU" sz="1400" dirty="0" smtClean="0">
              <a:solidFill>
                <a:srgbClr val="002060"/>
              </a:solidFill>
            </a:endParaRPr>
          </a:p>
          <a:p>
            <a:pPr>
              <a:spcBef>
                <a:spcPts val="600"/>
              </a:spcBef>
            </a:pPr>
            <a:r>
              <a:rPr lang="ru-RU" sz="1400" b="1" dirty="0" smtClean="0">
                <a:solidFill>
                  <a:srgbClr val="002060"/>
                </a:solidFill>
              </a:rPr>
              <a:t>Оператор </a:t>
            </a:r>
            <a:r>
              <a:rPr lang="ru-RU" sz="1400" b="1" dirty="0">
                <a:solidFill>
                  <a:srgbClr val="002060"/>
                </a:solidFill>
              </a:rPr>
              <a:t>счета </a:t>
            </a:r>
            <a:r>
              <a:rPr lang="ru-RU" sz="1400" dirty="0">
                <a:solidFill>
                  <a:srgbClr val="002060"/>
                </a:solidFill>
              </a:rPr>
              <a:t>- лицо или алгоритм, </a:t>
            </a:r>
            <a:r>
              <a:rPr lang="ru-RU" sz="1400" dirty="0" smtClean="0">
                <a:solidFill>
                  <a:srgbClr val="002060"/>
                </a:solidFill>
              </a:rPr>
              <a:t>управляющее </a:t>
            </a:r>
            <a:r>
              <a:rPr lang="ru-RU" sz="1400" dirty="0">
                <a:solidFill>
                  <a:srgbClr val="002060"/>
                </a:solidFill>
              </a:rPr>
              <a:t>Титульным </a:t>
            </a:r>
            <a:r>
              <a:rPr lang="ru-RU" sz="1400" dirty="0" smtClean="0">
                <a:solidFill>
                  <a:srgbClr val="002060"/>
                </a:solidFill>
              </a:rPr>
              <a:t>счетом</a:t>
            </a:r>
            <a:endParaRPr lang="ru-RU" sz="1400" dirty="0">
              <a:solidFill>
                <a:srgbClr val="002060"/>
              </a:solidFill>
            </a:endParaRPr>
          </a:p>
        </p:txBody>
      </p:sp>
      <p:sp>
        <p:nvSpPr>
          <p:cNvPr id="6" name="Rectangle 5"/>
          <p:cNvSpPr/>
          <p:nvPr/>
        </p:nvSpPr>
        <p:spPr>
          <a:xfrm>
            <a:off x="193651" y="4872905"/>
            <a:ext cx="8322108" cy="1200329"/>
          </a:xfrm>
          <a:prstGeom prst="rect">
            <a:avLst/>
          </a:prstGeom>
        </p:spPr>
        <p:txBody>
          <a:bodyPr wrap="square">
            <a:spAutoFit/>
          </a:bodyPr>
          <a:lstStyle/>
          <a:p>
            <a:pPr algn="ctr">
              <a:spcBef>
                <a:spcPts val="1200"/>
              </a:spcBef>
            </a:pPr>
            <a:r>
              <a:rPr lang="ru-RU" sz="1800" b="1" dirty="0" smtClean="0">
                <a:solidFill>
                  <a:srgbClr val="FF0000"/>
                </a:solidFill>
              </a:rPr>
              <a:t>Функция </a:t>
            </a:r>
            <a:r>
              <a:rPr lang="ru-RU" sz="1800" b="1" dirty="0">
                <a:solidFill>
                  <a:srgbClr val="FF0000"/>
                </a:solidFill>
              </a:rPr>
              <a:t>Оператора счета аналогична функции </a:t>
            </a:r>
            <a:r>
              <a:rPr lang="ru-RU" sz="1800" b="1" dirty="0" smtClean="0">
                <a:solidFill>
                  <a:srgbClr val="FF0000"/>
                </a:solidFill>
              </a:rPr>
              <a:t>Росреестра, </a:t>
            </a:r>
            <a:r>
              <a:rPr lang="ru-RU" sz="1800" b="1" dirty="0">
                <a:solidFill>
                  <a:srgbClr val="FF0000"/>
                </a:solidFill>
              </a:rPr>
              <a:t>регистрирующего права собственности на </a:t>
            </a:r>
            <a:r>
              <a:rPr lang="ru-RU" sz="1800" b="1" dirty="0" smtClean="0">
                <a:solidFill>
                  <a:srgbClr val="FF0000"/>
                </a:solidFill>
              </a:rPr>
              <a:t>недвижимость </a:t>
            </a:r>
            <a:r>
              <a:rPr lang="ru-RU" sz="1800" b="1" dirty="0">
                <a:solidFill>
                  <a:srgbClr val="FF0000"/>
                </a:solidFill>
              </a:rPr>
              <a:t>и администрирующего записи в соответствующем реестре, но не получающего объекты </a:t>
            </a:r>
            <a:r>
              <a:rPr lang="ru-RU" sz="1800" b="1" dirty="0" smtClean="0">
                <a:solidFill>
                  <a:srgbClr val="FF0000"/>
                </a:solidFill>
              </a:rPr>
              <a:t>недвижимость </a:t>
            </a:r>
            <a:r>
              <a:rPr lang="ru-RU" sz="1800" b="1" dirty="0">
                <a:solidFill>
                  <a:srgbClr val="FF0000"/>
                </a:solidFill>
              </a:rPr>
              <a:t>в свою собственность</a:t>
            </a:r>
            <a:endParaRPr lang="ru-RU" sz="1800" b="1" baseline="30000" dirty="0">
              <a:solidFill>
                <a:srgbClr val="FF0000"/>
              </a:solidFill>
            </a:endParaRPr>
          </a:p>
        </p:txBody>
      </p:sp>
    </p:spTree>
    <p:extLst>
      <p:ext uri="{BB962C8B-B14F-4D97-AF65-F5344CB8AC3E}">
        <p14:creationId xmlns:p14="http://schemas.microsoft.com/office/powerpoint/2010/main" val="182604343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Наличная цифровая валюта</a:t>
            </a:r>
            <a:endParaRPr lang="ru-RU" dirty="0"/>
          </a:p>
        </p:txBody>
      </p:sp>
      <p:sp>
        <p:nvSpPr>
          <p:cNvPr id="5" name="Rectangle 2"/>
          <p:cNvSpPr/>
          <p:nvPr/>
        </p:nvSpPr>
        <p:spPr>
          <a:xfrm>
            <a:off x="664295" y="660437"/>
            <a:ext cx="7344816" cy="2092881"/>
          </a:xfrm>
          <a:prstGeom prst="rect">
            <a:avLst/>
          </a:prstGeom>
        </p:spPr>
        <p:txBody>
          <a:bodyPr wrap="square">
            <a:spAutoFit/>
          </a:bodyPr>
          <a:lstStyle/>
          <a:p>
            <a:pPr algn="ctr"/>
            <a:r>
              <a:rPr lang="ru-RU" sz="2000" b="1" dirty="0" smtClean="0">
                <a:solidFill>
                  <a:srgbClr val="FF0000"/>
                </a:solidFill>
              </a:rPr>
              <a:t>Цифровые </a:t>
            </a:r>
            <a:r>
              <a:rPr lang="ru-RU" sz="2000" b="1" dirty="0">
                <a:solidFill>
                  <a:srgbClr val="FF0000"/>
                </a:solidFill>
              </a:rPr>
              <a:t>документы </a:t>
            </a:r>
            <a:r>
              <a:rPr lang="ru-RU" sz="2000" b="1" dirty="0" smtClean="0">
                <a:solidFill>
                  <a:srgbClr val="FF0000"/>
                </a:solidFill>
              </a:rPr>
              <a:t>копируемы!  Поэтому управлять счетом должно независимое </a:t>
            </a:r>
            <a:r>
              <a:rPr lang="ru-RU" sz="2000" b="1" dirty="0">
                <a:solidFill>
                  <a:srgbClr val="FF0000"/>
                </a:solidFill>
              </a:rPr>
              <a:t>от владельца </a:t>
            </a:r>
            <a:r>
              <a:rPr lang="ru-RU" sz="2000" b="1" dirty="0" smtClean="0">
                <a:solidFill>
                  <a:srgbClr val="FF0000"/>
                </a:solidFill>
              </a:rPr>
              <a:t>лицо:</a:t>
            </a:r>
          </a:p>
          <a:p>
            <a:pPr marL="171450" indent="-171450">
              <a:buFont typeface="Arial" pitchFamily="34" charset="0"/>
              <a:buChar char="•"/>
            </a:pPr>
            <a:endParaRPr lang="ru-RU" sz="1600" dirty="0" smtClean="0">
              <a:solidFill>
                <a:srgbClr val="000066"/>
              </a:solidFill>
            </a:endParaRPr>
          </a:p>
          <a:p>
            <a:pPr marL="171450" indent="-171450">
              <a:spcBef>
                <a:spcPts val="600"/>
              </a:spcBef>
              <a:buFont typeface="Arial" pitchFamily="34" charset="0"/>
              <a:buChar char="•"/>
            </a:pPr>
            <a:r>
              <a:rPr lang="ru-RU" sz="1600" dirty="0">
                <a:solidFill>
                  <a:srgbClr val="000066"/>
                </a:solidFill>
              </a:rPr>
              <a:t>к</a:t>
            </a:r>
            <a:r>
              <a:rPr lang="ru-RU" sz="1600" dirty="0" smtClean="0">
                <a:solidFill>
                  <a:srgbClr val="000066"/>
                </a:solidFill>
              </a:rPr>
              <a:t>омпания</a:t>
            </a:r>
            <a:r>
              <a:rPr lang="ru-RU" sz="1600" dirty="0">
                <a:solidFill>
                  <a:srgbClr val="000066"/>
                </a:solidFill>
              </a:rPr>
              <a:t>, предоставляющая услуги по администрированию счетов</a:t>
            </a:r>
            <a:r>
              <a:rPr lang="ru-RU" sz="1600" dirty="0" smtClean="0">
                <a:solidFill>
                  <a:srgbClr val="000066"/>
                </a:solidFill>
              </a:rPr>
              <a:t> (</a:t>
            </a:r>
            <a:r>
              <a:rPr lang="ru-RU" sz="1600" b="1" dirty="0" smtClean="0">
                <a:solidFill>
                  <a:srgbClr val="000066"/>
                </a:solidFill>
              </a:rPr>
              <a:t>Коммерческий оператор счета</a:t>
            </a:r>
            <a:r>
              <a:rPr lang="ru-RU" sz="1600" dirty="0" smtClean="0">
                <a:solidFill>
                  <a:srgbClr val="000066"/>
                </a:solidFill>
              </a:rPr>
              <a:t>)</a:t>
            </a:r>
          </a:p>
          <a:p>
            <a:pPr marL="171450" indent="-171450">
              <a:spcBef>
                <a:spcPts val="600"/>
              </a:spcBef>
              <a:buFont typeface="Arial" pitchFamily="34" charset="0"/>
              <a:buChar char="•"/>
            </a:pPr>
            <a:r>
              <a:rPr lang="ru-RU" sz="1600" dirty="0" smtClean="0">
                <a:solidFill>
                  <a:srgbClr val="000066"/>
                </a:solidFill>
              </a:rPr>
              <a:t>алгоритм управления счетами, исполняемый в среде защищенного аппаратно-программного комплекса (</a:t>
            </a:r>
            <a:r>
              <a:rPr lang="ru-RU" sz="1600" b="1" dirty="0" smtClean="0">
                <a:solidFill>
                  <a:srgbClr val="000066"/>
                </a:solidFill>
              </a:rPr>
              <a:t>Цифровой кошелек</a:t>
            </a:r>
            <a:r>
              <a:rPr lang="ru-RU" sz="1600" dirty="0" smtClean="0">
                <a:solidFill>
                  <a:srgbClr val="000066"/>
                </a:solidFill>
              </a:rPr>
              <a:t>)</a:t>
            </a:r>
            <a:endParaRPr lang="en-US" sz="1600" dirty="0">
              <a:solidFill>
                <a:srgbClr val="000066"/>
              </a:solidFill>
            </a:endParaRPr>
          </a:p>
        </p:txBody>
      </p:sp>
      <p:sp>
        <p:nvSpPr>
          <p:cNvPr id="6" name="Rectangle 7"/>
          <p:cNvSpPr/>
          <p:nvPr/>
        </p:nvSpPr>
        <p:spPr>
          <a:xfrm>
            <a:off x="708882" y="2914656"/>
            <a:ext cx="7308812" cy="2215991"/>
          </a:xfrm>
          <a:prstGeom prst="rect">
            <a:avLst/>
          </a:prstGeom>
        </p:spPr>
        <p:txBody>
          <a:bodyPr wrap="square">
            <a:spAutoFit/>
          </a:bodyPr>
          <a:lstStyle/>
          <a:p>
            <a:pPr>
              <a:spcBef>
                <a:spcPts val="600"/>
              </a:spcBef>
            </a:pPr>
            <a:r>
              <a:rPr lang="ru-RU" sz="1600" dirty="0" smtClean="0">
                <a:solidFill>
                  <a:srgbClr val="000066"/>
                </a:solidFill>
              </a:rPr>
              <a:t>Оператор счета должен обеспечивать:</a:t>
            </a:r>
          </a:p>
          <a:p>
            <a:pPr marL="285750" indent="-285750">
              <a:spcBef>
                <a:spcPts val="600"/>
              </a:spcBef>
              <a:buFont typeface="Arial" pitchFamily="34" charset="0"/>
              <a:buChar char="•"/>
            </a:pPr>
            <a:r>
              <a:rPr lang="ru-RU" sz="1600" dirty="0" smtClean="0">
                <a:solidFill>
                  <a:srgbClr val="000066"/>
                </a:solidFill>
              </a:rPr>
              <a:t>интерфейсы </a:t>
            </a:r>
            <a:r>
              <a:rPr lang="ru-RU" sz="1600" dirty="0">
                <a:solidFill>
                  <a:srgbClr val="000066"/>
                </a:solidFill>
              </a:rPr>
              <a:t>и протоколы для взаимодействия </a:t>
            </a:r>
            <a:r>
              <a:rPr lang="ru-RU" sz="1600" dirty="0" smtClean="0">
                <a:solidFill>
                  <a:srgbClr val="000066"/>
                </a:solidFill>
              </a:rPr>
              <a:t>с другими Операторами счета </a:t>
            </a:r>
            <a:r>
              <a:rPr lang="ru-RU" sz="1600" dirty="0">
                <a:solidFill>
                  <a:srgbClr val="000066"/>
                </a:solidFill>
              </a:rPr>
              <a:t>при обработке </a:t>
            </a:r>
            <a:r>
              <a:rPr lang="ru-RU" sz="1600" dirty="0" smtClean="0">
                <a:solidFill>
                  <a:srgbClr val="000066"/>
                </a:solidFill>
              </a:rPr>
              <a:t>трансфертов, в том числе целостность трансферта</a:t>
            </a:r>
          </a:p>
          <a:p>
            <a:pPr marL="285750" indent="-285750">
              <a:spcBef>
                <a:spcPts val="600"/>
              </a:spcBef>
              <a:buFont typeface="Arial" pitchFamily="34" charset="0"/>
              <a:buChar char="•"/>
            </a:pPr>
            <a:r>
              <a:rPr lang="ru-RU" sz="1600" dirty="0" smtClean="0">
                <a:solidFill>
                  <a:srgbClr val="000066"/>
                </a:solidFill>
              </a:rPr>
              <a:t>защиту </a:t>
            </a:r>
            <a:r>
              <a:rPr lang="ru-RU" sz="1600" dirty="0">
                <a:solidFill>
                  <a:srgbClr val="000066"/>
                </a:solidFill>
              </a:rPr>
              <a:t>от вмешательства в </a:t>
            </a:r>
            <a:r>
              <a:rPr lang="ru-RU" sz="1600" dirty="0" smtClean="0">
                <a:solidFill>
                  <a:srgbClr val="000066"/>
                </a:solidFill>
              </a:rPr>
              <a:t>ведение счета любых лиц посредством организационных, юридических и технических мероприятий (</a:t>
            </a:r>
            <a:r>
              <a:rPr lang="ru-RU" sz="1600" dirty="0">
                <a:solidFill>
                  <a:srgbClr val="000066"/>
                </a:solidFill>
              </a:rPr>
              <a:t>коммерческий оператор</a:t>
            </a:r>
            <a:r>
              <a:rPr lang="ru-RU" sz="1600" dirty="0" smtClean="0">
                <a:solidFill>
                  <a:srgbClr val="000066"/>
                </a:solidFill>
              </a:rPr>
              <a:t>) или на </a:t>
            </a:r>
            <a:r>
              <a:rPr lang="ru-RU" sz="1600" dirty="0">
                <a:solidFill>
                  <a:srgbClr val="000066"/>
                </a:solidFill>
              </a:rPr>
              <a:t>уровне аппаратно-программных </a:t>
            </a:r>
            <a:r>
              <a:rPr lang="ru-RU" sz="1600" dirty="0" smtClean="0">
                <a:solidFill>
                  <a:srgbClr val="000066"/>
                </a:solidFill>
              </a:rPr>
              <a:t>средств (цифровой кошелек)</a:t>
            </a:r>
            <a:endParaRPr lang="ru-RU" sz="1600" dirty="0">
              <a:solidFill>
                <a:srgbClr val="000066"/>
              </a:solidFill>
            </a:endParaRPr>
          </a:p>
        </p:txBody>
      </p:sp>
      <p:sp>
        <p:nvSpPr>
          <p:cNvPr id="7" name="TextBox 6"/>
          <p:cNvSpPr txBox="1"/>
          <p:nvPr/>
        </p:nvSpPr>
        <p:spPr>
          <a:xfrm>
            <a:off x="448271" y="5232945"/>
            <a:ext cx="8100900" cy="830997"/>
          </a:xfrm>
          <a:prstGeom prst="rect">
            <a:avLst/>
          </a:prstGeom>
          <a:noFill/>
        </p:spPr>
        <p:txBody>
          <a:bodyPr wrap="square" rtlCol="0">
            <a:spAutoFit/>
          </a:bodyPr>
          <a:lstStyle/>
          <a:p>
            <a:pPr algn="ctr"/>
            <a:r>
              <a:rPr lang="ru-RU" sz="2400" b="1" dirty="0" smtClean="0">
                <a:solidFill>
                  <a:srgbClr val="FF0000"/>
                </a:solidFill>
              </a:rPr>
              <a:t>Цифровой кошелек позволяет управлять цифровым счетом в наличном режиме</a:t>
            </a:r>
            <a:endParaRPr lang="ru-RU" sz="2400" b="1" dirty="0">
              <a:solidFill>
                <a:srgbClr val="FF0000"/>
              </a:solidFill>
            </a:endParaRPr>
          </a:p>
        </p:txBody>
      </p:sp>
    </p:spTree>
    <p:extLst>
      <p:ext uri="{BB962C8B-B14F-4D97-AF65-F5344CB8AC3E}">
        <p14:creationId xmlns:p14="http://schemas.microsoft.com/office/powerpoint/2010/main" val="208459980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Титульный счет </a:t>
            </a:r>
            <a:r>
              <a:rPr lang="en-US" dirty="0" smtClean="0"/>
              <a:t>vs. </a:t>
            </a:r>
            <a:r>
              <a:rPr lang="ru-RU" dirty="0" smtClean="0"/>
              <a:t>Банковский счет</a:t>
            </a:r>
            <a:endParaRPr lang="ru-RU" dirty="0"/>
          </a:p>
        </p:txBody>
      </p:sp>
      <p:graphicFrame>
        <p:nvGraphicFramePr>
          <p:cNvPr id="3" name="Таблица 2"/>
          <p:cNvGraphicFramePr>
            <a:graphicFrameLocks noGrp="1"/>
          </p:cNvGraphicFramePr>
          <p:nvPr>
            <p:extLst>
              <p:ext uri="{D42A27DB-BD31-4B8C-83A1-F6EECF244321}">
                <p14:modId xmlns:p14="http://schemas.microsoft.com/office/powerpoint/2010/main" val="238194814"/>
              </p:ext>
            </p:extLst>
          </p:nvPr>
        </p:nvGraphicFramePr>
        <p:xfrm>
          <a:off x="736303" y="1236501"/>
          <a:ext cx="7668852" cy="4617720"/>
        </p:xfrm>
        <a:graphic>
          <a:graphicData uri="http://schemas.openxmlformats.org/drawingml/2006/table">
            <a:tbl>
              <a:tblPr firstRow="1" bandRow="1">
                <a:tableStyleId>{5C22544A-7EE6-4342-B048-85BDC9FD1C3A}</a:tableStyleId>
              </a:tblPr>
              <a:tblGrid>
                <a:gridCol w="3852773"/>
                <a:gridCol w="3816079"/>
              </a:tblGrid>
              <a:tr h="370840">
                <a:tc>
                  <a:txBody>
                    <a:bodyPr/>
                    <a:lstStyle/>
                    <a:p>
                      <a:pPr algn="ctr">
                        <a:spcBef>
                          <a:spcPts val="1200"/>
                        </a:spcBef>
                      </a:pPr>
                      <a:r>
                        <a:rPr lang="ru-RU" sz="1800" b="1" dirty="0" smtClean="0">
                          <a:solidFill>
                            <a:srgbClr val="000066"/>
                          </a:solidFill>
                        </a:rPr>
                        <a:t>Оператор</a:t>
                      </a:r>
                      <a:r>
                        <a:rPr lang="ru-RU" sz="1800" b="1" baseline="0" dirty="0" smtClean="0">
                          <a:solidFill>
                            <a:srgbClr val="000066"/>
                          </a:solidFill>
                        </a:rPr>
                        <a:t> счета</a:t>
                      </a:r>
                      <a:endParaRPr lang="ru-RU" sz="1800" b="1" dirty="0">
                        <a:solidFill>
                          <a:srgbClr val="000066"/>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Bef>
                          <a:spcPts val="1200"/>
                        </a:spcBef>
                      </a:pPr>
                      <a:r>
                        <a:rPr lang="ru-RU" sz="1800" b="1" dirty="0" smtClean="0">
                          <a:solidFill>
                            <a:srgbClr val="000066"/>
                          </a:solidFill>
                        </a:rPr>
                        <a:t>Банк</a:t>
                      </a:r>
                      <a:endParaRPr lang="ru-RU" sz="1800" b="1" dirty="0">
                        <a:solidFill>
                          <a:srgbClr val="000066"/>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pPr marL="285750" indent="-285750">
                        <a:spcBef>
                          <a:spcPts val="1200"/>
                        </a:spcBef>
                        <a:buFont typeface="Arial" pitchFamily="34" charset="0"/>
                        <a:buChar char="•"/>
                      </a:pPr>
                      <a:r>
                        <a:rPr lang="ru-RU" sz="1400" b="0" dirty="0" smtClean="0">
                          <a:solidFill>
                            <a:srgbClr val="000066"/>
                          </a:solidFill>
                        </a:rPr>
                        <a:t>Валюта остается в собственности владельца</a:t>
                      </a:r>
                    </a:p>
                    <a:p>
                      <a:pPr marL="285750" indent="-285750">
                        <a:spcBef>
                          <a:spcPts val="1200"/>
                        </a:spcBef>
                        <a:buFont typeface="Arial" pitchFamily="34" charset="0"/>
                        <a:buChar char="•"/>
                      </a:pPr>
                      <a:r>
                        <a:rPr lang="ru-RU" sz="1400" b="0" dirty="0" smtClean="0">
                          <a:solidFill>
                            <a:srgbClr val="000066"/>
                          </a:solidFill>
                        </a:rPr>
                        <a:t>Владелец</a:t>
                      </a:r>
                      <a:r>
                        <a:rPr lang="ru-RU" sz="1400" b="0" baseline="0" dirty="0" smtClean="0">
                          <a:solidFill>
                            <a:srgbClr val="000066"/>
                          </a:solidFill>
                        </a:rPr>
                        <a:t> валюты не несет потерь в случае банкротства Банка</a:t>
                      </a:r>
                      <a:endParaRPr lang="ru-RU" sz="1400" b="0" dirty="0">
                        <a:solidFill>
                          <a:srgbClr val="000066"/>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spcBef>
                          <a:spcPts val="1200"/>
                        </a:spcBef>
                        <a:buFont typeface="Arial" pitchFamily="34" charset="0"/>
                        <a:buChar char="•"/>
                      </a:pPr>
                      <a:r>
                        <a:rPr lang="ru-RU" sz="1400" b="0" dirty="0" smtClean="0">
                          <a:solidFill>
                            <a:srgbClr val="000066"/>
                          </a:solidFill>
                        </a:rPr>
                        <a:t>Владелец передает свою валюту Банку в обмен на частную валюту Банка</a:t>
                      </a:r>
                    </a:p>
                    <a:p>
                      <a:pPr marL="285750" indent="-285750">
                        <a:spcBef>
                          <a:spcPts val="1200"/>
                        </a:spcBef>
                        <a:buFont typeface="Arial" pitchFamily="34" charset="0"/>
                        <a:buChar char="•"/>
                      </a:pPr>
                      <a:r>
                        <a:rPr lang="ru-RU" sz="1400" b="0" dirty="0" smtClean="0">
                          <a:solidFill>
                            <a:srgbClr val="000066"/>
                          </a:solidFill>
                        </a:rPr>
                        <a:t>В случае</a:t>
                      </a:r>
                      <a:r>
                        <a:rPr lang="ru-RU" sz="1400" b="0" baseline="0" dirty="0" smtClean="0">
                          <a:solidFill>
                            <a:srgbClr val="000066"/>
                          </a:solidFill>
                        </a:rPr>
                        <a:t> банкротства Банка владелец валюты несет потери</a:t>
                      </a:r>
                      <a:endParaRPr lang="ru-RU" sz="1400" b="0" dirty="0">
                        <a:solidFill>
                          <a:srgbClr val="000066"/>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pPr>
                        <a:spcBef>
                          <a:spcPts val="1200"/>
                        </a:spcBef>
                      </a:pPr>
                      <a:endParaRPr lang="ru-RU" sz="1400" b="0" dirty="0">
                        <a:solidFill>
                          <a:srgbClr val="000066"/>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spcBef>
                          <a:spcPts val="1200"/>
                        </a:spcBef>
                      </a:pPr>
                      <a:endParaRPr lang="ru-RU" sz="1400" b="0" dirty="0">
                        <a:solidFill>
                          <a:srgbClr val="000066"/>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pPr marL="0" marR="0" indent="0" algn="ctr" defTabSz="914400" rtl="0" eaLnBrk="1" fontAlgn="auto" latinLnBrk="0" hangingPunct="1">
                        <a:lnSpc>
                          <a:spcPct val="100000"/>
                        </a:lnSpc>
                        <a:spcBef>
                          <a:spcPts val="1200"/>
                        </a:spcBef>
                        <a:spcAft>
                          <a:spcPts val="0"/>
                        </a:spcAft>
                        <a:buClrTx/>
                        <a:buSzTx/>
                        <a:buFontTx/>
                        <a:buNone/>
                        <a:tabLst/>
                        <a:defRPr/>
                      </a:pPr>
                      <a:r>
                        <a:rPr lang="ru-RU" sz="1800" b="1" dirty="0" smtClean="0">
                          <a:solidFill>
                            <a:srgbClr val="000066"/>
                          </a:solidFill>
                        </a:rPr>
                        <a:t>Титульный счет</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Bef>
                          <a:spcPts val="1200"/>
                        </a:spcBef>
                      </a:pPr>
                      <a:r>
                        <a:rPr lang="ru-RU" sz="1800" b="1" dirty="0" smtClean="0">
                          <a:solidFill>
                            <a:srgbClr val="000066"/>
                          </a:solidFill>
                        </a:rPr>
                        <a:t>Банковский счет</a:t>
                      </a:r>
                      <a:endParaRPr lang="ru-RU" sz="1800" b="1" dirty="0">
                        <a:solidFill>
                          <a:srgbClr val="000066"/>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pPr marL="285750" marR="0" indent="-285750" algn="l" defTabSz="914400" rtl="0" eaLnBrk="1" fontAlgn="auto" latinLnBrk="0" hangingPunct="1">
                        <a:lnSpc>
                          <a:spcPct val="100000"/>
                        </a:lnSpc>
                        <a:spcBef>
                          <a:spcPts val="1200"/>
                        </a:spcBef>
                        <a:spcAft>
                          <a:spcPts val="0"/>
                        </a:spcAft>
                        <a:buClrTx/>
                        <a:buSzTx/>
                        <a:buFont typeface="Arial" pitchFamily="34" charset="0"/>
                        <a:buChar char="•"/>
                        <a:tabLst/>
                        <a:defRPr/>
                      </a:pPr>
                      <a:r>
                        <a:rPr lang="ru-RU" sz="1400" b="0" dirty="0" smtClean="0">
                          <a:solidFill>
                            <a:srgbClr val="000066"/>
                          </a:solidFill>
                        </a:rPr>
                        <a:t>Подтверждение</a:t>
                      </a:r>
                      <a:r>
                        <a:rPr lang="ru-RU" sz="1400" b="0" baseline="0" dirty="0" smtClean="0">
                          <a:solidFill>
                            <a:srgbClr val="000066"/>
                          </a:solidFill>
                        </a:rPr>
                        <a:t> собственности на валюту</a:t>
                      </a:r>
                    </a:p>
                    <a:p>
                      <a:pPr marL="285750" marR="0" indent="-285750" algn="l" defTabSz="914400" rtl="0" eaLnBrk="1" fontAlgn="auto" latinLnBrk="0" hangingPunct="1">
                        <a:lnSpc>
                          <a:spcPct val="100000"/>
                        </a:lnSpc>
                        <a:spcBef>
                          <a:spcPts val="1200"/>
                        </a:spcBef>
                        <a:spcAft>
                          <a:spcPts val="0"/>
                        </a:spcAft>
                        <a:buClrTx/>
                        <a:buSzTx/>
                        <a:buFont typeface="Arial" pitchFamily="34" charset="0"/>
                        <a:buChar char="•"/>
                        <a:tabLst/>
                        <a:defRPr/>
                      </a:pPr>
                      <a:r>
                        <a:rPr lang="ru-RU" sz="1400" b="0" baseline="0" dirty="0" smtClean="0">
                          <a:solidFill>
                            <a:srgbClr val="000066"/>
                          </a:solidFill>
                        </a:rPr>
                        <a:t>Не отражается на балансе Оператора счета</a:t>
                      </a:r>
                    </a:p>
                    <a:p>
                      <a:pPr marL="285750" marR="0" indent="-285750" algn="l" defTabSz="914400" rtl="0" eaLnBrk="1" fontAlgn="auto" latinLnBrk="0" hangingPunct="1">
                        <a:lnSpc>
                          <a:spcPct val="100000"/>
                        </a:lnSpc>
                        <a:spcBef>
                          <a:spcPts val="1200"/>
                        </a:spcBef>
                        <a:spcAft>
                          <a:spcPts val="0"/>
                        </a:spcAft>
                        <a:buClrTx/>
                        <a:buSzTx/>
                        <a:buFont typeface="Arial" pitchFamily="34" charset="0"/>
                        <a:buChar char="•"/>
                        <a:tabLst/>
                        <a:defRPr/>
                      </a:pPr>
                      <a:r>
                        <a:rPr lang="ru-RU" sz="1400" b="0" baseline="0" dirty="0" smtClean="0">
                          <a:solidFill>
                            <a:srgbClr val="000066"/>
                          </a:solidFill>
                        </a:rPr>
                        <a:t>Может быть передан другому Оператору</a:t>
                      </a:r>
                    </a:p>
                    <a:p>
                      <a:pPr marL="285750" marR="0" indent="-285750" algn="l" defTabSz="914400" rtl="0" eaLnBrk="1" fontAlgn="auto" latinLnBrk="0" hangingPunct="1">
                        <a:lnSpc>
                          <a:spcPct val="100000"/>
                        </a:lnSpc>
                        <a:spcBef>
                          <a:spcPts val="1200"/>
                        </a:spcBef>
                        <a:spcAft>
                          <a:spcPts val="0"/>
                        </a:spcAft>
                        <a:buClrTx/>
                        <a:buSzTx/>
                        <a:buFont typeface="Arial" pitchFamily="34" charset="0"/>
                        <a:buChar char="•"/>
                        <a:tabLst/>
                        <a:defRPr/>
                      </a:pPr>
                      <a:r>
                        <a:rPr lang="ru-RU" sz="1400" b="0" baseline="0" dirty="0" smtClean="0">
                          <a:solidFill>
                            <a:srgbClr val="000066"/>
                          </a:solidFill>
                        </a:rPr>
                        <a:t>Может быть в цифровой и материальной форме</a:t>
                      </a:r>
                    </a:p>
                    <a:p>
                      <a:pPr marL="285750" marR="0" indent="-285750" algn="l" defTabSz="914400" rtl="0" eaLnBrk="1" fontAlgn="auto" latinLnBrk="0" hangingPunct="1">
                        <a:lnSpc>
                          <a:spcPct val="100000"/>
                        </a:lnSpc>
                        <a:spcBef>
                          <a:spcPts val="1200"/>
                        </a:spcBef>
                        <a:spcAft>
                          <a:spcPts val="0"/>
                        </a:spcAft>
                        <a:buClrTx/>
                        <a:buSzTx/>
                        <a:buFont typeface="Arial" pitchFamily="34" charset="0"/>
                        <a:buChar char="•"/>
                        <a:tabLst/>
                        <a:defRPr/>
                      </a:pPr>
                      <a:r>
                        <a:rPr lang="ru-RU" sz="1400" b="0" baseline="0" dirty="0" smtClean="0">
                          <a:solidFill>
                            <a:srgbClr val="000066"/>
                          </a:solidFill>
                        </a:rPr>
                        <a:t>Управляется Оператором счета</a:t>
                      </a:r>
                      <a:endParaRPr lang="ru-RU" sz="1400" b="0" dirty="0" smtClean="0">
                        <a:solidFill>
                          <a:srgbClr val="000066"/>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spcBef>
                          <a:spcPts val="1200"/>
                        </a:spcBef>
                        <a:buFont typeface="Arial" pitchFamily="34" charset="0"/>
                        <a:buChar char="•"/>
                      </a:pPr>
                      <a:r>
                        <a:rPr lang="ru-RU" sz="1400" b="0" dirty="0" smtClean="0">
                          <a:solidFill>
                            <a:srgbClr val="000066"/>
                          </a:solidFill>
                        </a:rPr>
                        <a:t>Отражение </a:t>
                      </a:r>
                      <a:r>
                        <a:rPr lang="ru-RU" sz="1400" b="0" baseline="0" dirty="0" smtClean="0">
                          <a:solidFill>
                            <a:srgbClr val="000066"/>
                          </a:solidFill>
                        </a:rPr>
                        <a:t>обязательств Банка перед Владельцем валюты</a:t>
                      </a:r>
                    </a:p>
                    <a:p>
                      <a:pPr marL="285750" indent="-285750">
                        <a:spcBef>
                          <a:spcPts val="1200"/>
                        </a:spcBef>
                        <a:buFont typeface="Arial" pitchFamily="34" charset="0"/>
                        <a:buChar char="•"/>
                      </a:pPr>
                      <a:r>
                        <a:rPr lang="ru-RU" sz="1400" b="0" baseline="0" dirty="0" smtClean="0">
                          <a:solidFill>
                            <a:srgbClr val="000066"/>
                          </a:solidFill>
                        </a:rPr>
                        <a:t>Отражается на балансе Банка как пассив</a:t>
                      </a:r>
                    </a:p>
                    <a:p>
                      <a:pPr marL="285750" indent="-285750">
                        <a:spcBef>
                          <a:spcPts val="1200"/>
                        </a:spcBef>
                        <a:buFont typeface="Arial" pitchFamily="34" charset="0"/>
                        <a:buChar char="•"/>
                      </a:pPr>
                      <a:r>
                        <a:rPr lang="ru-RU" sz="1400" b="0" baseline="0" dirty="0" smtClean="0">
                          <a:solidFill>
                            <a:srgbClr val="000066"/>
                          </a:solidFill>
                        </a:rPr>
                        <a:t>Не может быть передан другому Банку</a:t>
                      </a:r>
                    </a:p>
                    <a:p>
                      <a:pPr marL="285750" indent="-285750">
                        <a:spcBef>
                          <a:spcPts val="1200"/>
                        </a:spcBef>
                        <a:buFont typeface="Arial" pitchFamily="34" charset="0"/>
                        <a:buChar char="•"/>
                      </a:pPr>
                      <a:r>
                        <a:rPr lang="ru-RU" sz="1400" b="0" baseline="0" dirty="0" smtClean="0">
                          <a:solidFill>
                            <a:srgbClr val="000066"/>
                          </a:solidFill>
                        </a:rPr>
                        <a:t>Может быть только в цифровой форме</a:t>
                      </a:r>
                    </a:p>
                    <a:p>
                      <a:pPr marL="285750" indent="-285750">
                        <a:spcBef>
                          <a:spcPts val="1200"/>
                        </a:spcBef>
                        <a:buFont typeface="Arial" pitchFamily="34" charset="0"/>
                        <a:buChar char="•"/>
                      </a:pPr>
                      <a:r>
                        <a:rPr lang="ru-RU" sz="1400" b="0" baseline="0" dirty="0" smtClean="0">
                          <a:solidFill>
                            <a:srgbClr val="000066"/>
                          </a:solidFill>
                        </a:rPr>
                        <a:t>Управляется Банком</a:t>
                      </a:r>
                      <a:endParaRPr lang="ru-RU" sz="1400" b="0" dirty="0">
                        <a:solidFill>
                          <a:srgbClr val="000066"/>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12229489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Функции денег</a:t>
            </a:r>
            <a:endParaRPr lang="ru-RU" dirty="0"/>
          </a:p>
        </p:txBody>
      </p:sp>
      <p:graphicFrame>
        <p:nvGraphicFramePr>
          <p:cNvPr id="3" name="Table 2"/>
          <p:cNvGraphicFramePr>
            <a:graphicFrameLocks noGrp="1"/>
          </p:cNvGraphicFramePr>
          <p:nvPr>
            <p:extLst>
              <p:ext uri="{D42A27DB-BD31-4B8C-83A1-F6EECF244321}">
                <p14:modId xmlns:p14="http://schemas.microsoft.com/office/powerpoint/2010/main" val="679636515"/>
              </p:ext>
            </p:extLst>
          </p:nvPr>
        </p:nvGraphicFramePr>
        <p:xfrm>
          <a:off x="405608" y="1897317"/>
          <a:ext cx="8282025" cy="3576996"/>
        </p:xfrm>
        <a:graphic>
          <a:graphicData uri="http://schemas.openxmlformats.org/drawingml/2006/table">
            <a:tbl>
              <a:tblPr firstRow="1" bandRow="1">
                <a:tableStyleId>{5C22544A-7EE6-4342-B048-85BDC9FD1C3A}</a:tableStyleId>
              </a:tblPr>
              <a:tblGrid>
                <a:gridCol w="2958987"/>
                <a:gridCol w="2052228"/>
                <a:gridCol w="1764196"/>
                <a:gridCol w="1506614"/>
              </a:tblGrid>
              <a:tr h="887356">
                <a:tc>
                  <a:txBody>
                    <a:bodyPr/>
                    <a:lstStyle/>
                    <a:p>
                      <a:pPr algn="ctr"/>
                      <a:r>
                        <a:rPr lang="ru-RU" sz="1400" dirty="0" smtClean="0">
                          <a:solidFill>
                            <a:schemeClr val="bg1"/>
                          </a:solidFill>
                        </a:rPr>
                        <a:t>Функции</a:t>
                      </a:r>
                      <a:endParaRPr lang="ru-RU" sz="1400" dirty="0">
                        <a:solidFill>
                          <a:schemeClr val="bg1"/>
                        </a:solidFill>
                      </a:endParaRPr>
                    </a:p>
                  </a:txBody>
                  <a:tcPr anchor="ctr">
                    <a:lnL w="3175" cap="flat" cmpd="sng" algn="ctr">
                      <a:solidFill>
                        <a:schemeClr val="tx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000066"/>
                    </a:solidFill>
                  </a:tcPr>
                </a:tc>
                <a:tc>
                  <a:txBody>
                    <a:bodyPr/>
                    <a:lstStyle/>
                    <a:p>
                      <a:pPr algn="ctr"/>
                      <a:r>
                        <a:rPr lang="ru-RU" sz="1200" dirty="0" smtClean="0">
                          <a:solidFill>
                            <a:schemeClr val="bg1"/>
                          </a:solidFill>
                        </a:rPr>
                        <a:t>Государственные</a:t>
                      </a:r>
                      <a:r>
                        <a:rPr lang="ru-RU" sz="1200" baseline="0" dirty="0" smtClean="0">
                          <a:solidFill>
                            <a:schemeClr val="bg1"/>
                          </a:solidFill>
                        </a:rPr>
                        <a:t> наличные деньги</a:t>
                      </a:r>
                      <a:endParaRPr lang="ru-RU" sz="1200" dirty="0">
                        <a:solidFill>
                          <a:schemeClr val="bg1"/>
                        </a:solidFill>
                      </a:endParaRPr>
                    </a:p>
                  </a:txBody>
                  <a:tcPr anchor="ct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0066"/>
                    </a:solidFill>
                  </a:tcPr>
                </a:tc>
                <a:tc>
                  <a:txBody>
                    <a:bodyPr/>
                    <a:lstStyle/>
                    <a:p>
                      <a:pPr algn="ctr"/>
                      <a:r>
                        <a:rPr lang="ru-RU" sz="1200" dirty="0" smtClean="0">
                          <a:solidFill>
                            <a:schemeClr val="bg1"/>
                          </a:solidFill>
                        </a:rPr>
                        <a:t>Государственные безналичные деньги</a:t>
                      </a:r>
                      <a:endParaRPr lang="ru-RU" sz="1200" dirty="0">
                        <a:solidFill>
                          <a:schemeClr val="bg1"/>
                        </a:solidFill>
                      </a:endParaRPr>
                    </a:p>
                  </a:txBody>
                  <a:tcPr anchor="ct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0066"/>
                    </a:solidFill>
                  </a:tcPr>
                </a:tc>
                <a:tc>
                  <a:txBody>
                    <a:bodyPr/>
                    <a:lstStyle/>
                    <a:p>
                      <a:pPr algn="ctr"/>
                      <a:r>
                        <a:rPr lang="ru-RU" sz="1200" dirty="0" smtClean="0">
                          <a:solidFill>
                            <a:schemeClr val="bg1"/>
                          </a:solidFill>
                        </a:rPr>
                        <a:t>Частные безналичные деньги</a:t>
                      </a:r>
                      <a:endParaRPr lang="ru-RU" sz="1200" dirty="0">
                        <a:solidFill>
                          <a:schemeClr val="bg1"/>
                        </a:solidFill>
                      </a:endParaRPr>
                    </a:p>
                  </a:txBody>
                  <a:tcPr anchor="ctr">
                    <a:lnL w="3175" cap="flat" cmpd="sng" algn="ctr">
                      <a:solidFill>
                        <a:schemeClr val="bg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0066"/>
                    </a:solidFill>
                  </a:tcPr>
                </a:tc>
              </a:tr>
              <a:tr h="537928">
                <a:tc>
                  <a:txBody>
                    <a:bodyPr/>
                    <a:lstStyle/>
                    <a:p>
                      <a:r>
                        <a:rPr lang="ru-RU" sz="1400" dirty="0" smtClean="0">
                          <a:solidFill>
                            <a:srgbClr val="000066"/>
                          </a:solidFill>
                        </a:rPr>
                        <a:t>Мера стоимости</a:t>
                      </a:r>
                      <a:endParaRPr lang="ru-RU" sz="1400" dirty="0">
                        <a:solidFill>
                          <a:srgbClr val="000066"/>
                        </a:solidFill>
                      </a:endParaRPr>
                    </a:p>
                  </a:txBody>
                  <a:tcPr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gridSpan="3">
                  <a:txBody>
                    <a:bodyPr/>
                    <a:lstStyle/>
                    <a:p>
                      <a:pPr algn="ctr"/>
                      <a:r>
                        <a:rPr lang="ru-RU" sz="1400" b="1" baseline="0" dirty="0" smtClean="0">
                          <a:solidFill>
                            <a:srgbClr val="002060"/>
                          </a:solidFill>
                        </a:rPr>
                        <a:t>Рубль</a:t>
                      </a:r>
                      <a:endParaRPr lang="ru-RU" sz="1400" b="1" baseline="0" dirty="0">
                        <a:solidFill>
                          <a:srgbClr val="002060"/>
                        </a:solidFill>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lang="ru-RU" sz="3200" dirty="0">
                        <a:solidFill>
                          <a:srgbClr val="000066"/>
                        </a:solidFill>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lang="ru-RU" sz="3200" dirty="0">
                        <a:solidFill>
                          <a:srgbClr val="000066"/>
                        </a:solidFill>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37928">
                <a:tc>
                  <a:txBody>
                    <a:bodyPr/>
                    <a:lstStyle/>
                    <a:p>
                      <a:r>
                        <a:rPr lang="ru-RU" sz="1400" dirty="0" smtClean="0">
                          <a:solidFill>
                            <a:srgbClr val="000066"/>
                          </a:solidFill>
                        </a:rPr>
                        <a:t>Средство обращения</a:t>
                      </a:r>
                      <a:endParaRPr lang="ru-RU" sz="1400" dirty="0">
                        <a:solidFill>
                          <a:srgbClr val="000066"/>
                        </a:solidFil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r>
                        <a:rPr lang="ru-RU" sz="3200" b="1" dirty="0" smtClean="0">
                          <a:solidFill>
                            <a:srgbClr val="006600"/>
                          </a:solidFill>
                          <a:sym typeface="Wingdings"/>
                        </a:rPr>
                        <a:t></a:t>
                      </a:r>
                      <a:endParaRPr lang="ru-RU" sz="3200" b="1" baseline="30000" dirty="0">
                        <a:solidFill>
                          <a:srgbClr val="002060"/>
                        </a:solidFill>
                      </a:endParaRPr>
                    </a:p>
                  </a:txBody>
                  <a:tcPr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r>
                        <a:rPr lang="ru-RU" sz="3200" b="1" dirty="0" smtClean="0">
                          <a:solidFill>
                            <a:srgbClr val="006600"/>
                          </a:solidFill>
                          <a:sym typeface="Wingdings"/>
                        </a:rPr>
                        <a:t></a:t>
                      </a:r>
                      <a:endParaRPr lang="ru-RU" sz="3200" dirty="0">
                        <a:solidFill>
                          <a:srgbClr val="000066"/>
                        </a:solidFill>
                      </a:endParaRPr>
                    </a:p>
                  </a:txBody>
                  <a:tcPr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r>
                        <a:rPr lang="ru-RU" sz="3200" b="1" dirty="0" smtClean="0">
                          <a:solidFill>
                            <a:srgbClr val="FF0000"/>
                          </a:solidFill>
                          <a:sym typeface="Wingdings"/>
                        </a:rPr>
                        <a:t></a:t>
                      </a:r>
                      <a:endParaRPr lang="ru-RU" sz="3200" dirty="0">
                        <a:solidFill>
                          <a:srgbClr val="000066"/>
                        </a:solidFill>
                      </a:endParaRPr>
                    </a:p>
                  </a:txBody>
                  <a:tcPr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r>
              <a:tr h="537928">
                <a:tc>
                  <a:txBody>
                    <a:bodyPr/>
                    <a:lstStyle/>
                    <a:p>
                      <a:r>
                        <a:rPr lang="ru-RU" sz="1400" dirty="0" smtClean="0">
                          <a:solidFill>
                            <a:srgbClr val="000066"/>
                          </a:solidFill>
                        </a:rPr>
                        <a:t>Средство платежа</a:t>
                      </a:r>
                      <a:endParaRPr lang="ru-RU" sz="1400" dirty="0">
                        <a:solidFill>
                          <a:srgbClr val="000066"/>
                        </a:solidFil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r>
                        <a:rPr lang="ru-RU" sz="3200" b="1" dirty="0" smtClean="0">
                          <a:solidFill>
                            <a:srgbClr val="006600"/>
                          </a:solidFill>
                          <a:sym typeface="Wingdings"/>
                        </a:rPr>
                        <a:t></a:t>
                      </a:r>
                      <a:endParaRPr lang="ru-RU" sz="3200" dirty="0">
                        <a:solidFill>
                          <a:srgbClr val="000066"/>
                        </a:solidFill>
                      </a:endParaRPr>
                    </a:p>
                  </a:txBody>
                  <a:tcPr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r>
                        <a:rPr lang="ru-RU" sz="3200" b="1" dirty="0" smtClean="0">
                          <a:solidFill>
                            <a:srgbClr val="006600"/>
                          </a:solidFill>
                          <a:sym typeface="Wingdings"/>
                        </a:rPr>
                        <a:t></a:t>
                      </a:r>
                      <a:endParaRPr lang="ru-RU" sz="3200" dirty="0">
                        <a:solidFill>
                          <a:srgbClr val="006600"/>
                        </a:solidFill>
                      </a:endParaRPr>
                    </a:p>
                  </a:txBody>
                  <a:tcPr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r>
                        <a:rPr lang="ru-RU" sz="3200" b="1" dirty="0" smtClean="0">
                          <a:solidFill>
                            <a:srgbClr val="FF0000"/>
                          </a:solidFill>
                          <a:sym typeface="Wingdings"/>
                        </a:rPr>
                        <a:t></a:t>
                      </a:r>
                      <a:endParaRPr lang="ru-RU" sz="3200" dirty="0">
                        <a:solidFill>
                          <a:srgbClr val="000066"/>
                        </a:solidFill>
                      </a:endParaRPr>
                    </a:p>
                  </a:txBody>
                  <a:tcPr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r>
              <a:tr h="53792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solidFill>
                            <a:srgbClr val="000066"/>
                          </a:solidFill>
                        </a:rPr>
                        <a:t>Средство накопления</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r>
                        <a:rPr lang="ru-RU" sz="3200" b="1" dirty="0" smtClean="0">
                          <a:solidFill>
                            <a:srgbClr val="006600"/>
                          </a:solidFill>
                          <a:sym typeface="Wingdings"/>
                        </a:rPr>
                        <a:t></a:t>
                      </a:r>
                      <a:endParaRPr lang="ru-RU" sz="3200" dirty="0">
                        <a:solidFill>
                          <a:srgbClr val="000066"/>
                        </a:solidFill>
                      </a:endParaRPr>
                    </a:p>
                  </a:txBody>
                  <a:tcPr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r>
                        <a:rPr lang="ru-RU" sz="3200" b="1" dirty="0" smtClean="0">
                          <a:solidFill>
                            <a:srgbClr val="006600"/>
                          </a:solidFill>
                          <a:sym typeface="Wingdings"/>
                        </a:rPr>
                        <a:t></a:t>
                      </a:r>
                      <a:endParaRPr lang="ru-RU" sz="3200" dirty="0">
                        <a:solidFill>
                          <a:srgbClr val="000066"/>
                        </a:solidFill>
                      </a:endParaRPr>
                    </a:p>
                  </a:txBody>
                  <a:tcPr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r>
                        <a:rPr lang="ru-RU" sz="3200" b="1" dirty="0" smtClean="0">
                          <a:solidFill>
                            <a:srgbClr val="006600"/>
                          </a:solidFill>
                          <a:sym typeface="Wingdings"/>
                        </a:rPr>
                        <a:t></a:t>
                      </a:r>
                      <a:endParaRPr lang="ru-RU" sz="3200" dirty="0">
                        <a:solidFill>
                          <a:srgbClr val="000066"/>
                        </a:solidFill>
                      </a:endParaRPr>
                    </a:p>
                  </a:txBody>
                  <a:tcPr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r>
              <a:tr h="53792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solidFill>
                            <a:srgbClr val="000066"/>
                          </a:solidFill>
                        </a:rPr>
                        <a:t>Мировые деньги</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r>
                        <a:rPr lang="ru-RU" sz="3200" b="1" dirty="0" smtClean="0">
                          <a:solidFill>
                            <a:srgbClr val="FF0000"/>
                          </a:solidFill>
                          <a:sym typeface="Wingdings"/>
                        </a:rPr>
                        <a:t></a:t>
                      </a:r>
                      <a:endParaRPr lang="ru-RU" sz="3200" dirty="0">
                        <a:solidFill>
                          <a:srgbClr val="FF0000"/>
                        </a:solidFill>
                      </a:endParaRPr>
                    </a:p>
                  </a:txBody>
                  <a:tcPr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r>
                        <a:rPr lang="ru-RU" sz="3200" b="1" dirty="0" smtClean="0">
                          <a:solidFill>
                            <a:srgbClr val="FF9966"/>
                          </a:solidFill>
                          <a:sym typeface="Wingdings"/>
                        </a:rPr>
                        <a:t></a:t>
                      </a:r>
                      <a:endParaRPr lang="ru-RU" sz="3200" dirty="0">
                        <a:solidFill>
                          <a:srgbClr val="000066"/>
                        </a:solidFill>
                      </a:endParaRPr>
                    </a:p>
                  </a:txBody>
                  <a:tcPr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3200" b="1" dirty="0" smtClean="0">
                          <a:solidFill>
                            <a:srgbClr val="FF0000"/>
                          </a:solidFill>
                          <a:sym typeface="Wingdings"/>
                        </a:rPr>
                        <a:t></a:t>
                      </a:r>
                      <a:endParaRPr lang="ru-RU" sz="3200" dirty="0" smtClean="0">
                        <a:solidFill>
                          <a:srgbClr val="FF9966"/>
                        </a:solidFill>
                      </a:endParaRPr>
                    </a:p>
                  </a:txBody>
                  <a:tcPr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r>
            </a:tbl>
          </a:graphicData>
        </a:graphic>
      </p:graphicFrame>
      <p:sp>
        <p:nvSpPr>
          <p:cNvPr id="4" name="TextBox 3"/>
          <p:cNvSpPr txBox="1"/>
          <p:nvPr/>
        </p:nvSpPr>
        <p:spPr>
          <a:xfrm>
            <a:off x="405609" y="6304051"/>
            <a:ext cx="8282024" cy="246221"/>
          </a:xfrm>
          <a:prstGeom prst="rect">
            <a:avLst/>
          </a:prstGeom>
          <a:noFill/>
        </p:spPr>
        <p:txBody>
          <a:bodyPr wrap="square" rtlCol="0">
            <a:spAutoFit/>
          </a:bodyPr>
          <a:lstStyle/>
          <a:p>
            <a:r>
              <a:rPr lang="ru-RU" b="1" dirty="0" smtClean="0">
                <a:solidFill>
                  <a:srgbClr val="006600"/>
                </a:solidFill>
                <a:sym typeface="Wingdings"/>
              </a:rPr>
              <a:t> </a:t>
            </a:r>
            <a:r>
              <a:rPr lang="ru-RU" dirty="0" smtClean="0">
                <a:solidFill>
                  <a:srgbClr val="000066"/>
                </a:solidFill>
                <a:sym typeface="Wingdings"/>
              </a:rPr>
              <a:t>- возможно, </a:t>
            </a:r>
            <a:r>
              <a:rPr lang="ru-RU" b="1" dirty="0" smtClean="0">
                <a:solidFill>
                  <a:srgbClr val="FF9966"/>
                </a:solidFill>
                <a:sym typeface="Wingdings"/>
              </a:rPr>
              <a:t> </a:t>
            </a:r>
            <a:r>
              <a:rPr lang="ru-RU" dirty="0" smtClean="0">
                <a:solidFill>
                  <a:srgbClr val="000066"/>
                </a:solidFill>
                <a:sym typeface="Wingdings"/>
              </a:rPr>
              <a:t>- возможно, но трудно, </a:t>
            </a:r>
            <a:r>
              <a:rPr lang="ru-RU" b="1" dirty="0" smtClean="0">
                <a:solidFill>
                  <a:srgbClr val="FF9966"/>
                </a:solidFill>
                <a:sym typeface="Wingdings"/>
              </a:rPr>
              <a:t></a:t>
            </a:r>
            <a:r>
              <a:rPr lang="ru-RU" b="1" dirty="0" smtClean="0">
                <a:solidFill>
                  <a:srgbClr val="CC0000"/>
                </a:solidFill>
                <a:sym typeface="Wingdings"/>
              </a:rPr>
              <a:t> </a:t>
            </a:r>
            <a:r>
              <a:rPr lang="ru-RU" dirty="0" smtClean="0">
                <a:solidFill>
                  <a:srgbClr val="000066"/>
                </a:solidFill>
                <a:sym typeface="Wingdings"/>
              </a:rPr>
              <a:t>- практически невозможно, </a:t>
            </a:r>
            <a:r>
              <a:rPr lang="ru-RU" b="1" dirty="0" smtClean="0">
                <a:solidFill>
                  <a:srgbClr val="CC0000"/>
                </a:solidFill>
                <a:sym typeface="Wingdings"/>
              </a:rPr>
              <a:t> </a:t>
            </a:r>
            <a:r>
              <a:rPr lang="ru-RU" dirty="0" smtClean="0">
                <a:solidFill>
                  <a:srgbClr val="000066"/>
                </a:solidFill>
                <a:sym typeface="Wingdings"/>
              </a:rPr>
              <a:t>- невозможно</a:t>
            </a:r>
            <a:endParaRPr lang="ru-RU" dirty="0">
              <a:solidFill>
                <a:srgbClr val="000066"/>
              </a:solidFill>
            </a:endParaRPr>
          </a:p>
        </p:txBody>
      </p:sp>
      <p:sp>
        <p:nvSpPr>
          <p:cNvPr id="5" name="TextBox 4"/>
          <p:cNvSpPr txBox="1"/>
          <p:nvPr/>
        </p:nvSpPr>
        <p:spPr>
          <a:xfrm>
            <a:off x="405609" y="1128489"/>
            <a:ext cx="8035550" cy="369332"/>
          </a:xfrm>
          <a:prstGeom prst="rect">
            <a:avLst/>
          </a:prstGeom>
          <a:noFill/>
        </p:spPr>
        <p:txBody>
          <a:bodyPr wrap="square" rtlCol="0">
            <a:spAutoFit/>
          </a:bodyPr>
          <a:lstStyle/>
          <a:p>
            <a:r>
              <a:rPr lang="ru-RU" sz="1800" b="1" dirty="0" smtClean="0"/>
              <a:t>Мера стоимости - рубль</a:t>
            </a:r>
            <a:endParaRPr lang="ru-RU" sz="1800" b="1" dirty="0"/>
          </a:p>
        </p:txBody>
      </p:sp>
    </p:spTree>
    <p:extLst>
      <p:ext uri="{BB962C8B-B14F-4D97-AF65-F5344CB8AC3E}">
        <p14:creationId xmlns:p14="http://schemas.microsoft.com/office/powerpoint/2010/main" val="282374998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Внутренняя структура безналичного перевода</a:t>
            </a:r>
            <a:endParaRPr lang="ru-RU" dirty="0"/>
          </a:p>
        </p:txBody>
      </p:sp>
      <p:sp>
        <p:nvSpPr>
          <p:cNvPr id="4" name="Rectangle 3"/>
          <p:cNvSpPr/>
          <p:nvPr/>
        </p:nvSpPr>
        <p:spPr>
          <a:xfrm>
            <a:off x="592287" y="3214157"/>
            <a:ext cx="3276364" cy="1841866"/>
          </a:xfrm>
          <a:prstGeom prst="rect">
            <a:avLst/>
          </a:prstGeom>
          <a:solidFill>
            <a:schemeClr val="bg1">
              <a:lumMod val="8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ru-RU" sz="1400" b="1" dirty="0" smtClean="0">
                <a:solidFill>
                  <a:srgbClr val="002060"/>
                </a:solidFill>
              </a:rPr>
              <a:t>Банк </a:t>
            </a:r>
            <a:r>
              <a:rPr lang="en-US" sz="1400" b="1" dirty="0">
                <a:solidFill>
                  <a:srgbClr val="002060"/>
                </a:solidFill>
              </a:rPr>
              <a:t>X</a:t>
            </a:r>
            <a:endParaRPr lang="ru-RU" sz="1400" b="1" dirty="0">
              <a:solidFill>
                <a:srgbClr val="002060"/>
              </a:solidFill>
            </a:endParaRPr>
          </a:p>
        </p:txBody>
      </p:sp>
      <p:grpSp>
        <p:nvGrpSpPr>
          <p:cNvPr id="5" name="Group 4"/>
          <p:cNvGrpSpPr/>
          <p:nvPr/>
        </p:nvGrpSpPr>
        <p:grpSpPr>
          <a:xfrm>
            <a:off x="2674096" y="5376961"/>
            <a:ext cx="198022" cy="541931"/>
            <a:chOff x="2429232" y="853283"/>
            <a:chExt cx="254000" cy="670719"/>
          </a:xfrm>
        </p:grpSpPr>
        <p:sp>
          <p:nvSpPr>
            <p:cNvPr id="6" name="Freeform 7"/>
            <p:cNvSpPr>
              <a:spLocks/>
            </p:cNvSpPr>
            <p:nvPr/>
          </p:nvSpPr>
          <p:spPr bwMode="auto">
            <a:xfrm>
              <a:off x="2477650" y="853283"/>
              <a:ext cx="157163" cy="146050"/>
            </a:xfrm>
            <a:custGeom>
              <a:avLst/>
              <a:gdLst>
                <a:gd name="T0" fmla="*/ 98 w 99"/>
                <a:gd name="T1" fmla="*/ 51 h 92"/>
                <a:gd name="T2" fmla="*/ 98 w 99"/>
                <a:gd name="T3" fmla="*/ 55 h 92"/>
                <a:gd name="T4" fmla="*/ 96 w 99"/>
                <a:gd name="T5" fmla="*/ 60 h 92"/>
                <a:gd name="T6" fmla="*/ 95 w 99"/>
                <a:gd name="T7" fmla="*/ 64 h 92"/>
                <a:gd name="T8" fmla="*/ 92 w 99"/>
                <a:gd name="T9" fmla="*/ 69 h 92"/>
                <a:gd name="T10" fmla="*/ 89 w 99"/>
                <a:gd name="T11" fmla="*/ 74 h 92"/>
                <a:gd name="T12" fmla="*/ 86 w 99"/>
                <a:gd name="T13" fmla="*/ 77 h 92"/>
                <a:gd name="T14" fmla="*/ 82 w 99"/>
                <a:gd name="T15" fmla="*/ 81 h 92"/>
                <a:gd name="T16" fmla="*/ 78 w 99"/>
                <a:gd name="T17" fmla="*/ 84 h 92"/>
                <a:gd name="T18" fmla="*/ 70 w 99"/>
                <a:gd name="T19" fmla="*/ 88 h 92"/>
                <a:gd name="T20" fmla="*/ 64 w 99"/>
                <a:gd name="T21" fmla="*/ 90 h 92"/>
                <a:gd name="T22" fmla="*/ 60 w 99"/>
                <a:gd name="T23" fmla="*/ 91 h 92"/>
                <a:gd name="T24" fmla="*/ 54 w 99"/>
                <a:gd name="T25" fmla="*/ 92 h 92"/>
                <a:gd name="T26" fmla="*/ 47 w 99"/>
                <a:gd name="T27" fmla="*/ 92 h 92"/>
                <a:gd name="T28" fmla="*/ 41 w 99"/>
                <a:gd name="T29" fmla="*/ 92 h 92"/>
                <a:gd name="T30" fmla="*/ 37 w 99"/>
                <a:gd name="T31" fmla="*/ 91 h 92"/>
                <a:gd name="T32" fmla="*/ 32 w 99"/>
                <a:gd name="T33" fmla="*/ 89 h 92"/>
                <a:gd name="T34" fmla="*/ 26 w 99"/>
                <a:gd name="T35" fmla="*/ 87 h 92"/>
                <a:gd name="T36" fmla="*/ 22 w 99"/>
                <a:gd name="T37" fmla="*/ 85 h 92"/>
                <a:gd name="T38" fmla="*/ 18 w 99"/>
                <a:gd name="T39" fmla="*/ 82 h 92"/>
                <a:gd name="T40" fmla="*/ 14 w 99"/>
                <a:gd name="T41" fmla="*/ 78 h 92"/>
                <a:gd name="T42" fmla="*/ 10 w 99"/>
                <a:gd name="T43" fmla="*/ 75 h 92"/>
                <a:gd name="T44" fmla="*/ 7 w 99"/>
                <a:gd name="T45" fmla="*/ 70 h 92"/>
                <a:gd name="T46" fmla="*/ 3 w 99"/>
                <a:gd name="T47" fmla="*/ 64 h 92"/>
                <a:gd name="T48" fmla="*/ 1 w 99"/>
                <a:gd name="T49" fmla="*/ 58 h 92"/>
                <a:gd name="T50" fmla="*/ 0 w 99"/>
                <a:gd name="T51" fmla="*/ 53 h 92"/>
                <a:gd name="T52" fmla="*/ 0 w 99"/>
                <a:gd name="T53" fmla="*/ 49 h 92"/>
                <a:gd name="T54" fmla="*/ 0 w 99"/>
                <a:gd name="T55" fmla="*/ 43 h 92"/>
                <a:gd name="T56" fmla="*/ 1 w 99"/>
                <a:gd name="T57" fmla="*/ 38 h 92"/>
                <a:gd name="T58" fmla="*/ 2 w 99"/>
                <a:gd name="T59" fmla="*/ 34 h 92"/>
                <a:gd name="T60" fmla="*/ 3 w 99"/>
                <a:gd name="T61" fmla="*/ 29 h 92"/>
                <a:gd name="T62" fmla="*/ 5 w 99"/>
                <a:gd name="T63" fmla="*/ 24 h 92"/>
                <a:gd name="T64" fmla="*/ 8 w 99"/>
                <a:gd name="T65" fmla="*/ 20 h 92"/>
                <a:gd name="T66" fmla="*/ 11 w 99"/>
                <a:gd name="T67" fmla="*/ 16 h 92"/>
                <a:gd name="T68" fmla="*/ 16 w 99"/>
                <a:gd name="T69" fmla="*/ 12 h 92"/>
                <a:gd name="T70" fmla="*/ 19 w 99"/>
                <a:gd name="T71" fmla="*/ 9 h 92"/>
                <a:gd name="T72" fmla="*/ 25 w 99"/>
                <a:gd name="T73" fmla="*/ 6 h 92"/>
                <a:gd name="T74" fmla="*/ 32 w 99"/>
                <a:gd name="T75" fmla="*/ 3 h 92"/>
                <a:gd name="T76" fmla="*/ 38 w 99"/>
                <a:gd name="T77" fmla="*/ 1 h 92"/>
                <a:gd name="T78" fmla="*/ 42 w 99"/>
                <a:gd name="T79" fmla="*/ 0 h 92"/>
                <a:gd name="T80" fmla="*/ 49 w 99"/>
                <a:gd name="T81" fmla="*/ 0 h 92"/>
                <a:gd name="T82" fmla="*/ 55 w 99"/>
                <a:gd name="T83" fmla="*/ 0 h 92"/>
                <a:gd name="T84" fmla="*/ 61 w 99"/>
                <a:gd name="T85" fmla="*/ 1 h 92"/>
                <a:gd name="T86" fmla="*/ 65 w 99"/>
                <a:gd name="T87" fmla="*/ 2 h 92"/>
                <a:gd name="T88" fmla="*/ 70 w 99"/>
                <a:gd name="T89" fmla="*/ 5 h 92"/>
                <a:gd name="T90" fmla="*/ 75 w 99"/>
                <a:gd name="T91" fmla="*/ 7 h 92"/>
                <a:gd name="T92" fmla="*/ 80 w 99"/>
                <a:gd name="T93" fmla="*/ 10 h 92"/>
                <a:gd name="T94" fmla="*/ 84 w 99"/>
                <a:gd name="T95" fmla="*/ 14 h 92"/>
                <a:gd name="T96" fmla="*/ 87 w 99"/>
                <a:gd name="T97" fmla="*/ 17 h 92"/>
                <a:gd name="T98" fmla="*/ 91 w 99"/>
                <a:gd name="T99" fmla="*/ 20 h 92"/>
                <a:gd name="T100" fmla="*/ 94 w 99"/>
                <a:gd name="T101" fmla="*/ 27 h 92"/>
                <a:gd name="T102" fmla="*/ 97 w 99"/>
                <a:gd name="T103" fmla="*/ 34 h 92"/>
                <a:gd name="T104" fmla="*/ 98 w 99"/>
                <a:gd name="T105" fmla="*/ 38 h 92"/>
                <a:gd name="T106" fmla="*/ 98 w 99"/>
                <a:gd name="T107" fmla="*/ 43 h 92"/>
                <a:gd name="T108" fmla="*/ 99 w 99"/>
                <a:gd name="T109" fmla="*/ 46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99" h="92">
                  <a:moveTo>
                    <a:pt x="99" y="46"/>
                  </a:moveTo>
                  <a:lnTo>
                    <a:pt x="99" y="49"/>
                  </a:lnTo>
                  <a:lnTo>
                    <a:pt x="98" y="50"/>
                  </a:lnTo>
                  <a:lnTo>
                    <a:pt x="98" y="51"/>
                  </a:lnTo>
                  <a:lnTo>
                    <a:pt x="98" y="52"/>
                  </a:lnTo>
                  <a:lnTo>
                    <a:pt x="98" y="53"/>
                  </a:lnTo>
                  <a:lnTo>
                    <a:pt x="98" y="54"/>
                  </a:lnTo>
                  <a:lnTo>
                    <a:pt x="98" y="55"/>
                  </a:lnTo>
                  <a:lnTo>
                    <a:pt x="97" y="57"/>
                  </a:lnTo>
                  <a:lnTo>
                    <a:pt x="97" y="58"/>
                  </a:lnTo>
                  <a:lnTo>
                    <a:pt x="97" y="59"/>
                  </a:lnTo>
                  <a:lnTo>
                    <a:pt x="96" y="60"/>
                  </a:lnTo>
                  <a:lnTo>
                    <a:pt x="96" y="61"/>
                  </a:lnTo>
                  <a:lnTo>
                    <a:pt x="96" y="62"/>
                  </a:lnTo>
                  <a:lnTo>
                    <a:pt x="95" y="63"/>
                  </a:lnTo>
                  <a:lnTo>
                    <a:pt x="95" y="64"/>
                  </a:lnTo>
                  <a:lnTo>
                    <a:pt x="94" y="66"/>
                  </a:lnTo>
                  <a:lnTo>
                    <a:pt x="93" y="67"/>
                  </a:lnTo>
                  <a:lnTo>
                    <a:pt x="93" y="68"/>
                  </a:lnTo>
                  <a:lnTo>
                    <a:pt x="92" y="69"/>
                  </a:lnTo>
                  <a:lnTo>
                    <a:pt x="92" y="70"/>
                  </a:lnTo>
                  <a:lnTo>
                    <a:pt x="91" y="71"/>
                  </a:lnTo>
                  <a:lnTo>
                    <a:pt x="91" y="72"/>
                  </a:lnTo>
                  <a:lnTo>
                    <a:pt x="89" y="74"/>
                  </a:lnTo>
                  <a:lnTo>
                    <a:pt x="89" y="75"/>
                  </a:lnTo>
                  <a:lnTo>
                    <a:pt x="87" y="76"/>
                  </a:lnTo>
                  <a:lnTo>
                    <a:pt x="86" y="76"/>
                  </a:lnTo>
                  <a:lnTo>
                    <a:pt x="86" y="77"/>
                  </a:lnTo>
                  <a:lnTo>
                    <a:pt x="84" y="79"/>
                  </a:lnTo>
                  <a:lnTo>
                    <a:pt x="83" y="80"/>
                  </a:lnTo>
                  <a:lnTo>
                    <a:pt x="82" y="80"/>
                  </a:lnTo>
                  <a:lnTo>
                    <a:pt x="82" y="81"/>
                  </a:lnTo>
                  <a:lnTo>
                    <a:pt x="81" y="82"/>
                  </a:lnTo>
                  <a:lnTo>
                    <a:pt x="80" y="82"/>
                  </a:lnTo>
                  <a:lnTo>
                    <a:pt x="79" y="83"/>
                  </a:lnTo>
                  <a:lnTo>
                    <a:pt x="78" y="84"/>
                  </a:lnTo>
                  <a:lnTo>
                    <a:pt x="77" y="84"/>
                  </a:lnTo>
                  <a:lnTo>
                    <a:pt x="75" y="86"/>
                  </a:lnTo>
                  <a:lnTo>
                    <a:pt x="72" y="87"/>
                  </a:lnTo>
                  <a:lnTo>
                    <a:pt x="70" y="88"/>
                  </a:lnTo>
                  <a:lnTo>
                    <a:pt x="69" y="88"/>
                  </a:lnTo>
                  <a:lnTo>
                    <a:pt x="68" y="89"/>
                  </a:lnTo>
                  <a:lnTo>
                    <a:pt x="66" y="89"/>
                  </a:lnTo>
                  <a:lnTo>
                    <a:pt x="64" y="90"/>
                  </a:lnTo>
                  <a:lnTo>
                    <a:pt x="63" y="91"/>
                  </a:lnTo>
                  <a:lnTo>
                    <a:pt x="62" y="91"/>
                  </a:lnTo>
                  <a:lnTo>
                    <a:pt x="61" y="91"/>
                  </a:lnTo>
                  <a:lnTo>
                    <a:pt x="60" y="91"/>
                  </a:lnTo>
                  <a:lnTo>
                    <a:pt x="57" y="92"/>
                  </a:lnTo>
                  <a:lnTo>
                    <a:pt x="56" y="92"/>
                  </a:lnTo>
                  <a:lnTo>
                    <a:pt x="55" y="92"/>
                  </a:lnTo>
                  <a:lnTo>
                    <a:pt x="54" y="92"/>
                  </a:lnTo>
                  <a:lnTo>
                    <a:pt x="53" y="92"/>
                  </a:lnTo>
                  <a:lnTo>
                    <a:pt x="52" y="92"/>
                  </a:lnTo>
                  <a:lnTo>
                    <a:pt x="49" y="92"/>
                  </a:lnTo>
                  <a:lnTo>
                    <a:pt x="47" y="92"/>
                  </a:lnTo>
                  <a:lnTo>
                    <a:pt x="46" y="92"/>
                  </a:lnTo>
                  <a:lnTo>
                    <a:pt x="44" y="92"/>
                  </a:lnTo>
                  <a:lnTo>
                    <a:pt x="42" y="92"/>
                  </a:lnTo>
                  <a:lnTo>
                    <a:pt x="41" y="92"/>
                  </a:lnTo>
                  <a:lnTo>
                    <a:pt x="40" y="92"/>
                  </a:lnTo>
                  <a:lnTo>
                    <a:pt x="39" y="91"/>
                  </a:lnTo>
                  <a:lnTo>
                    <a:pt x="38" y="91"/>
                  </a:lnTo>
                  <a:lnTo>
                    <a:pt x="37" y="91"/>
                  </a:lnTo>
                  <a:lnTo>
                    <a:pt x="35" y="91"/>
                  </a:lnTo>
                  <a:lnTo>
                    <a:pt x="34" y="90"/>
                  </a:lnTo>
                  <a:lnTo>
                    <a:pt x="33" y="90"/>
                  </a:lnTo>
                  <a:lnTo>
                    <a:pt x="32" y="89"/>
                  </a:lnTo>
                  <a:lnTo>
                    <a:pt x="31" y="89"/>
                  </a:lnTo>
                  <a:lnTo>
                    <a:pt x="30" y="89"/>
                  </a:lnTo>
                  <a:lnTo>
                    <a:pt x="27" y="88"/>
                  </a:lnTo>
                  <a:lnTo>
                    <a:pt x="26" y="87"/>
                  </a:lnTo>
                  <a:lnTo>
                    <a:pt x="25" y="87"/>
                  </a:lnTo>
                  <a:lnTo>
                    <a:pt x="24" y="86"/>
                  </a:lnTo>
                  <a:lnTo>
                    <a:pt x="23" y="86"/>
                  </a:lnTo>
                  <a:lnTo>
                    <a:pt x="22" y="85"/>
                  </a:lnTo>
                  <a:lnTo>
                    <a:pt x="21" y="84"/>
                  </a:lnTo>
                  <a:lnTo>
                    <a:pt x="19" y="83"/>
                  </a:lnTo>
                  <a:lnTo>
                    <a:pt x="19" y="82"/>
                  </a:lnTo>
                  <a:lnTo>
                    <a:pt x="18" y="82"/>
                  </a:lnTo>
                  <a:lnTo>
                    <a:pt x="17" y="81"/>
                  </a:lnTo>
                  <a:lnTo>
                    <a:pt x="16" y="80"/>
                  </a:lnTo>
                  <a:lnTo>
                    <a:pt x="14" y="79"/>
                  </a:lnTo>
                  <a:lnTo>
                    <a:pt x="14" y="78"/>
                  </a:lnTo>
                  <a:lnTo>
                    <a:pt x="12" y="77"/>
                  </a:lnTo>
                  <a:lnTo>
                    <a:pt x="11" y="76"/>
                  </a:lnTo>
                  <a:lnTo>
                    <a:pt x="10" y="76"/>
                  </a:lnTo>
                  <a:lnTo>
                    <a:pt x="10" y="75"/>
                  </a:lnTo>
                  <a:lnTo>
                    <a:pt x="9" y="74"/>
                  </a:lnTo>
                  <a:lnTo>
                    <a:pt x="8" y="73"/>
                  </a:lnTo>
                  <a:lnTo>
                    <a:pt x="8" y="72"/>
                  </a:lnTo>
                  <a:lnTo>
                    <a:pt x="7" y="70"/>
                  </a:lnTo>
                  <a:lnTo>
                    <a:pt x="5" y="68"/>
                  </a:lnTo>
                  <a:lnTo>
                    <a:pt x="4" y="66"/>
                  </a:lnTo>
                  <a:lnTo>
                    <a:pt x="4" y="65"/>
                  </a:lnTo>
                  <a:lnTo>
                    <a:pt x="3" y="64"/>
                  </a:lnTo>
                  <a:lnTo>
                    <a:pt x="3" y="62"/>
                  </a:lnTo>
                  <a:lnTo>
                    <a:pt x="2" y="60"/>
                  </a:lnTo>
                  <a:lnTo>
                    <a:pt x="2" y="59"/>
                  </a:lnTo>
                  <a:lnTo>
                    <a:pt x="1" y="58"/>
                  </a:lnTo>
                  <a:lnTo>
                    <a:pt x="1" y="57"/>
                  </a:lnTo>
                  <a:lnTo>
                    <a:pt x="1" y="55"/>
                  </a:lnTo>
                  <a:lnTo>
                    <a:pt x="1" y="54"/>
                  </a:lnTo>
                  <a:lnTo>
                    <a:pt x="0" y="53"/>
                  </a:lnTo>
                  <a:lnTo>
                    <a:pt x="0" y="52"/>
                  </a:lnTo>
                  <a:lnTo>
                    <a:pt x="0" y="51"/>
                  </a:lnTo>
                  <a:lnTo>
                    <a:pt x="0" y="50"/>
                  </a:lnTo>
                  <a:lnTo>
                    <a:pt x="0" y="49"/>
                  </a:lnTo>
                  <a:lnTo>
                    <a:pt x="0" y="47"/>
                  </a:lnTo>
                  <a:lnTo>
                    <a:pt x="0" y="46"/>
                  </a:lnTo>
                  <a:lnTo>
                    <a:pt x="0" y="44"/>
                  </a:lnTo>
                  <a:lnTo>
                    <a:pt x="0" y="43"/>
                  </a:lnTo>
                  <a:lnTo>
                    <a:pt x="0" y="41"/>
                  </a:lnTo>
                  <a:lnTo>
                    <a:pt x="0" y="40"/>
                  </a:lnTo>
                  <a:lnTo>
                    <a:pt x="0" y="39"/>
                  </a:lnTo>
                  <a:lnTo>
                    <a:pt x="1" y="38"/>
                  </a:lnTo>
                  <a:lnTo>
                    <a:pt x="1" y="37"/>
                  </a:lnTo>
                  <a:lnTo>
                    <a:pt x="1" y="36"/>
                  </a:lnTo>
                  <a:lnTo>
                    <a:pt x="1" y="35"/>
                  </a:lnTo>
                  <a:lnTo>
                    <a:pt x="2" y="34"/>
                  </a:lnTo>
                  <a:lnTo>
                    <a:pt x="2" y="32"/>
                  </a:lnTo>
                  <a:lnTo>
                    <a:pt x="2" y="31"/>
                  </a:lnTo>
                  <a:lnTo>
                    <a:pt x="3" y="30"/>
                  </a:lnTo>
                  <a:lnTo>
                    <a:pt x="3" y="29"/>
                  </a:lnTo>
                  <a:lnTo>
                    <a:pt x="3" y="28"/>
                  </a:lnTo>
                  <a:lnTo>
                    <a:pt x="4" y="26"/>
                  </a:lnTo>
                  <a:lnTo>
                    <a:pt x="5" y="25"/>
                  </a:lnTo>
                  <a:lnTo>
                    <a:pt x="5" y="24"/>
                  </a:lnTo>
                  <a:lnTo>
                    <a:pt x="6" y="23"/>
                  </a:lnTo>
                  <a:lnTo>
                    <a:pt x="7" y="22"/>
                  </a:lnTo>
                  <a:lnTo>
                    <a:pt x="7" y="21"/>
                  </a:lnTo>
                  <a:lnTo>
                    <a:pt x="8" y="20"/>
                  </a:lnTo>
                  <a:lnTo>
                    <a:pt x="9" y="19"/>
                  </a:lnTo>
                  <a:lnTo>
                    <a:pt x="10" y="18"/>
                  </a:lnTo>
                  <a:lnTo>
                    <a:pt x="10" y="17"/>
                  </a:lnTo>
                  <a:lnTo>
                    <a:pt x="11" y="16"/>
                  </a:lnTo>
                  <a:lnTo>
                    <a:pt x="12" y="15"/>
                  </a:lnTo>
                  <a:lnTo>
                    <a:pt x="14" y="14"/>
                  </a:lnTo>
                  <a:lnTo>
                    <a:pt x="15" y="13"/>
                  </a:lnTo>
                  <a:lnTo>
                    <a:pt x="16" y="12"/>
                  </a:lnTo>
                  <a:lnTo>
                    <a:pt x="17" y="11"/>
                  </a:lnTo>
                  <a:lnTo>
                    <a:pt x="18" y="11"/>
                  </a:lnTo>
                  <a:lnTo>
                    <a:pt x="19" y="10"/>
                  </a:lnTo>
                  <a:lnTo>
                    <a:pt x="19" y="9"/>
                  </a:lnTo>
                  <a:lnTo>
                    <a:pt x="20" y="9"/>
                  </a:lnTo>
                  <a:lnTo>
                    <a:pt x="21" y="8"/>
                  </a:lnTo>
                  <a:lnTo>
                    <a:pt x="23" y="7"/>
                  </a:lnTo>
                  <a:lnTo>
                    <a:pt x="25" y="6"/>
                  </a:lnTo>
                  <a:lnTo>
                    <a:pt x="27" y="5"/>
                  </a:lnTo>
                  <a:lnTo>
                    <a:pt x="29" y="4"/>
                  </a:lnTo>
                  <a:lnTo>
                    <a:pt x="30" y="4"/>
                  </a:lnTo>
                  <a:lnTo>
                    <a:pt x="32" y="3"/>
                  </a:lnTo>
                  <a:lnTo>
                    <a:pt x="34" y="2"/>
                  </a:lnTo>
                  <a:lnTo>
                    <a:pt x="35" y="2"/>
                  </a:lnTo>
                  <a:lnTo>
                    <a:pt x="37" y="1"/>
                  </a:lnTo>
                  <a:lnTo>
                    <a:pt x="38" y="1"/>
                  </a:lnTo>
                  <a:lnTo>
                    <a:pt x="39" y="1"/>
                  </a:lnTo>
                  <a:lnTo>
                    <a:pt x="40" y="1"/>
                  </a:lnTo>
                  <a:lnTo>
                    <a:pt x="41" y="1"/>
                  </a:lnTo>
                  <a:lnTo>
                    <a:pt x="42" y="0"/>
                  </a:lnTo>
                  <a:lnTo>
                    <a:pt x="44" y="0"/>
                  </a:lnTo>
                  <a:lnTo>
                    <a:pt x="46" y="0"/>
                  </a:lnTo>
                  <a:lnTo>
                    <a:pt x="47" y="0"/>
                  </a:lnTo>
                  <a:lnTo>
                    <a:pt x="49" y="0"/>
                  </a:lnTo>
                  <a:lnTo>
                    <a:pt x="52" y="0"/>
                  </a:lnTo>
                  <a:lnTo>
                    <a:pt x="53" y="0"/>
                  </a:lnTo>
                  <a:lnTo>
                    <a:pt x="54" y="0"/>
                  </a:lnTo>
                  <a:lnTo>
                    <a:pt x="55" y="0"/>
                  </a:lnTo>
                  <a:lnTo>
                    <a:pt x="56" y="1"/>
                  </a:lnTo>
                  <a:lnTo>
                    <a:pt x="57" y="1"/>
                  </a:lnTo>
                  <a:lnTo>
                    <a:pt x="60" y="1"/>
                  </a:lnTo>
                  <a:lnTo>
                    <a:pt x="61" y="1"/>
                  </a:lnTo>
                  <a:lnTo>
                    <a:pt x="62" y="1"/>
                  </a:lnTo>
                  <a:lnTo>
                    <a:pt x="63" y="2"/>
                  </a:lnTo>
                  <a:lnTo>
                    <a:pt x="64" y="2"/>
                  </a:lnTo>
                  <a:lnTo>
                    <a:pt x="65" y="2"/>
                  </a:lnTo>
                  <a:lnTo>
                    <a:pt x="66" y="3"/>
                  </a:lnTo>
                  <a:lnTo>
                    <a:pt x="67" y="3"/>
                  </a:lnTo>
                  <a:lnTo>
                    <a:pt x="68" y="4"/>
                  </a:lnTo>
                  <a:lnTo>
                    <a:pt x="70" y="5"/>
                  </a:lnTo>
                  <a:lnTo>
                    <a:pt x="71" y="5"/>
                  </a:lnTo>
                  <a:lnTo>
                    <a:pt x="72" y="6"/>
                  </a:lnTo>
                  <a:lnTo>
                    <a:pt x="74" y="6"/>
                  </a:lnTo>
                  <a:lnTo>
                    <a:pt x="75" y="7"/>
                  </a:lnTo>
                  <a:lnTo>
                    <a:pt x="76" y="7"/>
                  </a:lnTo>
                  <a:lnTo>
                    <a:pt x="77" y="8"/>
                  </a:lnTo>
                  <a:lnTo>
                    <a:pt x="79" y="9"/>
                  </a:lnTo>
                  <a:lnTo>
                    <a:pt x="80" y="10"/>
                  </a:lnTo>
                  <a:lnTo>
                    <a:pt x="81" y="11"/>
                  </a:lnTo>
                  <a:lnTo>
                    <a:pt x="82" y="11"/>
                  </a:lnTo>
                  <a:lnTo>
                    <a:pt x="82" y="12"/>
                  </a:lnTo>
                  <a:lnTo>
                    <a:pt x="84" y="14"/>
                  </a:lnTo>
                  <a:lnTo>
                    <a:pt x="85" y="14"/>
                  </a:lnTo>
                  <a:lnTo>
                    <a:pt x="86" y="15"/>
                  </a:lnTo>
                  <a:lnTo>
                    <a:pt x="86" y="16"/>
                  </a:lnTo>
                  <a:lnTo>
                    <a:pt x="87" y="17"/>
                  </a:lnTo>
                  <a:lnTo>
                    <a:pt x="89" y="18"/>
                  </a:lnTo>
                  <a:lnTo>
                    <a:pt x="89" y="19"/>
                  </a:lnTo>
                  <a:lnTo>
                    <a:pt x="90" y="20"/>
                  </a:lnTo>
                  <a:lnTo>
                    <a:pt x="91" y="20"/>
                  </a:lnTo>
                  <a:lnTo>
                    <a:pt x="92" y="22"/>
                  </a:lnTo>
                  <a:lnTo>
                    <a:pt x="93" y="24"/>
                  </a:lnTo>
                  <a:lnTo>
                    <a:pt x="94" y="26"/>
                  </a:lnTo>
                  <a:lnTo>
                    <a:pt x="94" y="27"/>
                  </a:lnTo>
                  <a:lnTo>
                    <a:pt x="95" y="28"/>
                  </a:lnTo>
                  <a:lnTo>
                    <a:pt x="96" y="30"/>
                  </a:lnTo>
                  <a:lnTo>
                    <a:pt x="96" y="32"/>
                  </a:lnTo>
                  <a:lnTo>
                    <a:pt x="97" y="34"/>
                  </a:lnTo>
                  <a:lnTo>
                    <a:pt x="97" y="35"/>
                  </a:lnTo>
                  <a:lnTo>
                    <a:pt x="97" y="36"/>
                  </a:lnTo>
                  <a:lnTo>
                    <a:pt x="98" y="37"/>
                  </a:lnTo>
                  <a:lnTo>
                    <a:pt x="98" y="38"/>
                  </a:lnTo>
                  <a:lnTo>
                    <a:pt x="98" y="39"/>
                  </a:lnTo>
                  <a:lnTo>
                    <a:pt x="98" y="40"/>
                  </a:lnTo>
                  <a:lnTo>
                    <a:pt x="98" y="41"/>
                  </a:lnTo>
                  <a:lnTo>
                    <a:pt x="98" y="43"/>
                  </a:lnTo>
                  <a:lnTo>
                    <a:pt x="99" y="44"/>
                  </a:lnTo>
                  <a:lnTo>
                    <a:pt x="99" y="45"/>
                  </a:lnTo>
                  <a:lnTo>
                    <a:pt x="99" y="46"/>
                  </a:lnTo>
                  <a:lnTo>
                    <a:pt x="99" y="46"/>
                  </a:lnTo>
                  <a:close/>
                </a:path>
              </a:pathLst>
            </a:custGeom>
            <a:solidFill>
              <a:srgbClr val="DF00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7" name="Freeform 9"/>
            <p:cNvSpPr>
              <a:spLocks/>
            </p:cNvSpPr>
            <p:nvPr/>
          </p:nvSpPr>
          <p:spPr bwMode="auto">
            <a:xfrm>
              <a:off x="2429232" y="1014414"/>
              <a:ext cx="254000" cy="509588"/>
            </a:xfrm>
            <a:custGeom>
              <a:avLst/>
              <a:gdLst>
                <a:gd name="T0" fmla="*/ 153 w 160"/>
                <a:gd name="T1" fmla="*/ 23 h 321"/>
                <a:gd name="T2" fmla="*/ 152 w 160"/>
                <a:gd name="T3" fmla="*/ 18 h 321"/>
                <a:gd name="T4" fmla="*/ 151 w 160"/>
                <a:gd name="T5" fmla="*/ 14 h 321"/>
                <a:gd name="T6" fmla="*/ 148 w 160"/>
                <a:gd name="T7" fmla="*/ 10 h 321"/>
                <a:gd name="T8" fmla="*/ 145 w 160"/>
                <a:gd name="T9" fmla="*/ 6 h 321"/>
                <a:gd name="T10" fmla="*/ 141 w 160"/>
                <a:gd name="T11" fmla="*/ 3 h 321"/>
                <a:gd name="T12" fmla="*/ 139 w 160"/>
                <a:gd name="T13" fmla="*/ 2 h 321"/>
                <a:gd name="T14" fmla="*/ 133 w 160"/>
                <a:gd name="T15" fmla="*/ 0 h 321"/>
                <a:gd name="T16" fmla="*/ 80 w 160"/>
                <a:gd name="T17" fmla="*/ 0 h 321"/>
                <a:gd name="T18" fmla="*/ 27 w 160"/>
                <a:gd name="T19" fmla="*/ 0 h 321"/>
                <a:gd name="T20" fmla="*/ 23 w 160"/>
                <a:gd name="T21" fmla="*/ 1 h 321"/>
                <a:gd name="T22" fmla="*/ 20 w 160"/>
                <a:gd name="T23" fmla="*/ 3 h 321"/>
                <a:gd name="T24" fmla="*/ 16 w 160"/>
                <a:gd name="T25" fmla="*/ 6 h 321"/>
                <a:gd name="T26" fmla="*/ 12 w 160"/>
                <a:gd name="T27" fmla="*/ 9 h 321"/>
                <a:gd name="T28" fmla="*/ 10 w 160"/>
                <a:gd name="T29" fmla="*/ 13 h 321"/>
                <a:gd name="T30" fmla="*/ 8 w 160"/>
                <a:gd name="T31" fmla="*/ 18 h 321"/>
                <a:gd name="T32" fmla="*/ 7 w 160"/>
                <a:gd name="T33" fmla="*/ 23 h 321"/>
                <a:gd name="T34" fmla="*/ 5 w 160"/>
                <a:gd name="T35" fmla="*/ 59 h 321"/>
                <a:gd name="T36" fmla="*/ 0 w 160"/>
                <a:gd name="T37" fmla="*/ 156 h 321"/>
                <a:gd name="T38" fmla="*/ 1 w 160"/>
                <a:gd name="T39" fmla="*/ 161 h 321"/>
                <a:gd name="T40" fmla="*/ 2 w 160"/>
                <a:gd name="T41" fmla="*/ 166 h 321"/>
                <a:gd name="T42" fmla="*/ 5 w 160"/>
                <a:gd name="T43" fmla="*/ 171 h 321"/>
                <a:gd name="T44" fmla="*/ 7 w 160"/>
                <a:gd name="T45" fmla="*/ 174 h 321"/>
                <a:gd name="T46" fmla="*/ 10 w 160"/>
                <a:gd name="T47" fmla="*/ 177 h 321"/>
                <a:gd name="T48" fmla="*/ 13 w 160"/>
                <a:gd name="T49" fmla="*/ 179 h 321"/>
                <a:gd name="T50" fmla="*/ 17 w 160"/>
                <a:gd name="T51" fmla="*/ 180 h 321"/>
                <a:gd name="T52" fmla="*/ 22 w 160"/>
                <a:gd name="T53" fmla="*/ 182 h 321"/>
                <a:gd name="T54" fmla="*/ 28 w 160"/>
                <a:gd name="T55" fmla="*/ 212 h 321"/>
                <a:gd name="T56" fmla="*/ 33 w 160"/>
                <a:gd name="T57" fmla="*/ 304 h 321"/>
                <a:gd name="T58" fmla="*/ 34 w 160"/>
                <a:gd name="T59" fmla="*/ 307 h 321"/>
                <a:gd name="T60" fmla="*/ 35 w 160"/>
                <a:gd name="T61" fmla="*/ 311 h 321"/>
                <a:gd name="T62" fmla="*/ 36 w 160"/>
                <a:gd name="T63" fmla="*/ 314 h 321"/>
                <a:gd name="T64" fmla="*/ 38 w 160"/>
                <a:gd name="T65" fmla="*/ 317 h 321"/>
                <a:gd name="T66" fmla="*/ 40 w 160"/>
                <a:gd name="T67" fmla="*/ 319 h 321"/>
                <a:gd name="T68" fmla="*/ 43 w 160"/>
                <a:gd name="T69" fmla="*/ 320 h 321"/>
                <a:gd name="T70" fmla="*/ 46 w 160"/>
                <a:gd name="T71" fmla="*/ 321 h 321"/>
                <a:gd name="T72" fmla="*/ 80 w 160"/>
                <a:gd name="T73" fmla="*/ 321 h 321"/>
                <a:gd name="T74" fmla="*/ 115 w 160"/>
                <a:gd name="T75" fmla="*/ 321 h 321"/>
                <a:gd name="T76" fmla="*/ 118 w 160"/>
                <a:gd name="T77" fmla="*/ 320 h 321"/>
                <a:gd name="T78" fmla="*/ 121 w 160"/>
                <a:gd name="T79" fmla="*/ 318 h 321"/>
                <a:gd name="T80" fmla="*/ 123 w 160"/>
                <a:gd name="T81" fmla="*/ 316 h 321"/>
                <a:gd name="T82" fmla="*/ 125 w 160"/>
                <a:gd name="T83" fmla="*/ 313 h 321"/>
                <a:gd name="T84" fmla="*/ 126 w 160"/>
                <a:gd name="T85" fmla="*/ 310 h 321"/>
                <a:gd name="T86" fmla="*/ 127 w 160"/>
                <a:gd name="T87" fmla="*/ 306 h 321"/>
                <a:gd name="T88" fmla="*/ 127 w 160"/>
                <a:gd name="T89" fmla="*/ 303 h 321"/>
                <a:gd name="T90" fmla="*/ 133 w 160"/>
                <a:gd name="T91" fmla="*/ 182 h 321"/>
                <a:gd name="T92" fmla="*/ 138 w 160"/>
                <a:gd name="T93" fmla="*/ 182 h 321"/>
                <a:gd name="T94" fmla="*/ 143 w 160"/>
                <a:gd name="T95" fmla="*/ 180 h 321"/>
                <a:gd name="T96" fmla="*/ 146 w 160"/>
                <a:gd name="T97" fmla="*/ 179 h 321"/>
                <a:gd name="T98" fmla="*/ 151 w 160"/>
                <a:gd name="T99" fmla="*/ 177 h 321"/>
                <a:gd name="T100" fmla="*/ 154 w 160"/>
                <a:gd name="T101" fmla="*/ 174 h 321"/>
                <a:gd name="T102" fmla="*/ 156 w 160"/>
                <a:gd name="T103" fmla="*/ 170 h 321"/>
                <a:gd name="T104" fmla="*/ 158 w 160"/>
                <a:gd name="T105" fmla="*/ 166 h 321"/>
                <a:gd name="T106" fmla="*/ 160 w 160"/>
                <a:gd name="T107" fmla="*/ 161 h 321"/>
                <a:gd name="T108" fmla="*/ 160 w 160"/>
                <a:gd name="T109" fmla="*/ 156 h 321"/>
                <a:gd name="T110" fmla="*/ 155 w 160"/>
                <a:gd name="T111" fmla="*/ 5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60" h="321">
                  <a:moveTo>
                    <a:pt x="154" y="28"/>
                  </a:moveTo>
                  <a:lnTo>
                    <a:pt x="154" y="26"/>
                  </a:lnTo>
                  <a:lnTo>
                    <a:pt x="153" y="25"/>
                  </a:lnTo>
                  <a:lnTo>
                    <a:pt x="153" y="23"/>
                  </a:lnTo>
                  <a:lnTo>
                    <a:pt x="153" y="22"/>
                  </a:lnTo>
                  <a:lnTo>
                    <a:pt x="153" y="21"/>
                  </a:lnTo>
                  <a:lnTo>
                    <a:pt x="153" y="19"/>
                  </a:lnTo>
                  <a:lnTo>
                    <a:pt x="152" y="18"/>
                  </a:lnTo>
                  <a:lnTo>
                    <a:pt x="152" y="17"/>
                  </a:lnTo>
                  <a:lnTo>
                    <a:pt x="152" y="17"/>
                  </a:lnTo>
                  <a:lnTo>
                    <a:pt x="151" y="16"/>
                  </a:lnTo>
                  <a:lnTo>
                    <a:pt x="151" y="14"/>
                  </a:lnTo>
                  <a:lnTo>
                    <a:pt x="150" y="13"/>
                  </a:lnTo>
                  <a:lnTo>
                    <a:pt x="150" y="12"/>
                  </a:lnTo>
                  <a:lnTo>
                    <a:pt x="148" y="11"/>
                  </a:lnTo>
                  <a:lnTo>
                    <a:pt x="148" y="10"/>
                  </a:lnTo>
                  <a:lnTo>
                    <a:pt x="147" y="9"/>
                  </a:lnTo>
                  <a:lnTo>
                    <a:pt x="146" y="8"/>
                  </a:lnTo>
                  <a:lnTo>
                    <a:pt x="146" y="7"/>
                  </a:lnTo>
                  <a:lnTo>
                    <a:pt x="145" y="6"/>
                  </a:lnTo>
                  <a:lnTo>
                    <a:pt x="144" y="6"/>
                  </a:lnTo>
                  <a:lnTo>
                    <a:pt x="143" y="5"/>
                  </a:lnTo>
                  <a:lnTo>
                    <a:pt x="142" y="4"/>
                  </a:lnTo>
                  <a:lnTo>
                    <a:pt x="141" y="3"/>
                  </a:lnTo>
                  <a:lnTo>
                    <a:pt x="141" y="3"/>
                  </a:lnTo>
                  <a:lnTo>
                    <a:pt x="140" y="3"/>
                  </a:lnTo>
                  <a:lnTo>
                    <a:pt x="139" y="2"/>
                  </a:lnTo>
                  <a:lnTo>
                    <a:pt x="139" y="2"/>
                  </a:lnTo>
                  <a:lnTo>
                    <a:pt x="138" y="1"/>
                  </a:lnTo>
                  <a:lnTo>
                    <a:pt x="137" y="1"/>
                  </a:lnTo>
                  <a:lnTo>
                    <a:pt x="136" y="1"/>
                  </a:lnTo>
                  <a:lnTo>
                    <a:pt x="133" y="0"/>
                  </a:lnTo>
                  <a:lnTo>
                    <a:pt x="132" y="0"/>
                  </a:lnTo>
                  <a:lnTo>
                    <a:pt x="131" y="0"/>
                  </a:lnTo>
                  <a:lnTo>
                    <a:pt x="130" y="0"/>
                  </a:lnTo>
                  <a:lnTo>
                    <a:pt x="80" y="0"/>
                  </a:lnTo>
                  <a:lnTo>
                    <a:pt x="30" y="0"/>
                  </a:lnTo>
                  <a:lnTo>
                    <a:pt x="28" y="0"/>
                  </a:lnTo>
                  <a:lnTo>
                    <a:pt x="27" y="0"/>
                  </a:lnTo>
                  <a:lnTo>
                    <a:pt x="27" y="0"/>
                  </a:lnTo>
                  <a:lnTo>
                    <a:pt x="26" y="0"/>
                  </a:lnTo>
                  <a:lnTo>
                    <a:pt x="25" y="1"/>
                  </a:lnTo>
                  <a:lnTo>
                    <a:pt x="24" y="1"/>
                  </a:lnTo>
                  <a:lnTo>
                    <a:pt x="23" y="1"/>
                  </a:lnTo>
                  <a:lnTo>
                    <a:pt x="22" y="2"/>
                  </a:lnTo>
                  <a:lnTo>
                    <a:pt x="21" y="2"/>
                  </a:lnTo>
                  <a:lnTo>
                    <a:pt x="21" y="2"/>
                  </a:lnTo>
                  <a:lnTo>
                    <a:pt x="20" y="3"/>
                  </a:lnTo>
                  <a:lnTo>
                    <a:pt x="19" y="3"/>
                  </a:lnTo>
                  <a:lnTo>
                    <a:pt x="18" y="4"/>
                  </a:lnTo>
                  <a:lnTo>
                    <a:pt x="17" y="5"/>
                  </a:lnTo>
                  <a:lnTo>
                    <a:pt x="16" y="6"/>
                  </a:lnTo>
                  <a:lnTo>
                    <a:pt x="16" y="6"/>
                  </a:lnTo>
                  <a:lnTo>
                    <a:pt x="15" y="7"/>
                  </a:lnTo>
                  <a:lnTo>
                    <a:pt x="13" y="8"/>
                  </a:lnTo>
                  <a:lnTo>
                    <a:pt x="12" y="9"/>
                  </a:lnTo>
                  <a:lnTo>
                    <a:pt x="12" y="10"/>
                  </a:lnTo>
                  <a:lnTo>
                    <a:pt x="11" y="11"/>
                  </a:lnTo>
                  <a:lnTo>
                    <a:pt x="11" y="12"/>
                  </a:lnTo>
                  <a:lnTo>
                    <a:pt x="10" y="13"/>
                  </a:lnTo>
                  <a:lnTo>
                    <a:pt x="9" y="14"/>
                  </a:lnTo>
                  <a:lnTo>
                    <a:pt x="9" y="16"/>
                  </a:lnTo>
                  <a:lnTo>
                    <a:pt x="9" y="17"/>
                  </a:lnTo>
                  <a:lnTo>
                    <a:pt x="8" y="18"/>
                  </a:lnTo>
                  <a:lnTo>
                    <a:pt x="8" y="19"/>
                  </a:lnTo>
                  <a:lnTo>
                    <a:pt x="8" y="21"/>
                  </a:lnTo>
                  <a:lnTo>
                    <a:pt x="7" y="22"/>
                  </a:lnTo>
                  <a:lnTo>
                    <a:pt x="7" y="23"/>
                  </a:lnTo>
                  <a:lnTo>
                    <a:pt x="7" y="25"/>
                  </a:lnTo>
                  <a:lnTo>
                    <a:pt x="7" y="26"/>
                  </a:lnTo>
                  <a:lnTo>
                    <a:pt x="7" y="28"/>
                  </a:lnTo>
                  <a:lnTo>
                    <a:pt x="5" y="59"/>
                  </a:lnTo>
                  <a:lnTo>
                    <a:pt x="3" y="90"/>
                  </a:lnTo>
                  <a:lnTo>
                    <a:pt x="2" y="122"/>
                  </a:lnTo>
                  <a:lnTo>
                    <a:pt x="0" y="154"/>
                  </a:lnTo>
                  <a:lnTo>
                    <a:pt x="0" y="156"/>
                  </a:lnTo>
                  <a:lnTo>
                    <a:pt x="0" y="157"/>
                  </a:lnTo>
                  <a:lnTo>
                    <a:pt x="0" y="159"/>
                  </a:lnTo>
                  <a:lnTo>
                    <a:pt x="0" y="160"/>
                  </a:lnTo>
                  <a:lnTo>
                    <a:pt x="1" y="161"/>
                  </a:lnTo>
                  <a:lnTo>
                    <a:pt x="1" y="162"/>
                  </a:lnTo>
                  <a:lnTo>
                    <a:pt x="1" y="164"/>
                  </a:lnTo>
                  <a:lnTo>
                    <a:pt x="2" y="165"/>
                  </a:lnTo>
                  <a:lnTo>
                    <a:pt x="2" y="166"/>
                  </a:lnTo>
                  <a:lnTo>
                    <a:pt x="3" y="167"/>
                  </a:lnTo>
                  <a:lnTo>
                    <a:pt x="3" y="169"/>
                  </a:lnTo>
                  <a:lnTo>
                    <a:pt x="4" y="170"/>
                  </a:lnTo>
                  <a:lnTo>
                    <a:pt x="5" y="171"/>
                  </a:lnTo>
                  <a:lnTo>
                    <a:pt x="5" y="172"/>
                  </a:lnTo>
                  <a:lnTo>
                    <a:pt x="6" y="172"/>
                  </a:lnTo>
                  <a:lnTo>
                    <a:pt x="6" y="173"/>
                  </a:lnTo>
                  <a:lnTo>
                    <a:pt x="7" y="174"/>
                  </a:lnTo>
                  <a:lnTo>
                    <a:pt x="8" y="175"/>
                  </a:lnTo>
                  <a:lnTo>
                    <a:pt x="8" y="175"/>
                  </a:lnTo>
                  <a:lnTo>
                    <a:pt x="9" y="176"/>
                  </a:lnTo>
                  <a:lnTo>
                    <a:pt x="10" y="177"/>
                  </a:lnTo>
                  <a:lnTo>
                    <a:pt x="11" y="178"/>
                  </a:lnTo>
                  <a:lnTo>
                    <a:pt x="12" y="178"/>
                  </a:lnTo>
                  <a:lnTo>
                    <a:pt x="12" y="178"/>
                  </a:lnTo>
                  <a:lnTo>
                    <a:pt x="13" y="179"/>
                  </a:lnTo>
                  <a:lnTo>
                    <a:pt x="13" y="179"/>
                  </a:lnTo>
                  <a:lnTo>
                    <a:pt x="15" y="180"/>
                  </a:lnTo>
                  <a:lnTo>
                    <a:pt x="16" y="180"/>
                  </a:lnTo>
                  <a:lnTo>
                    <a:pt x="17" y="180"/>
                  </a:lnTo>
                  <a:lnTo>
                    <a:pt x="19" y="181"/>
                  </a:lnTo>
                  <a:lnTo>
                    <a:pt x="20" y="181"/>
                  </a:lnTo>
                  <a:lnTo>
                    <a:pt x="21" y="181"/>
                  </a:lnTo>
                  <a:lnTo>
                    <a:pt x="22" y="182"/>
                  </a:lnTo>
                  <a:lnTo>
                    <a:pt x="23" y="182"/>
                  </a:lnTo>
                  <a:lnTo>
                    <a:pt x="24" y="182"/>
                  </a:lnTo>
                  <a:lnTo>
                    <a:pt x="27" y="182"/>
                  </a:lnTo>
                  <a:lnTo>
                    <a:pt x="28" y="212"/>
                  </a:lnTo>
                  <a:lnTo>
                    <a:pt x="31" y="242"/>
                  </a:lnTo>
                  <a:lnTo>
                    <a:pt x="32" y="272"/>
                  </a:lnTo>
                  <a:lnTo>
                    <a:pt x="33" y="303"/>
                  </a:lnTo>
                  <a:lnTo>
                    <a:pt x="33" y="304"/>
                  </a:lnTo>
                  <a:lnTo>
                    <a:pt x="33" y="305"/>
                  </a:lnTo>
                  <a:lnTo>
                    <a:pt x="34" y="305"/>
                  </a:lnTo>
                  <a:lnTo>
                    <a:pt x="34" y="306"/>
                  </a:lnTo>
                  <a:lnTo>
                    <a:pt x="34" y="307"/>
                  </a:lnTo>
                  <a:lnTo>
                    <a:pt x="34" y="308"/>
                  </a:lnTo>
                  <a:lnTo>
                    <a:pt x="34" y="309"/>
                  </a:lnTo>
                  <a:lnTo>
                    <a:pt x="34" y="310"/>
                  </a:lnTo>
                  <a:lnTo>
                    <a:pt x="35" y="311"/>
                  </a:lnTo>
                  <a:lnTo>
                    <a:pt x="35" y="311"/>
                  </a:lnTo>
                  <a:lnTo>
                    <a:pt x="35" y="312"/>
                  </a:lnTo>
                  <a:lnTo>
                    <a:pt x="36" y="313"/>
                  </a:lnTo>
                  <a:lnTo>
                    <a:pt x="36" y="314"/>
                  </a:lnTo>
                  <a:lnTo>
                    <a:pt x="36" y="314"/>
                  </a:lnTo>
                  <a:lnTo>
                    <a:pt x="37" y="315"/>
                  </a:lnTo>
                  <a:lnTo>
                    <a:pt x="37" y="316"/>
                  </a:lnTo>
                  <a:lnTo>
                    <a:pt x="38" y="317"/>
                  </a:lnTo>
                  <a:lnTo>
                    <a:pt x="39" y="317"/>
                  </a:lnTo>
                  <a:lnTo>
                    <a:pt x="39" y="318"/>
                  </a:lnTo>
                  <a:lnTo>
                    <a:pt x="40" y="318"/>
                  </a:lnTo>
                  <a:lnTo>
                    <a:pt x="40" y="319"/>
                  </a:lnTo>
                  <a:lnTo>
                    <a:pt x="41" y="319"/>
                  </a:lnTo>
                  <a:lnTo>
                    <a:pt x="42" y="319"/>
                  </a:lnTo>
                  <a:lnTo>
                    <a:pt x="42" y="320"/>
                  </a:lnTo>
                  <a:lnTo>
                    <a:pt x="43" y="320"/>
                  </a:lnTo>
                  <a:lnTo>
                    <a:pt x="45" y="320"/>
                  </a:lnTo>
                  <a:lnTo>
                    <a:pt x="45" y="321"/>
                  </a:lnTo>
                  <a:lnTo>
                    <a:pt x="46" y="321"/>
                  </a:lnTo>
                  <a:lnTo>
                    <a:pt x="46" y="321"/>
                  </a:lnTo>
                  <a:lnTo>
                    <a:pt x="47" y="321"/>
                  </a:lnTo>
                  <a:lnTo>
                    <a:pt x="47" y="321"/>
                  </a:lnTo>
                  <a:lnTo>
                    <a:pt x="48" y="321"/>
                  </a:lnTo>
                  <a:lnTo>
                    <a:pt x="80" y="321"/>
                  </a:lnTo>
                  <a:lnTo>
                    <a:pt x="113" y="321"/>
                  </a:lnTo>
                  <a:lnTo>
                    <a:pt x="114" y="321"/>
                  </a:lnTo>
                  <a:lnTo>
                    <a:pt x="114" y="321"/>
                  </a:lnTo>
                  <a:lnTo>
                    <a:pt x="115" y="321"/>
                  </a:lnTo>
                  <a:lnTo>
                    <a:pt x="116" y="321"/>
                  </a:lnTo>
                  <a:lnTo>
                    <a:pt x="116" y="320"/>
                  </a:lnTo>
                  <a:lnTo>
                    <a:pt x="117" y="320"/>
                  </a:lnTo>
                  <a:lnTo>
                    <a:pt x="118" y="320"/>
                  </a:lnTo>
                  <a:lnTo>
                    <a:pt x="118" y="319"/>
                  </a:lnTo>
                  <a:lnTo>
                    <a:pt x="120" y="319"/>
                  </a:lnTo>
                  <a:lnTo>
                    <a:pt x="120" y="319"/>
                  </a:lnTo>
                  <a:lnTo>
                    <a:pt x="121" y="318"/>
                  </a:lnTo>
                  <a:lnTo>
                    <a:pt x="121" y="318"/>
                  </a:lnTo>
                  <a:lnTo>
                    <a:pt x="122" y="317"/>
                  </a:lnTo>
                  <a:lnTo>
                    <a:pt x="123" y="317"/>
                  </a:lnTo>
                  <a:lnTo>
                    <a:pt x="123" y="316"/>
                  </a:lnTo>
                  <a:lnTo>
                    <a:pt x="123" y="316"/>
                  </a:lnTo>
                  <a:lnTo>
                    <a:pt x="124" y="315"/>
                  </a:lnTo>
                  <a:lnTo>
                    <a:pt x="124" y="314"/>
                  </a:lnTo>
                  <a:lnTo>
                    <a:pt x="125" y="313"/>
                  </a:lnTo>
                  <a:lnTo>
                    <a:pt x="125" y="312"/>
                  </a:lnTo>
                  <a:lnTo>
                    <a:pt x="126" y="311"/>
                  </a:lnTo>
                  <a:lnTo>
                    <a:pt x="126" y="311"/>
                  </a:lnTo>
                  <a:lnTo>
                    <a:pt x="126" y="310"/>
                  </a:lnTo>
                  <a:lnTo>
                    <a:pt x="127" y="309"/>
                  </a:lnTo>
                  <a:lnTo>
                    <a:pt x="127" y="308"/>
                  </a:lnTo>
                  <a:lnTo>
                    <a:pt x="127" y="307"/>
                  </a:lnTo>
                  <a:lnTo>
                    <a:pt x="127" y="306"/>
                  </a:lnTo>
                  <a:lnTo>
                    <a:pt x="127" y="305"/>
                  </a:lnTo>
                  <a:lnTo>
                    <a:pt x="127" y="305"/>
                  </a:lnTo>
                  <a:lnTo>
                    <a:pt x="127" y="304"/>
                  </a:lnTo>
                  <a:lnTo>
                    <a:pt x="127" y="303"/>
                  </a:lnTo>
                  <a:lnTo>
                    <a:pt x="129" y="272"/>
                  </a:lnTo>
                  <a:lnTo>
                    <a:pt x="130" y="242"/>
                  </a:lnTo>
                  <a:lnTo>
                    <a:pt x="131" y="212"/>
                  </a:lnTo>
                  <a:lnTo>
                    <a:pt x="133" y="182"/>
                  </a:lnTo>
                  <a:lnTo>
                    <a:pt x="136" y="182"/>
                  </a:lnTo>
                  <a:lnTo>
                    <a:pt x="137" y="182"/>
                  </a:lnTo>
                  <a:lnTo>
                    <a:pt x="138" y="182"/>
                  </a:lnTo>
                  <a:lnTo>
                    <a:pt x="138" y="182"/>
                  </a:lnTo>
                  <a:lnTo>
                    <a:pt x="140" y="181"/>
                  </a:lnTo>
                  <a:lnTo>
                    <a:pt x="141" y="181"/>
                  </a:lnTo>
                  <a:lnTo>
                    <a:pt x="142" y="181"/>
                  </a:lnTo>
                  <a:lnTo>
                    <a:pt x="143" y="180"/>
                  </a:lnTo>
                  <a:lnTo>
                    <a:pt x="144" y="180"/>
                  </a:lnTo>
                  <a:lnTo>
                    <a:pt x="144" y="180"/>
                  </a:lnTo>
                  <a:lnTo>
                    <a:pt x="145" y="180"/>
                  </a:lnTo>
                  <a:lnTo>
                    <a:pt x="146" y="179"/>
                  </a:lnTo>
                  <a:lnTo>
                    <a:pt x="147" y="178"/>
                  </a:lnTo>
                  <a:lnTo>
                    <a:pt x="148" y="178"/>
                  </a:lnTo>
                  <a:lnTo>
                    <a:pt x="150" y="177"/>
                  </a:lnTo>
                  <a:lnTo>
                    <a:pt x="151" y="177"/>
                  </a:lnTo>
                  <a:lnTo>
                    <a:pt x="151" y="176"/>
                  </a:lnTo>
                  <a:lnTo>
                    <a:pt x="152" y="175"/>
                  </a:lnTo>
                  <a:lnTo>
                    <a:pt x="153" y="175"/>
                  </a:lnTo>
                  <a:lnTo>
                    <a:pt x="154" y="174"/>
                  </a:lnTo>
                  <a:lnTo>
                    <a:pt x="154" y="173"/>
                  </a:lnTo>
                  <a:lnTo>
                    <a:pt x="155" y="172"/>
                  </a:lnTo>
                  <a:lnTo>
                    <a:pt x="156" y="171"/>
                  </a:lnTo>
                  <a:lnTo>
                    <a:pt x="156" y="170"/>
                  </a:lnTo>
                  <a:lnTo>
                    <a:pt x="157" y="169"/>
                  </a:lnTo>
                  <a:lnTo>
                    <a:pt x="157" y="169"/>
                  </a:lnTo>
                  <a:lnTo>
                    <a:pt x="158" y="167"/>
                  </a:lnTo>
                  <a:lnTo>
                    <a:pt x="158" y="166"/>
                  </a:lnTo>
                  <a:lnTo>
                    <a:pt x="159" y="165"/>
                  </a:lnTo>
                  <a:lnTo>
                    <a:pt x="159" y="164"/>
                  </a:lnTo>
                  <a:lnTo>
                    <a:pt x="159" y="162"/>
                  </a:lnTo>
                  <a:lnTo>
                    <a:pt x="160" y="161"/>
                  </a:lnTo>
                  <a:lnTo>
                    <a:pt x="160" y="160"/>
                  </a:lnTo>
                  <a:lnTo>
                    <a:pt x="160" y="159"/>
                  </a:lnTo>
                  <a:lnTo>
                    <a:pt x="160" y="157"/>
                  </a:lnTo>
                  <a:lnTo>
                    <a:pt x="160" y="156"/>
                  </a:lnTo>
                  <a:lnTo>
                    <a:pt x="160" y="154"/>
                  </a:lnTo>
                  <a:lnTo>
                    <a:pt x="159" y="122"/>
                  </a:lnTo>
                  <a:lnTo>
                    <a:pt x="157" y="90"/>
                  </a:lnTo>
                  <a:lnTo>
                    <a:pt x="155" y="59"/>
                  </a:lnTo>
                  <a:lnTo>
                    <a:pt x="154" y="28"/>
                  </a:lnTo>
                  <a:lnTo>
                    <a:pt x="154" y="28"/>
                  </a:lnTo>
                  <a:close/>
                </a:path>
              </a:pathLst>
            </a:custGeom>
            <a:solidFill>
              <a:srgbClr val="DF00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grpSp>
      <p:sp>
        <p:nvSpPr>
          <p:cNvPr id="8" name="Rectangle 7"/>
          <p:cNvSpPr/>
          <p:nvPr/>
        </p:nvSpPr>
        <p:spPr>
          <a:xfrm>
            <a:off x="4660739" y="3214157"/>
            <a:ext cx="3744416" cy="1841866"/>
          </a:xfrm>
          <a:prstGeom prst="rect">
            <a:avLst/>
          </a:prstGeom>
          <a:solidFill>
            <a:schemeClr val="bg1">
              <a:lumMod val="8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r"/>
            <a:r>
              <a:rPr lang="ru-RU" sz="1400" b="1" dirty="0" smtClean="0">
                <a:solidFill>
                  <a:srgbClr val="002060"/>
                </a:solidFill>
              </a:rPr>
              <a:t>Банк </a:t>
            </a:r>
            <a:r>
              <a:rPr lang="en-US" sz="1400" b="1" dirty="0" smtClean="0">
                <a:solidFill>
                  <a:srgbClr val="002060"/>
                </a:solidFill>
              </a:rPr>
              <a:t>Y</a:t>
            </a:r>
            <a:endParaRPr lang="ru-RU" sz="1400" b="1" dirty="0">
              <a:solidFill>
                <a:srgbClr val="002060"/>
              </a:solidFill>
            </a:endParaRPr>
          </a:p>
        </p:txBody>
      </p:sp>
      <p:sp>
        <p:nvSpPr>
          <p:cNvPr id="9" name="Rectangle 8"/>
          <p:cNvSpPr/>
          <p:nvPr/>
        </p:nvSpPr>
        <p:spPr>
          <a:xfrm>
            <a:off x="592287" y="732445"/>
            <a:ext cx="7812868" cy="1692188"/>
          </a:xfrm>
          <a:prstGeom prst="rect">
            <a:avLst/>
          </a:prstGeom>
          <a:solidFill>
            <a:schemeClr val="bg1">
              <a:lumMod val="8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ru-RU" sz="1400" b="1" dirty="0" smtClean="0">
                <a:solidFill>
                  <a:srgbClr val="002060"/>
                </a:solidFill>
              </a:rPr>
              <a:t>Центральный банк</a:t>
            </a:r>
            <a:endParaRPr lang="ru-RU" sz="1400" b="1" dirty="0">
              <a:solidFill>
                <a:srgbClr val="002060"/>
              </a:solidFill>
            </a:endParaRPr>
          </a:p>
        </p:txBody>
      </p:sp>
      <p:grpSp>
        <p:nvGrpSpPr>
          <p:cNvPr id="10" name="Group 9"/>
          <p:cNvGrpSpPr/>
          <p:nvPr/>
        </p:nvGrpSpPr>
        <p:grpSpPr>
          <a:xfrm>
            <a:off x="6004466" y="5378018"/>
            <a:ext cx="198022" cy="541931"/>
            <a:chOff x="2429232" y="853283"/>
            <a:chExt cx="254000" cy="670719"/>
          </a:xfrm>
        </p:grpSpPr>
        <p:sp>
          <p:nvSpPr>
            <p:cNvPr id="11" name="Freeform 7"/>
            <p:cNvSpPr>
              <a:spLocks/>
            </p:cNvSpPr>
            <p:nvPr/>
          </p:nvSpPr>
          <p:spPr bwMode="auto">
            <a:xfrm>
              <a:off x="2477650" y="853283"/>
              <a:ext cx="157163" cy="146050"/>
            </a:xfrm>
            <a:custGeom>
              <a:avLst/>
              <a:gdLst>
                <a:gd name="T0" fmla="*/ 98 w 99"/>
                <a:gd name="T1" fmla="*/ 51 h 92"/>
                <a:gd name="T2" fmla="*/ 98 w 99"/>
                <a:gd name="T3" fmla="*/ 55 h 92"/>
                <a:gd name="T4" fmla="*/ 96 w 99"/>
                <a:gd name="T5" fmla="*/ 60 h 92"/>
                <a:gd name="T6" fmla="*/ 95 w 99"/>
                <a:gd name="T7" fmla="*/ 64 h 92"/>
                <a:gd name="T8" fmla="*/ 92 w 99"/>
                <a:gd name="T9" fmla="*/ 69 h 92"/>
                <a:gd name="T10" fmla="*/ 89 w 99"/>
                <a:gd name="T11" fmla="*/ 74 h 92"/>
                <a:gd name="T12" fmla="*/ 86 w 99"/>
                <a:gd name="T13" fmla="*/ 77 h 92"/>
                <a:gd name="T14" fmla="*/ 82 w 99"/>
                <a:gd name="T15" fmla="*/ 81 h 92"/>
                <a:gd name="T16" fmla="*/ 78 w 99"/>
                <a:gd name="T17" fmla="*/ 84 h 92"/>
                <a:gd name="T18" fmla="*/ 70 w 99"/>
                <a:gd name="T19" fmla="*/ 88 h 92"/>
                <a:gd name="T20" fmla="*/ 64 w 99"/>
                <a:gd name="T21" fmla="*/ 90 h 92"/>
                <a:gd name="T22" fmla="*/ 60 w 99"/>
                <a:gd name="T23" fmla="*/ 91 h 92"/>
                <a:gd name="T24" fmla="*/ 54 w 99"/>
                <a:gd name="T25" fmla="*/ 92 h 92"/>
                <a:gd name="T26" fmla="*/ 47 w 99"/>
                <a:gd name="T27" fmla="*/ 92 h 92"/>
                <a:gd name="T28" fmla="*/ 41 w 99"/>
                <a:gd name="T29" fmla="*/ 92 h 92"/>
                <a:gd name="T30" fmla="*/ 37 w 99"/>
                <a:gd name="T31" fmla="*/ 91 h 92"/>
                <a:gd name="T32" fmla="*/ 32 w 99"/>
                <a:gd name="T33" fmla="*/ 89 h 92"/>
                <a:gd name="T34" fmla="*/ 26 w 99"/>
                <a:gd name="T35" fmla="*/ 87 h 92"/>
                <a:gd name="T36" fmla="*/ 22 w 99"/>
                <a:gd name="T37" fmla="*/ 85 h 92"/>
                <a:gd name="T38" fmla="*/ 18 w 99"/>
                <a:gd name="T39" fmla="*/ 82 h 92"/>
                <a:gd name="T40" fmla="*/ 14 w 99"/>
                <a:gd name="T41" fmla="*/ 78 h 92"/>
                <a:gd name="T42" fmla="*/ 10 w 99"/>
                <a:gd name="T43" fmla="*/ 75 h 92"/>
                <a:gd name="T44" fmla="*/ 7 w 99"/>
                <a:gd name="T45" fmla="*/ 70 h 92"/>
                <a:gd name="T46" fmla="*/ 3 w 99"/>
                <a:gd name="T47" fmla="*/ 64 h 92"/>
                <a:gd name="T48" fmla="*/ 1 w 99"/>
                <a:gd name="T49" fmla="*/ 58 h 92"/>
                <a:gd name="T50" fmla="*/ 0 w 99"/>
                <a:gd name="T51" fmla="*/ 53 h 92"/>
                <a:gd name="T52" fmla="*/ 0 w 99"/>
                <a:gd name="T53" fmla="*/ 49 h 92"/>
                <a:gd name="T54" fmla="*/ 0 w 99"/>
                <a:gd name="T55" fmla="*/ 43 h 92"/>
                <a:gd name="T56" fmla="*/ 1 w 99"/>
                <a:gd name="T57" fmla="*/ 38 h 92"/>
                <a:gd name="T58" fmla="*/ 2 w 99"/>
                <a:gd name="T59" fmla="*/ 34 h 92"/>
                <a:gd name="T60" fmla="*/ 3 w 99"/>
                <a:gd name="T61" fmla="*/ 29 h 92"/>
                <a:gd name="T62" fmla="*/ 5 w 99"/>
                <a:gd name="T63" fmla="*/ 24 h 92"/>
                <a:gd name="T64" fmla="*/ 8 w 99"/>
                <a:gd name="T65" fmla="*/ 20 h 92"/>
                <a:gd name="T66" fmla="*/ 11 w 99"/>
                <a:gd name="T67" fmla="*/ 16 h 92"/>
                <a:gd name="T68" fmla="*/ 16 w 99"/>
                <a:gd name="T69" fmla="*/ 12 h 92"/>
                <a:gd name="T70" fmla="*/ 19 w 99"/>
                <a:gd name="T71" fmla="*/ 9 h 92"/>
                <a:gd name="T72" fmla="*/ 25 w 99"/>
                <a:gd name="T73" fmla="*/ 6 h 92"/>
                <a:gd name="T74" fmla="*/ 32 w 99"/>
                <a:gd name="T75" fmla="*/ 3 h 92"/>
                <a:gd name="T76" fmla="*/ 38 w 99"/>
                <a:gd name="T77" fmla="*/ 1 h 92"/>
                <a:gd name="T78" fmla="*/ 42 w 99"/>
                <a:gd name="T79" fmla="*/ 0 h 92"/>
                <a:gd name="T80" fmla="*/ 49 w 99"/>
                <a:gd name="T81" fmla="*/ 0 h 92"/>
                <a:gd name="T82" fmla="*/ 55 w 99"/>
                <a:gd name="T83" fmla="*/ 0 h 92"/>
                <a:gd name="T84" fmla="*/ 61 w 99"/>
                <a:gd name="T85" fmla="*/ 1 h 92"/>
                <a:gd name="T86" fmla="*/ 65 w 99"/>
                <a:gd name="T87" fmla="*/ 2 h 92"/>
                <a:gd name="T88" fmla="*/ 70 w 99"/>
                <a:gd name="T89" fmla="*/ 5 h 92"/>
                <a:gd name="T90" fmla="*/ 75 w 99"/>
                <a:gd name="T91" fmla="*/ 7 h 92"/>
                <a:gd name="T92" fmla="*/ 80 w 99"/>
                <a:gd name="T93" fmla="*/ 10 h 92"/>
                <a:gd name="T94" fmla="*/ 84 w 99"/>
                <a:gd name="T95" fmla="*/ 14 h 92"/>
                <a:gd name="T96" fmla="*/ 87 w 99"/>
                <a:gd name="T97" fmla="*/ 17 h 92"/>
                <a:gd name="T98" fmla="*/ 91 w 99"/>
                <a:gd name="T99" fmla="*/ 20 h 92"/>
                <a:gd name="T100" fmla="*/ 94 w 99"/>
                <a:gd name="T101" fmla="*/ 27 h 92"/>
                <a:gd name="T102" fmla="*/ 97 w 99"/>
                <a:gd name="T103" fmla="*/ 34 h 92"/>
                <a:gd name="T104" fmla="*/ 98 w 99"/>
                <a:gd name="T105" fmla="*/ 38 h 92"/>
                <a:gd name="T106" fmla="*/ 98 w 99"/>
                <a:gd name="T107" fmla="*/ 43 h 92"/>
                <a:gd name="T108" fmla="*/ 99 w 99"/>
                <a:gd name="T109" fmla="*/ 46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99" h="92">
                  <a:moveTo>
                    <a:pt x="99" y="46"/>
                  </a:moveTo>
                  <a:lnTo>
                    <a:pt x="99" y="49"/>
                  </a:lnTo>
                  <a:lnTo>
                    <a:pt x="98" y="50"/>
                  </a:lnTo>
                  <a:lnTo>
                    <a:pt x="98" y="51"/>
                  </a:lnTo>
                  <a:lnTo>
                    <a:pt x="98" y="52"/>
                  </a:lnTo>
                  <a:lnTo>
                    <a:pt x="98" y="53"/>
                  </a:lnTo>
                  <a:lnTo>
                    <a:pt x="98" y="54"/>
                  </a:lnTo>
                  <a:lnTo>
                    <a:pt x="98" y="55"/>
                  </a:lnTo>
                  <a:lnTo>
                    <a:pt x="97" y="57"/>
                  </a:lnTo>
                  <a:lnTo>
                    <a:pt x="97" y="58"/>
                  </a:lnTo>
                  <a:lnTo>
                    <a:pt x="97" y="59"/>
                  </a:lnTo>
                  <a:lnTo>
                    <a:pt x="96" y="60"/>
                  </a:lnTo>
                  <a:lnTo>
                    <a:pt x="96" y="61"/>
                  </a:lnTo>
                  <a:lnTo>
                    <a:pt x="96" y="62"/>
                  </a:lnTo>
                  <a:lnTo>
                    <a:pt x="95" y="63"/>
                  </a:lnTo>
                  <a:lnTo>
                    <a:pt x="95" y="64"/>
                  </a:lnTo>
                  <a:lnTo>
                    <a:pt x="94" y="66"/>
                  </a:lnTo>
                  <a:lnTo>
                    <a:pt x="93" y="67"/>
                  </a:lnTo>
                  <a:lnTo>
                    <a:pt x="93" y="68"/>
                  </a:lnTo>
                  <a:lnTo>
                    <a:pt x="92" y="69"/>
                  </a:lnTo>
                  <a:lnTo>
                    <a:pt x="92" y="70"/>
                  </a:lnTo>
                  <a:lnTo>
                    <a:pt x="91" y="71"/>
                  </a:lnTo>
                  <a:lnTo>
                    <a:pt x="91" y="72"/>
                  </a:lnTo>
                  <a:lnTo>
                    <a:pt x="89" y="74"/>
                  </a:lnTo>
                  <a:lnTo>
                    <a:pt x="89" y="75"/>
                  </a:lnTo>
                  <a:lnTo>
                    <a:pt x="87" y="76"/>
                  </a:lnTo>
                  <a:lnTo>
                    <a:pt x="86" y="76"/>
                  </a:lnTo>
                  <a:lnTo>
                    <a:pt x="86" y="77"/>
                  </a:lnTo>
                  <a:lnTo>
                    <a:pt x="84" y="79"/>
                  </a:lnTo>
                  <a:lnTo>
                    <a:pt x="83" y="80"/>
                  </a:lnTo>
                  <a:lnTo>
                    <a:pt x="82" y="80"/>
                  </a:lnTo>
                  <a:lnTo>
                    <a:pt x="82" y="81"/>
                  </a:lnTo>
                  <a:lnTo>
                    <a:pt x="81" y="82"/>
                  </a:lnTo>
                  <a:lnTo>
                    <a:pt x="80" y="82"/>
                  </a:lnTo>
                  <a:lnTo>
                    <a:pt x="79" y="83"/>
                  </a:lnTo>
                  <a:lnTo>
                    <a:pt x="78" y="84"/>
                  </a:lnTo>
                  <a:lnTo>
                    <a:pt x="77" y="84"/>
                  </a:lnTo>
                  <a:lnTo>
                    <a:pt x="75" y="86"/>
                  </a:lnTo>
                  <a:lnTo>
                    <a:pt x="72" y="87"/>
                  </a:lnTo>
                  <a:lnTo>
                    <a:pt x="70" y="88"/>
                  </a:lnTo>
                  <a:lnTo>
                    <a:pt x="69" y="88"/>
                  </a:lnTo>
                  <a:lnTo>
                    <a:pt x="68" y="89"/>
                  </a:lnTo>
                  <a:lnTo>
                    <a:pt x="66" y="89"/>
                  </a:lnTo>
                  <a:lnTo>
                    <a:pt x="64" y="90"/>
                  </a:lnTo>
                  <a:lnTo>
                    <a:pt x="63" y="91"/>
                  </a:lnTo>
                  <a:lnTo>
                    <a:pt x="62" y="91"/>
                  </a:lnTo>
                  <a:lnTo>
                    <a:pt x="61" y="91"/>
                  </a:lnTo>
                  <a:lnTo>
                    <a:pt x="60" y="91"/>
                  </a:lnTo>
                  <a:lnTo>
                    <a:pt x="57" y="92"/>
                  </a:lnTo>
                  <a:lnTo>
                    <a:pt x="56" y="92"/>
                  </a:lnTo>
                  <a:lnTo>
                    <a:pt x="55" y="92"/>
                  </a:lnTo>
                  <a:lnTo>
                    <a:pt x="54" y="92"/>
                  </a:lnTo>
                  <a:lnTo>
                    <a:pt x="53" y="92"/>
                  </a:lnTo>
                  <a:lnTo>
                    <a:pt x="52" y="92"/>
                  </a:lnTo>
                  <a:lnTo>
                    <a:pt x="49" y="92"/>
                  </a:lnTo>
                  <a:lnTo>
                    <a:pt x="47" y="92"/>
                  </a:lnTo>
                  <a:lnTo>
                    <a:pt x="46" y="92"/>
                  </a:lnTo>
                  <a:lnTo>
                    <a:pt x="44" y="92"/>
                  </a:lnTo>
                  <a:lnTo>
                    <a:pt x="42" y="92"/>
                  </a:lnTo>
                  <a:lnTo>
                    <a:pt x="41" y="92"/>
                  </a:lnTo>
                  <a:lnTo>
                    <a:pt x="40" y="92"/>
                  </a:lnTo>
                  <a:lnTo>
                    <a:pt x="39" y="91"/>
                  </a:lnTo>
                  <a:lnTo>
                    <a:pt x="38" y="91"/>
                  </a:lnTo>
                  <a:lnTo>
                    <a:pt x="37" y="91"/>
                  </a:lnTo>
                  <a:lnTo>
                    <a:pt x="35" y="91"/>
                  </a:lnTo>
                  <a:lnTo>
                    <a:pt x="34" y="90"/>
                  </a:lnTo>
                  <a:lnTo>
                    <a:pt x="33" y="90"/>
                  </a:lnTo>
                  <a:lnTo>
                    <a:pt x="32" y="89"/>
                  </a:lnTo>
                  <a:lnTo>
                    <a:pt x="31" y="89"/>
                  </a:lnTo>
                  <a:lnTo>
                    <a:pt x="30" y="89"/>
                  </a:lnTo>
                  <a:lnTo>
                    <a:pt x="27" y="88"/>
                  </a:lnTo>
                  <a:lnTo>
                    <a:pt x="26" y="87"/>
                  </a:lnTo>
                  <a:lnTo>
                    <a:pt x="25" y="87"/>
                  </a:lnTo>
                  <a:lnTo>
                    <a:pt x="24" y="86"/>
                  </a:lnTo>
                  <a:lnTo>
                    <a:pt x="23" y="86"/>
                  </a:lnTo>
                  <a:lnTo>
                    <a:pt x="22" y="85"/>
                  </a:lnTo>
                  <a:lnTo>
                    <a:pt x="21" y="84"/>
                  </a:lnTo>
                  <a:lnTo>
                    <a:pt x="19" y="83"/>
                  </a:lnTo>
                  <a:lnTo>
                    <a:pt x="19" y="82"/>
                  </a:lnTo>
                  <a:lnTo>
                    <a:pt x="18" y="82"/>
                  </a:lnTo>
                  <a:lnTo>
                    <a:pt x="17" y="81"/>
                  </a:lnTo>
                  <a:lnTo>
                    <a:pt x="16" y="80"/>
                  </a:lnTo>
                  <a:lnTo>
                    <a:pt x="14" y="79"/>
                  </a:lnTo>
                  <a:lnTo>
                    <a:pt x="14" y="78"/>
                  </a:lnTo>
                  <a:lnTo>
                    <a:pt x="12" y="77"/>
                  </a:lnTo>
                  <a:lnTo>
                    <a:pt x="11" y="76"/>
                  </a:lnTo>
                  <a:lnTo>
                    <a:pt x="10" y="76"/>
                  </a:lnTo>
                  <a:lnTo>
                    <a:pt x="10" y="75"/>
                  </a:lnTo>
                  <a:lnTo>
                    <a:pt x="9" y="74"/>
                  </a:lnTo>
                  <a:lnTo>
                    <a:pt x="8" y="73"/>
                  </a:lnTo>
                  <a:lnTo>
                    <a:pt x="8" y="72"/>
                  </a:lnTo>
                  <a:lnTo>
                    <a:pt x="7" y="70"/>
                  </a:lnTo>
                  <a:lnTo>
                    <a:pt x="5" y="68"/>
                  </a:lnTo>
                  <a:lnTo>
                    <a:pt x="4" y="66"/>
                  </a:lnTo>
                  <a:lnTo>
                    <a:pt x="4" y="65"/>
                  </a:lnTo>
                  <a:lnTo>
                    <a:pt x="3" y="64"/>
                  </a:lnTo>
                  <a:lnTo>
                    <a:pt x="3" y="62"/>
                  </a:lnTo>
                  <a:lnTo>
                    <a:pt x="2" y="60"/>
                  </a:lnTo>
                  <a:lnTo>
                    <a:pt x="2" y="59"/>
                  </a:lnTo>
                  <a:lnTo>
                    <a:pt x="1" y="58"/>
                  </a:lnTo>
                  <a:lnTo>
                    <a:pt x="1" y="57"/>
                  </a:lnTo>
                  <a:lnTo>
                    <a:pt x="1" y="55"/>
                  </a:lnTo>
                  <a:lnTo>
                    <a:pt x="1" y="54"/>
                  </a:lnTo>
                  <a:lnTo>
                    <a:pt x="0" y="53"/>
                  </a:lnTo>
                  <a:lnTo>
                    <a:pt x="0" y="52"/>
                  </a:lnTo>
                  <a:lnTo>
                    <a:pt x="0" y="51"/>
                  </a:lnTo>
                  <a:lnTo>
                    <a:pt x="0" y="50"/>
                  </a:lnTo>
                  <a:lnTo>
                    <a:pt x="0" y="49"/>
                  </a:lnTo>
                  <a:lnTo>
                    <a:pt x="0" y="47"/>
                  </a:lnTo>
                  <a:lnTo>
                    <a:pt x="0" y="46"/>
                  </a:lnTo>
                  <a:lnTo>
                    <a:pt x="0" y="44"/>
                  </a:lnTo>
                  <a:lnTo>
                    <a:pt x="0" y="43"/>
                  </a:lnTo>
                  <a:lnTo>
                    <a:pt x="0" y="41"/>
                  </a:lnTo>
                  <a:lnTo>
                    <a:pt x="0" y="40"/>
                  </a:lnTo>
                  <a:lnTo>
                    <a:pt x="0" y="39"/>
                  </a:lnTo>
                  <a:lnTo>
                    <a:pt x="1" y="38"/>
                  </a:lnTo>
                  <a:lnTo>
                    <a:pt x="1" y="37"/>
                  </a:lnTo>
                  <a:lnTo>
                    <a:pt x="1" y="36"/>
                  </a:lnTo>
                  <a:lnTo>
                    <a:pt x="1" y="35"/>
                  </a:lnTo>
                  <a:lnTo>
                    <a:pt x="2" y="34"/>
                  </a:lnTo>
                  <a:lnTo>
                    <a:pt x="2" y="32"/>
                  </a:lnTo>
                  <a:lnTo>
                    <a:pt x="2" y="31"/>
                  </a:lnTo>
                  <a:lnTo>
                    <a:pt x="3" y="30"/>
                  </a:lnTo>
                  <a:lnTo>
                    <a:pt x="3" y="29"/>
                  </a:lnTo>
                  <a:lnTo>
                    <a:pt x="3" y="28"/>
                  </a:lnTo>
                  <a:lnTo>
                    <a:pt x="4" y="26"/>
                  </a:lnTo>
                  <a:lnTo>
                    <a:pt x="5" y="25"/>
                  </a:lnTo>
                  <a:lnTo>
                    <a:pt x="5" y="24"/>
                  </a:lnTo>
                  <a:lnTo>
                    <a:pt x="6" y="23"/>
                  </a:lnTo>
                  <a:lnTo>
                    <a:pt x="7" y="22"/>
                  </a:lnTo>
                  <a:lnTo>
                    <a:pt x="7" y="21"/>
                  </a:lnTo>
                  <a:lnTo>
                    <a:pt x="8" y="20"/>
                  </a:lnTo>
                  <a:lnTo>
                    <a:pt x="9" y="19"/>
                  </a:lnTo>
                  <a:lnTo>
                    <a:pt x="10" y="18"/>
                  </a:lnTo>
                  <a:lnTo>
                    <a:pt x="10" y="17"/>
                  </a:lnTo>
                  <a:lnTo>
                    <a:pt x="11" y="16"/>
                  </a:lnTo>
                  <a:lnTo>
                    <a:pt x="12" y="15"/>
                  </a:lnTo>
                  <a:lnTo>
                    <a:pt x="14" y="14"/>
                  </a:lnTo>
                  <a:lnTo>
                    <a:pt x="15" y="13"/>
                  </a:lnTo>
                  <a:lnTo>
                    <a:pt x="16" y="12"/>
                  </a:lnTo>
                  <a:lnTo>
                    <a:pt x="17" y="11"/>
                  </a:lnTo>
                  <a:lnTo>
                    <a:pt x="18" y="11"/>
                  </a:lnTo>
                  <a:lnTo>
                    <a:pt x="19" y="10"/>
                  </a:lnTo>
                  <a:lnTo>
                    <a:pt x="19" y="9"/>
                  </a:lnTo>
                  <a:lnTo>
                    <a:pt x="20" y="9"/>
                  </a:lnTo>
                  <a:lnTo>
                    <a:pt x="21" y="8"/>
                  </a:lnTo>
                  <a:lnTo>
                    <a:pt x="23" y="7"/>
                  </a:lnTo>
                  <a:lnTo>
                    <a:pt x="25" y="6"/>
                  </a:lnTo>
                  <a:lnTo>
                    <a:pt x="27" y="5"/>
                  </a:lnTo>
                  <a:lnTo>
                    <a:pt x="29" y="4"/>
                  </a:lnTo>
                  <a:lnTo>
                    <a:pt x="30" y="4"/>
                  </a:lnTo>
                  <a:lnTo>
                    <a:pt x="32" y="3"/>
                  </a:lnTo>
                  <a:lnTo>
                    <a:pt x="34" y="2"/>
                  </a:lnTo>
                  <a:lnTo>
                    <a:pt x="35" y="2"/>
                  </a:lnTo>
                  <a:lnTo>
                    <a:pt x="37" y="1"/>
                  </a:lnTo>
                  <a:lnTo>
                    <a:pt x="38" y="1"/>
                  </a:lnTo>
                  <a:lnTo>
                    <a:pt x="39" y="1"/>
                  </a:lnTo>
                  <a:lnTo>
                    <a:pt x="40" y="1"/>
                  </a:lnTo>
                  <a:lnTo>
                    <a:pt x="41" y="1"/>
                  </a:lnTo>
                  <a:lnTo>
                    <a:pt x="42" y="0"/>
                  </a:lnTo>
                  <a:lnTo>
                    <a:pt x="44" y="0"/>
                  </a:lnTo>
                  <a:lnTo>
                    <a:pt x="46" y="0"/>
                  </a:lnTo>
                  <a:lnTo>
                    <a:pt x="47" y="0"/>
                  </a:lnTo>
                  <a:lnTo>
                    <a:pt x="49" y="0"/>
                  </a:lnTo>
                  <a:lnTo>
                    <a:pt x="52" y="0"/>
                  </a:lnTo>
                  <a:lnTo>
                    <a:pt x="53" y="0"/>
                  </a:lnTo>
                  <a:lnTo>
                    <a:pt x="54" y="0"/>
                  </a:lnTo>
                  <a:lnTo>
                    <a:pt x="55" y="0"/>
                  </a:lnTo>
                  <a:lnTo>
                    <a:pt x="56" y="1"/>
                  </a:lnTo>
                  <a:lnTo>
                    <a:pt x="57" y="1"/>
                  </a:lnTo>
                  <a:lnTo>
                    <a:pt x="60" y="1"/>
                  </a:lnTo>
                  <a:lnTo>
                    <a:pt x="61" y="1"/>
                  </a:lnTo>
                  <a:lnTo>
                    <a:pt x="62" y="1"/>
                  </a:lnTo>
                  <a:lnTo>
                    <a:pt x="63" y="2"/>
                  </a:lnTo>
                  <a:lnTo>
                    <a:pt x="64" y="2"/>
                  </a:lnTo>
                  <a:lnTo>
                    <a:pt x="65" y="2"/>
                  </a:lnTo>
                  <a:lnTo>
                    <a:pt x="66" y="3"/>
                  </a:lnTo>
                  <a:lnTo>
                    <a:pt x="67" y="3"/>
                  </a:lnTo>
                  <a:lnTo>
                    <a:pt x="68" y="4"/>
                  </a:lnTo>
                  <a:lnTo>
                    <a:pt x="70" y="5"/>
                  </a:lnTo>
                  <a:lnTo>
                    <a:pt x="71" y="5"/>
                  </a:lnTo>
                  <a:lnTo>
                    <a:pt x="72" y="6"/>
                  </a:lnTo>
                  <a:lnTo>
                    <a:pt x="74" y="6"/>
                  </a:lnTo>
                  <a:lnTo>
                    <a:pt x="75" y="7"/>
                  </a:lnTo>
                  <a:lnTo>
                    <a:pt x="76" y="7"/>
                  </a:lnTo>
                  <a:lnTo>
                    <a:pt x="77" y="8"/>
                  </a:lnTo>
                  <a:lnTo>
                    <a:pt x="79" y="9"/>
                  </a:lnTo>
                  <a:lnTo>
                    <a:pt x="80" y="10"/>
                  </a:lnTo>
                  <a:lnTo>
                    <a:pt x="81" y="11"/>
                  </a:lnTo>
                  <a:lnTo>
                    <a:pt x="82" y="11"/>
                  </a:lnTo>
                  <a:lnTo>
                    <a:pt x="82" y="12"/>
                  </a:lnTo>
                  <a:lnTo>
                    <a:pt x="84" y="14"/>
                  </a:lnTo>
                  <a:lnTo>
                    <a:pt x="85" y="14"/>
                  </a:lnTo>
                  <a:lnTo>
                    <a:pt x="86" y="15"/>
                  </a:lnTo>
                  <a:lnTo>
                    <a:pt x="86" y="16"/>
                  </a:lnTo>
                  <a:lnTo>
                    <a:pt x="87" y="17"/>
                  </a:lnTo>
                  <a:lnTo>
                    <a:pt x="89" y="18"/>
                  </a:lnTo>
                  <a:lnTo>
                    <a:pt x="89" y="19"/>
                  </a:lnTo>
                  <a:lnTo>
                    <a:pt x="90" y="20"/>
                  </a:lnTo>
                  <a:lnTo>
                    <a:pt x="91" y="20"/>
                  </a:lnTo>
                  <a:lnTo>
                    <a:pt x="92" y="22"/>
                  </a:lnTo>
                  <a:lnTo>
                    <a:pt x="93" y="24"/>
                  </a:lnTo>
                  <a:lnTo>
                    <a:pt x="94" y="26"/>
                  </a:lnTo>
                  <a:lnTo>
                    <a:pt x="94" y="27"/>
                  </a:lnTo>
                  <a:lnTo>
                    <a:pt x="95" y="28"/>
                  </a:lnTo>
                  <a:lnTo>
                    <a:pt x="96" y="30"/>
                  </a:lnTo>
                  <a:lnTo>
                    <a:pt x="96" y="32"/>
                  </a:lnTo>
                  <a:lnTo>
                    <a:pt x="97" y="34"/>
                  </a:lnTo>
                  <a:lnTo>
                    <a:pt x="97" y="35"/>
                  </a:lnTo>
                  <a:lnTo>
                    <a:pt x="97" y="36"/>
                  </a:lnTo>
                  <a:lnTo>
                    <a:pt x="98" y="37"/>
                  </a:lnTo>
                  <a:lnTo>
                    <a:pt x="98" y="38"/>
                  </a:lnTo>
                  <a:lnTo>
                    <a:pt x="98" y="39"/>
                  </a:lnTo>
                  <a:lnTo>
                    <a:pt x="98" y="40"/>
                  </a:lnTo>
                  <a:lnTo>
                    <a:pt x="98" y="41"/>
                  </a:lnTo>
                  <a:lnTo>
                    <a:pt x="98" y="43"/>
                  </a:lnTo>
                  <a:lnTo>
                    <a:pt x="99" y="44"/>
                  </a:lnTo>
                  <a:lnTo>
                    <a:pt x="99" y="45"/>
                  </a:lnTo>
                  <a:lnTo>
                    <a:pt x="99" y="46"/>
                  </a:lnTo>
                  <a:lnTo>
                    <a:pt x="99" y="46"/>
                  </a:lnTo>
                  <a:close/>
                </a:path>
              </a:pathLst>
            </a:custGeom>
            <a:solidFill>
              <a:srgbClr val="DF00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2" name="Freeform 9"/>
            <p:cNvSpPr>
              <a:spLocks/>
            </p:cNvSpPr>
            <p:nvPr/>
          </p:nvSpPr>
          <p:spPr bwMode="auto">
            <a:xfrm>
              <a:off x="2429232" y="1014414"/>
              <a:ext cx="254000" cy="509588"/>
            </a:xfrm>
            <a:custGeom>
              <a:avLst/>
              <a:gdLst>
                <a:gd name="T0" fmla="*/ 153 w 160"/>
                <a:gd name="T1" fmla="*/ 23 h 321"/>
                <a:gd name="T2" fmla="*/ 152 w 160"/>
                <a:gd name="T3" fmla="*/ 18 h 321"/>
                <a:gd name="T4" fmla="*/ 151 w 160"/>
                <a:gd name="T5" fmla="*/ 14 h 321"/>
                <a:gd name="T6" fmla="*/ 148 w 160"/>
                <a:gd name="T7" fmla="*/ 10 h 321"/>
                <a:gd name="T8" fmla="*/ 145 w 160"/>
                <a:gd name="T9" fmla="*/ 6 h 321"/>
                <a:gd name="T10" fmla="*/ 141 w 160"/>
                <a:gd name="T11" fmla="*/ 3 h 321"/>
                <a:gd name="T12" fmla="*/ 139 w 160"/>
                <a:gd name="T13" fmla="*/ 2 h 321"/>
                <a:gd name="T14" fmla="*/ 133 w 160"/>
                <a:gd name="T15" fmla="*/ 0 h 321"/>
                <a:gd name="T16" fmla="*/ 80 w 160"/>
                <a:gd name="T17" fmla="*/ 0 h 321"/>
                <a:gd name="T18" fmla="*/ 27 w 160"/>
                <a:gd name="T19" fmla="*/ 0 h 321"/>
                <a:gd name="T20" fmla="*/ 23 w 160"/>
                <a:gd name="T21" fmla="*/ 1 h 321"/>
                <a:gd name="T22" fmla="*/ 20 w 160"/>
                <a:gd name="T23" fmla="*/ 3 h 321"/>
                <a:gd name="T24" fmla="*/ 16 w 160"/>
                <a:gd name="T25" fmla="*/ 6 h 321"/>
                <a:gd name="T26" fmla="*/ 12 w 160"/>
                <a:gd name="T27" fmla="*/ 9 h 321"/>
                <a:gd name="T28" fmla="*/ 10 w 160"/>
                <a:gd name="T29" fmla="*/ 13 h 321"/>
                <a:gd name="T30" fmla="*/ 8 w 160"/>
                <a:gd name="T31" fmla="*/ 18 h 321"/>
                <a:gd name="T32" fmla="*/ 7 w 160"/>
                <a:gd name="T33" fmla="*/ 23 h 321"/>
                <a:gd name="T34" fmla="*/ 5 w 160"/>
                <a:gd name="T35" fmla="*/ 59 h 321"/>
                <a:gd name="T36" fmla="*/ 0 w 160"/>
                <a:gd name="T37" fmla="*/ 156 h 321"/>
                <a:gd name="T38" fmla="*/ 1 w 160"/>
                <a:gd name="T39" fmla="*/ 161 h 321"/>
                <a:gd name="T40" fmla="*/ 2 w 160"/>
                <a:gd name="T41" fmla="*/ 166 h 321"/>
                <a:gd name="T42" fmla="*/ 5 w 160"/>
                <a:gd name="T43" fmla="*/ 171 h 321"/>
                <a:gd name="T44" fmla="*/ 7 w 160"/>
                <a:gd name="T45" fmla="*/ 174 h 321"/>
                <a:gd name="T46" fmla="*/ 10 w 160"/>
                <a:gd name="T47" fmla="*/ 177 h 321"/>
                <a:gd name="T48" fmla="*/ 13 w 160"/>
                <a:gd name="T49" fmla="*/ 179 h 321"/>
                <a:gd name="T50" fmla="*/ 17 w 160"/>
                <a:gd name="T51" fmla="*/ 180 h 321"/>
                <a:gd name="T52" fmla="*/ 22 w 160"/>
                <a:gd name="T53" fmla="*/ 182 h 321"/>
                <a:gd name="T54" fmla="*/ 28 w 160"/>
                <a:gd name="T55" fmla="*/ 212 h 321"/>
                <a:gd name="T56" fmla="*/ 33 w 160"/>
                <a:gd name="T57" fmla="*/ 304 h 321"/>
                <a:gd name="T58" fmla="*/ 34 w 160"/>
                <a:gd name="T59" fmla="*/ 307 h 321"/>
                <a:gd name="T60" fmla="*/ 35 w 160"/>
                <a:gd name="T61" fmla="*/ 311 h 321"/>
                <a:gd name="T62" fmla="*/ 36 w 160"/>
                <a:gd name="T63" fmla="*/ 314 h 321"/>
                <a:gd name="T64" fmla="*/ 38 w 160"/>
                <a:gd name="T65" fmla="*/ 317 h 321"/>
                <a:gd name="T66" fmla="*/ 40 w 160"/>
                <a:gd name="T67" fmla="*/ 319 h 321"/>
                <a:gd name="T68" fmla="*/ 43 w 160"/>
                <a:gd name="T69" fmla="*/ 320 h 321"/>
                <a:gd name="T70" fmla="*/ 46 w 160"/>
                <a:gd name="T71" fmla="*/ 321 h 321"/>
                <a:gd name="T72" fmla="*/ 80 w 160"/>
                <a:gd name="T73" fmla="*/ 321 h 321"/>
                <a:gd name="T74" fmla="*/ 115 w 160"/>
                <a:gd name="T75" fmla="*/ 321 h 321"/>
                <a:gd name="T76" fmla="*/ 118 w 160"/>
                <a:gd name="T77" fmla="*/ 320 h 321"/>
                <a:gd name="T78" fmla="*/ 121 w 160"/>
                <a:gd name="T79" fmla="*/ 318 h 321"/>
                <a:gd name="T80" fmla="*/ 123 w 160"/>
                <a:gd name="T81" fmla="*/ 316 h 321"/>
                <a:gd name="T82" fmla="*/ 125 w 160"/>
                <a:gd name="T83" fmla="*/ 313 h 321"/>
                <a:gd name="T84" fmla="*/ 126 w 160"/>
                <a:gd name="T85" fmla="*/ 310 h 321"/>
                <a:gd name="T86" fmla="*/ 127 w 160"/>
                <a:gd name="T87" fmla="*/ 306 h 321"/>
                <a:gd name="T88" fmla="*/ 127 w 160"/>
                <a:gd name="T89" fmla="*/ 303 h 321"/>
                <a:gd name="T90" fmla="*/ 133 w 160"/>
                <a:gd name="T91" fmla="*/ 182 h 321"/>
                <a:gd name="T92" fmla="*/ 138 w 160"/>
                <a:gd name="T93" fmla="*/ 182 h 321"/>
                <a:gd name="T94" fmla="*/ 143 w 160"/>
                <a:gd name="T95" fmla="*/ 180 h 321"/>
                <a:gd name="T96" fmla="*/ 146 w 160"/>
                <a:gd name="T97" fmla="*/ 179 h 321"/>
                <a:gd name="T98" fmla="*/ 151 w 160"/>
                <a:gd name="T99" fmla="*/ 177 h 321"/>
                <a:gd name="T100" fmla="*/ 154 w 160"/>
                <a:gd name="T101" fmla="*/ 174 h 321"/>
                <a:gd name="T102" fmla="*/ 156 w 160"/>
                <a:gd name="T103" fmla="*/ 170 h 321"/>
                <a:gd name="T104" fmla="*/ 158 w 160"/>
                <a:gd name="T105" fmla="*/ 166 h 321"/>
                <a:gd name="T106" fmla="*/ 160 w 160"/>
                <a:gd name="T107" fmla="*/ 161 h 321"/>
                <a:gd name="T108" fmla="*/ 160 w 160"/>
                <a:gd name="T109" fmla="*/ 156 h 321"/>
                <a:gd name="T110" fmla="*/ 155 w 160"/>
                <a:gd name="T111" fmla="*/ 5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60" h="321">
                  <a:moveTo>
                    <a:pt x="154" y="28"/>
                  </a:moveTo>
                  <a:lnTo>
                    <a:pt x="154" y="26"/>
                  </a:lnTo>
                  <a:lnTo>
                    <a:pt x="153" y="25"/>
                  </a:lnTo>
                  <a:lnTo>
                    <a:pt x="153" y="23"/>
                  </a:lnTo>
                  <a:lnTo>
                    <a:pt x="153" y="22"/>
                  </a:lnTo>
                  <a:lnTo>
                    <a:pt x="153" y="21"/>
                  </a:lnTo>
                  <a:lnTo>
                    <a:pt x="153" y="19"/>
                  </a:lnTo>
                  <a:lnTo>
                    <a:pt x="152" y="18"/>
                  </a:lnTo>
                  <a:lnTo>
                    <a:pt x="152" y="17"/>
                  </a:lnTo>
                  <a:lnTo>
                    <a:pt x="152" y="17"/>
                  </a:lnTo>
                  <a:lnTo>
                    <a:pt x="151" y="16"/>
                  </a:lnTo>
                  <a:lnTo>
                    <a:pt x="151" y="14"/>
                  </a:lnTo>
                  <a:lnTo>
                    <a:pt x="150" y="13"/>
                  </a:lnTo>
                  <a:lnTo>
                    <a:pt x="150" y="12"/>
                  </a:lnTo>
                  <a:lnTo>
                    <a:pt x="148" y="11"/>
                  </a:lnTo>
                  <a:lnTo>
                    <a:pt x="148" y="10"/>
                  </a:lnTo>
                  <a:lnTo>
                    <a:pt x="147" y="9"/>
                  </a:lnTo>
                  <a:lnTo>
                    <a:pt x="146" y="8"/>
                  </a:lnTo>
                  <a:lnTo>
                    <a:pt x="146" y="7"/>
                  </a:lnTo>
                  <a:lnTo>
                    <a:pt x="145" y="6"/>
                  </a:lnTo>
                  <a:lnTo>
                    <a:pt x="144" y="6"/>
                  </a:lnTo>
                  <a:lnTo>
                    <a:pt x="143" y="5"/>
                  </a:lnTo>
                  <a:lnTo>
                    <a:pt x="142" y="4"/>
                  </a:lnTo>
                  <a:lnTo>
                    <a:pt x="141" y="3"/>
                  </a:lnTo>
                  <a:lnTo>
                    <a:pt x="141" y="3"/>
                  </a:lnTo>
                  <a:lnTo>
                    <a:pt x="140" y="3"/>
                  </a:lnTo>
                  <a:lnTo>
                    <a:pt x="139" y="2"/>
                  </a:lnTo>
                  <a:lnTo>
                    <a:pt x="139" y="2"/>
                  </a:lnTo>
                  <a:lnTo>
                    <a:pt x="138" y="1"/>
                  </a:lnTo>
                  <a:lnTo>
                    <a:pt x="137" y="1"/>
                  </a:lnTo>
                  <a:lnTo>
                    <a:pt x="136" y="1"/>
                  </a:lnTo>
                  <a:lnTo>
                    <a:pt x="133" y="0"/>
                  </a:lnTo>
                  <a:lnTo>
                    <a:pt x="132" y="0"/>
                  </a:lnTo>
                  <a:lnTo>
                    <a:pt x="131" y="0"/>
                  </a:lnTo>
                  <a:lnTo>
                    <a:pt x="130" y="0"/>
                  </a:lnTo>
                  <a:lnTo>
                    <a:pt x="80" y="0"/>
                  </a:lnTo>
                  <a:lnTo>
                    <a:pt x="30" y="0"/>
                  </a:lnTo>
                  <a:lnTo>
                    <a:pt x="28" y="0"/>
                  </a:lnTo>
                  <a:lnTo>
                    <a:pt x="27" y="0"/>
                  </a:lnTo>
                  <a:lnTo>
                    <a:pt x="27" y="0"/>
                  </a:lnTo>
                  <a:lnTo>
                    <a:pt x="26" y="0"/>
                  </a:lnTo>
                  <a:lnTo>
                    <a:pt x="25" y="1"/>
                  </a:lnTo>
                  <a:lnTo>
                    <a:pt x="24" y="1"/>
                  </a:lnTo>
                  <a:lnTo>
                    <a:pt x="23" y="1"/>
                  </a:lnTo>
                  <a:lnTo>
                    <a:pt x="22" y="2"/>
                  </a:lnTo>
                  <a:lnTo>
                    <a:pt x="21" y="2"/>
                  </a:lnTo>
                  <a:lnTo>
                    <a:pt x="21" y="2"/>
                  </a:lnTo>
                  <a:lnTo>
                    <a:pt x="20" y="3"/>
                  </a:lnTo>
                  <a:lnTo>
                    <a:pt x="19" y="3"/>
                  </a:lnTo>
                  <a:lnTo>
                    <a:pt x="18" y="4"/>
                  </a:lnTo>
                  <a:lnTo>
                    <a:pt x="17" y="5"/>
                  </a:lnTo>
                  <a:lnTo>
                    <a:pt x="16" y="6"/>
                  </a:lnTo>
                  <a:lnTo>
                    <a:pt x="16" y="6"/>
                  </a:lnTo>
                  <a:lnTo>
                    <a:pt x="15" y="7"/>
                  </a:lnTo>
                  <a:lnTo>
                    <a:pt x="13" y="8"/>
                  </a:lnTo>
                  <a:lnTo>
                    <a:pt x="12" y="9"/>
                  </a:lnTo>
                  <a:lnTo>
                    <a:pt x="12" y="10"/>
                  </a:lnTo>
                  <a:lnTo>
                    <a:pt x="11" y="11"/>
                  </a:lnTo>
                  <a:lnTo>
                    <a:pt x="11" y="12"/>
                  </a:lnTo>
                  <a:lnTo>
                    <a:pt x="10" y="13"/>
                  </a:lnTo>
                  <a:lnTo>
                    <a:pt x="9" y="14"/>
                  </a:lnTo>
                  <a:lnTo>
                    <a:pt x="9" y="16"/>
                  </a:lnTo>
                  <a:lnTo>
                    <a:pt x="9" y="17"/>
                  </a:lnTo>
                  <a:lnTo>
                    <a:pt x="8" y="18"/>
                  </a:lnTo>
                  <a:lnTo>
                    <a:pt x="8" y="19"/>
                  </a:lnTo>
                  <a:lnTo>
                    <a:pt x="8" y="21"/>
                  </a:lnTo>
                  <a:lnTo>
                    <a:pt x="7" y="22"/>
                  </a:lnTo>
                  <a:lnTo>
                    <a:pt x="7" y="23"/>
                  </a:lnTo>
                  <a:lnTo>
                    <a:pt x="7" y="25"/>
                  </a:lnTo>
                  <a:lnTo>
                    <a:pt x="7" y="26"/>
                  </a:lnTo>
                  <a:lnTo>
                    <a:pt x="7" y="28"/>
                  </a:lnTo>
                  <a:lnTo>
                    <a:pt x="5" y="59"/>
                  </a:lnTo>
                  <a:lnTo>
                    <a:pt x="3" y="90"/>
                  </a:lnTo>
                  <a:lnTo>
                    <a:pt x="2" y="122"/>
                  </a:lnTo>
                  <a:lnTo>
                    <a:pt x="0" y="154"/>
                  </a:lnTo>
                  <a:lnTo>
                    <a:pt x="0" y="156"/>
                  </a:lnTo>
                  <a:lnTo>
                    <a:pt x="0" y="157"/>
                  </a:lnTo>
                  <a:lnTo>
                    <a:pt x="0" y="159"/>
                  </a:lnTo>
                  <a:lnTo>
                    <a:pt x="0" y="160"/>
                  </a:lnTo>
                  <a:lnTo>
                    <a:pt x="1" y="161"/>
                  </a:lnTo>
                  <a:lnTo>
                    <a:pt x="1" y="162"/>
                  </a:lnTo>
                  <a:lnTo>
                    <a:pt x="1" y="164"/>
                  </a:lnTo>
                  <a:lnTo>
                    <a:pt x="2" y="165"/>
                  </a:lnTo>
                  <a:lnTo>
                    <a:pt x="2" y="166"/>
                  </a:lnTo>
                  <a:lnTo>
                    <a:pt x="3" y="167"/>
                  </a:lnTo>
                  <a:lnTo>
                    <a:pt x="3" y="169"/>
                  </a:lnTo>
                  <a:lnTo>
                    <a:pt x="4" y="170"/>
                  </a:lnTo>
                  <a:lnTo>
                    <a:pt x="5" y="171"/>
                  </a:lnTo>
                  <a:lnTo>
                    <a:pt x="5" y="172"/>
                  </a:lnTo>
                  <a:lnTo>
                    <a:pt x="6" y="172"/>
                  </a:lnTo>
                  <a:lnTo>
                    <a:pt x="6" y="173"/>
                  </a:lnTo>
                  <a:lnTo>
                    <a:pt x="7" y="174"/>
                  </a:lnTo>
                  <a:lnTo>
                    <a:pt x="8" y="175"/>
                  </a:lnTo>
                  <a:lnTo>
                    <a:pt x="8" y="175"/>
                  </a:lnTo>
                  <a:lnTo>
                    <a:pt x="9" y="176"/>
                  </a:lnTo>
                  <a:lnTo>
                    <a:pt x="10" y="177"/>
                  </a:lnTo>
                  <a:lnTo>
                    <a:pt x="11" y="178"/>
                  </a:lnTo>
                  <a:lnTo>
                    <a:pt x="12" y="178"/>
                  </a:lnTo>
                  <a:lnTo>
                    <a:pt x="12" y="178"/>
                  </a:lnTo>
                  <a:lnTo>
                    <a:pt x="13" y="179"/>
                  </a:lnTo>
                  <a:lnTo>
                    <a:pt x="13" y="179"/>
                  </a:lnTo>
                  <a:lnTo>
                    <a:pt x="15" y="180"/>
                  </a:lnTo>
                  <a:lnTo>
                    <a:pt x="16" y="180"/>
                  </a:lnTo>
                  <a:lnTo>
                    <a:pt x="17" y="180"/>
                  </a:lnTo>
                  <a:lnTo>
                    <a:pt x="19" y="181"/>
                  </a:lnTo>
                  <a:lnTo>
                    <a:pt x="20" y="181"/>
                  </a:lnTo>
                  <a:lnTo>
                    <a:pt x="21" y="181"/>
                  </a:lnTo>
                  <a:lnTo>
                    <a:pt x="22" y="182"/>
                  </a:lnTo>
                  <a:lnTo>
                    <a:pt x="23" y="182"/>
                  </a:lnTo>
                  <a:lnTo>
                    <a:pt x="24" y="182"/>
                  </a:lnTo>
                  <a:lnTo>
                    <a:pt x="27" y="182"/>
                  </a:lnTo>
                  <a:lnTo>
                    <a:pt x="28" y="212"/>
                  </a:lnTo>
                  <a:lnTo>
                    <a:pt x="31" y="242"/>
                  </a:lnTo>
                  <a:lnTo>
                    <a:pt x="32" y="272"/>
                  </a:lnTo>
                  <a:lnTo>
                    <a:pt x="33" y="303"/>
                  </a:lnTo>
                  <a:lnTo>
                    <a:pt x="33" y="304"/>
                  </a:lnTo>
                  <a:lnTo>
                    <a:pt x="33" y="305"/>
                  </a:lnTo>
                  <a:lnTo>
                    <a:pt x="34" y="305"/>
                  </a:lnTo>
                  <a:lnTo>
                    <a:pt x="34" y="306"/>
                  </a:lnTo>
                  <a:lnTo>
                    <a:pt x="34" y="307"/>
                  </a:lnTo>
                  <a:lnTo>
                    <a:pt x="34" y="308"/>
                  </a:lnTo>
                  <a:lnTo>
                    <a:pt x="34" y="309"/>
                  </a:lnTo>
                  <a:lnTo>
                    <a:pt x="34" y="310"/>
                  </a:lnTo>
                  <a:lnTo>
                    <a:pt x="35" y="311"/>
                  </a:lnTo>
                  <a:lnTo>
                    <a:pt x="35" y="311"/>
                  </a:lnTo>
                  <a:lnTo>
                    <a:pt x="35" y="312"/>
                  </a:lnTo>
                  <a:lnTo>
                    <a:pt x="36" y="313"/>
                  </a:lnTo>
                  <a:lnTo>
                    <a:pt x="36" y="314"/>
                  </a:lnTo>
                  <a:lnTo>
                    <a:pt x="36" y="314"/>
                  </a:lnTo>
                  <a:lnTo>
                    <a:pt x="37" y="315"/>
                  </a:lnTo>
                  <a:lnTo>
                    <a:pt x="37" y="316"/>
                  </a:lnTo>
                  <a:lnTo>
                    <a:pt x="38" y="317"/>
                  </a:lnTo>
                  <a:lnTo>
                    <a:pt x="39" y="317"/>
                  </a:lnTo>
                  <a:lnTo>
                    <a:pt x="39" y="318"/>
                  </a:lnTo>
                  <a:lnTo>
                    <a:pt x="40" y="318"/>
                  </a:lnTo>
                  <a:lnTo>
                    <a:pt x="40" y="319"/>
                  </a:lnTo>
                  <a:lnTo>
                    <a:pt x="41" y="319"/>
                  </a:lnTo>
                  <a:lnTo>
                    <a:pt x="42" y="319"/>
                  </a:lnTo>
                  <a:lnTo>
                    <a:pt x="42" y="320"/>
                  </a:lnTo>
                  <a:lnTo>
                    <a:pt x="43" y="320"/>
                  </a:lnTo>
                  <a:lnTo>
                    <a:pt x="45" y="320"/>
                  </a:lnTo>
                  <a:lnTo>
                    <a:pt x="45" y="321"/>
                  </a:lnTo>
                  <a:lnTo>
                    <a:pt x="46" y="321"/>
                  </a:lnTo>
                  <a:lnTo>
                    <a:pt x="46" y="321"/>
                  </a:lnTo>
                  <a:lnTo>
                    <a:pt x="47" y="321"/>
                  </a:lnTo>
                  <a:lnTo>
                    <a:pt x="47" y="321"/>
                  </a:lnTo>
                  <a:lnTo>
                    <a:pt x="48" y="321"/>
                  </a:lnTo>
                  <a:lnTo>
                    <a:pt x="80" y="321"/>
                  </a:lnTo>
                  <a:lnTo>
                    <a:pt x="113" y="321"/>
                  </a:lnTo>
                  <a:lnTo>
                    <a:pt x="114" y="321"/>
                  </a:lnTo>
                  <a:lnTo>
                    <a:pt x="114" y="321"/>
                  </a:lnTo>
                  <a:lnTo>
                    <a:pt x="115" y="321"/>
                  </a:lnTo>
                  <a:lnTo>
                    <a:pt x="116" y="321"/>
                  </a:lnTo>
                  <a:lnTo>
                    <a:pt x="116" y="320"/>
                  </a:lnTo>
                  <a:lnTo>
                    <a:pt x="117" y="320"/>
                  </a:lnTo>
                  <a:lnTo>
                    <a:pt x="118" y="320"/>
                  </a:lnTo>
                  <a:lnTo>
                    <a:pt x="118" y="319"/>
                  </a:lnTo>
                  <a:lnTo>
                    <a:pt x="120" y="319"/>
                  </a:lnTo>
                  <a:lnTo>
                    <a:pt x="120" y="319"/>
                  </a:lnTo>
                  <a:lnTo>
                    <a:pt x="121" y="318"/>
                  </a:lnTo>
                  <a:lnTo>
                    <a:pt x="121" y="318"/>
                  </a:lnTo>
                  <a:lnTo>
                    <a:pt x="122" y="317"/>
                  </a:lnTo>
                  <a:lnTo>
                    <a:pt x="123" y="317"/>
                  </a:lnTo>
                  <a:lnTo>
                    <a:pt x="123" y="316"/>
                  </a:lnTo>
                  <a:lnTo>
                    <a:pt x="123" y="316"/>
                  </a:lnTo>
                  <a:lnTo>
                    <a:pt x="124" y="315"/>
                  </a:lnTo>
                  <a:lnTo>
                    <a:pt x="124" y="314"/>
                  </a:lnTo>
                  <a:lnTo>
                    <a:pt x="125" y="313"/>
                  </a:lnTo>
                  <a:lnTo>
                    <a:pt x="125" y="312"/>
                  </a:lnTo>
                  <a:lnTo>
                    <a:pt x="126" y="311"/>
                  </a:lnTo>
                  <a:lnTo>
                    <a:pt x="126" y="311"/>
                  </a:lnTo>
                  <a:lnTo>
                    <a:pt x="126" y="310"/>
                  </a:lnTo>
                  <a:lnTo>
                    <a:pt x="127" y="309"/>
                  </a:lnTo>
                  <a:lnTo>
                    <a:pt x="127" y="308"/>
                  </a:lnTo>
                  <a:lnTo>
                    <a:pt x="127" y="307"/>
                  </a:lnTo>
                  <a:lnTo>
                    <a:pt x="127" y="306"/>
                  </a:lnTo>
                  <a:lnTo>
                    <a:pt x="127" y="305"/>
                  </a:lnTo>
                  <a:lnTo>
                    <a:pt x="127" y="305"/>
                  </a:lnTo>
                  <a:lnTo>
                    <a:pt x="127" y="304"/>
                  </a:lnTo>
                  <a:lnTo>
                    <a:pt x="127" y="303"/>
                  </a:lnTo>
                  <a:lnTo>
                    <a:pt x="129" y="272"/>
                  </a:lnTo>
                  <a:lnTo>
                    <a:pt x="130" y="242"/>
                  </a:lnTo>
                  <a:lnTo>
                    <a:pt x="131" y="212"/>
                  </a:lnTo>
                  <a:lnTo>
                    <a:pt x="133" y="182"/>
                  </a:lnTo>
                  <a:lnTo>
                    <a:pt x="136" y="182"/>
                  </a:lnTo>
                  <a:lnTo>
                    <a:pt x="137" y="182"/>
                  </a:lnTo>
                  <a:lnTo>
                    <a:pt x="138" y="182"/>
                  </a:lnTo>
                  <a:lnTo>
                    <a:pt x="138" y="182"/>
                  </a:lnTo>
                  <a:lnTo>
                    <a:pt x="140" y="181"/>
                  </a:lnTo>
                  <a:lnTo>
                    <a:pt x="141" y="181"/>
                  </a:lnTo>
                  <a:lnTo>
                    <a:pt x="142" y="181"/>
                  </a:lnTo>
                  <a:lnTo>
                    <a:pt x="143" y="180"/>
                  </a:lnTo>
                  <a:lnTo>
                    <a:pt x="144" y="180"/>
                  </a:lnTo>
                  <a:lnTo>
                    <a:pt x="144" y="180"/>
                  </a:lnTo>
                  <a:lnTo>
                    <a:pt x="145" y="180"/>
                  </a:lnTo>
                  <a:lnTo>
                    <a:pt x="146" y="179"/>
                  </a:lnTo>
                  <a:lnTo>
                    <a:pt x="147" y="178"/>
                  </a:lnTo>
                  <a:lnTo>
                    <a:pt x="148" y="178"/>
                  </a:lnTo>
                  <a:lnTo>
                    <a:pt x="150" y="177"/>
                  </a:lnTo>
                  <a:lnTo>
                    <a:pt x="151" y="177"/>
                  </a:lnTo>
                  <a:lnTo>
                    <a:pt x="151" y="176"/>
                  </a:lnTo>
                  <a:lnTo>
                    <a:pt x="152" y="175"/>
                  </a:lnTo>
                  <a:lnTo>
                    <a:pt x="153" y="175"/>
                  </a:lnTo>
                  <a:lnTo>
                    <a:pt x="154" y="174"/>
                  </a:lnTo>
                  <a:lnTo>
                    <a:pt x="154" y="173"/>
                  </a:lnTo>
                  <a:lnTo>
                    <a:pt x="155" y="172"/>
                  </a:lnTo>
                  <a:lnTo>
                    <a:pt x="156" y="171"/>
                  </a:lnTo>
                  <a:lnTo>
                    <a:pt x="156" y="170"/>
                  </a:lnTo>
                  <a:lnTo>
                    <a:pt x="157" y="169"/>
                  </a:lnTo>
                  <a:lnTo>
                    <a:pt x="157" y="169"/>
                  </a:lnTo>
                  <a:lnTo>
                    <a:pt x="158" y="167"/>
                  </a:lnTo>
                  <a:lnTo>
                    <a:pt x="158" y="166"/>
                  </a:lnTo>
                  <a:lnTo>
                    <a:pt x="159" y="165"/>
                  </a:lnTo>
                  <a:lnTo>
                    <a:pt x="159" y="164"/>
                  </a:lnTo>
                  <a:lnTo>
                    <a:pt x="159" y="162"/>
                  </a:lnTo>
                  <a:lnTo>
                    <a:pt x="160" y="161"/>
                  </a:lnTo>
                  <a:lnTo>
                    <a:pt x="160" y="160"/>
                  </a:lnTo>
                  <a:lnTo>
                    <a:pt x="160" y="159"/>
                  </a:lnTo>
                  <a:lnTo>
                    <a:pt x="160" y="157"/>
                  </a:lnTo>
                  <a:lnTo>
                    <a:pt x="160" y="156"/>
                  </a:lnTo>
                  <a:lnTo>
                    <a:pt x="160" y="154"/>
                  </a:lnTo>
                  <a:lnTo>
                    <a:pt x="159" y="122"/>
                  </a:lnTo>
                  <a:lnTo>
                    <a:pt x="157" y="90"/>
                  </a:lnTo>
                  <a:lnTo>
                    <a:pt x="155" y="59"/>
                  </a:lnTo>
                  <a:lnTo>
                    <a:pt x="154" y="28"/>
                  </a:lnTo>
                  <a:lnTo>
                    <a:pt x="154" y="28"/>
                  </a:lnTo>
                  <a:close/>
                </a:path>
              </a:pathLst>
            </a:custGeom>
            <a:solidFill>
              <a:srgbClr val="DF00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grpSp>
      <p:sp>
        <p:nvSpPr>
          <p:cNvPr id="13" name="TextBox 12"/>
          <p:cNvSpPr txBox="1"/>
          <p:nvPr/>
        </p:nvSpPr>
        <p:spPr>
          <a:xfrm>
            <a:off x="2428491" y="5917021"/>
            <a:ext cx="713657" cy="246221"/>
          </a:xfrm>
          <a:prstGeom prst="rect">
            <a:avLst/>
          </a:prstGeom>
          <a:noFill/>
        </p:spPr>
        <p:txBody>
          <a:bodyPr wrap="none" rtlCol="0">
            <a:spAutoFit/>
          </a:bodyPr>
          <a:lstStyle/>
          <a:p>
            <a:r>
              <a:rPr lang="ru-RU" dirty="0" smtClean="0">
                <a:solidFill>
                  <a:srgbClr val="000066"/>
                </a:solidFill>
              </a:rPr>
              <a:t>Клиент 1</a:t>
            </a:r>
            <a:endParaRPr lang="ru-RU" dirty="0">
              <a:solidFill>
                <a:srgbClr val="000066"/>
              </a:solidFill>
            </a:endParaRPr>
          </a:p>
        </p:txBody>
      </p:sp>
      <p:sp>
        <p:nvSpPr>
          <p:cNvPr id="14" name="TextBox 13"/>
          <p:cNvSpPr txBox="1"/>
          <p:nvPr/>
        </p:nvSpPr>
        <p:spPr>
          <a:xfrm>
            <a:off x="5740859" y="5953025"/>
            <a:ext cx="713657" cy="246221"/>
          </a:xfrm>
          <a:prstGeom prst="rect">
            <a:avLst/>
          </a:prstGeom>
          <a:noFill/>
        </p:spPr>
        <p:txBody>
          <a:bodyPr wrap="none" rtlCol="0">
            <a:spAutoFit/>
          </a:bodyPr>
          <a:lstStyle/>
          <a:p>
            <a:r>
              <a:rPr lang="ru-RU" dirty="0" smtClean="0">
                <a:solidFill>
                  <a:srgbClr val="000066"/>
                </a:solidFill>
              </a:rPr>
              <a:t>Клиент 2</a:t>
            </a:r>
            <a:endParaRPr lang="ru-RU" dirty="0">
              <a:solidFill>
                <a:srgbClr val="000066"/>
              </a:solidFill>
            </a:endParaRPr>
          </a:p>
        </p:txBody>
      </p:sp>
      <p:sp>
        <p:nvSpPr>
          <p:cNvPr id="18" name="Rounded Rectangle 17"/>
          <p:cNvSpPr/>
          <p:nvPr/>
        </p:nvSpPr>
        <p:spPr>
          <a:xfrm>
            <a:off x="772307" y="1176833"/>
            <a:ext cx="7488832" cy="1031776"/>
          </a:xfrm>
          <a:prstGeom prst="roundRect">
            <a:avLst/>
          </a:prstGeom>
          <a:solidFill>
            <a:srgbClr val="92D05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ru-RU" sz="1200" b="1" dirty="0" smtClean="0">
                <a:solidFill>
                  <a:srgbClr val="002060"/>
                </a:solidFill>
              </a:rPr>
              <a:t>Система ведения счетов</a:t>
            </a:r>
            <a:endParaRPr lang="ru-RU" sz="1200" b="1" dirty="0">
              <a:solidFill>
                <a:srgbClr val="002060"/>
              </a:solidFill>
            </a:endParaRPr>
          </a:p>
        </p:txBody>
      </p:sp>
      <p:sp>
        <p:nvSpPr>
          <p:cNvPr id="19" name="Rounded Rectangle 18"/>
          <p:cNvSpPr/>
          <p:nvPr/>
        </p:nvSpPr>
        <p:spPr>
          <a:xfrm>
            <a:off x="844315" y="3738970"/>
            <a:ext cx="2775460" cy="1031776"/>
          </a:xfrm>
          <a:prstGeom prst="roundRect">
            <a:avLst/>
          </a:prstGeom>
          <a:solidFill>
            <a:srgbClr val="92D05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ru-RU" b="1" dirty="0" smtClean="0">
                <a:solidFill>
                  <a:srgbClr val="002060"/>
                </a:solidFill>
              </a:rPr>
              <a:t>Система ведения счетов</a:t>
            </a:r>
            <a:endParaRPr lang="ru-RU" b="1" dirty="0">
              <a:solidFill>
                <a:srgbClr val="002060"/>
              </a:solidFill>
            </a:endParaRPr>
          </a:p>
        </p:txBody>
      </p:sp>
      <p:sp>
        <p:nvSpPr>
          <p:cNvPr id="20" name="Rounded Rectangle 19"/>
          <p:cNvSpPr/>
          <p:nvPr/>
        </p:nvSpPr>
        <p:spPr>
          <a:xfrm>
            <a:off x="4950510" y="3721100"/>
            <a:ext cx="3180548" cy="1031776"/>
          </a:xfrm>
          <a:prstGeom prst="roundRect">
            <a:avLst/>
          </a:prstGeom>
          <a:solidFill>
            <a:srgbClr val="92D05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r"/>
            <a:r>
              <a:rPr lang="ru-RU" b="1" dirty="0" smtClean="0">
                <a:solidFill>
                  <a:srgbClr val="002060"/>
                </a:solidFill>
              </a:rPr>
              <a:t>Система ведения счетов</a:t>
            </a:r>
            <a:endParaRPr lang="ru-RU" b="1" dirty="0">
              <a:solidFill>
                <a:srgbClr val="002060"/>
              </a:solidFill>
            </a:endParaRPr>
          </a:p>
        </p:txBody>
      </p:sp>
      <p:sp>
        <p:nvSpPr>
          <p:cNvPr id="22" name="Flowchart: Connector 21"/>
          <p:cNvSpPr>
            <a:spLocks noChangeAspect="1"/>
          </p:cNvSpPr>
          <p:nvPr/>
        </p:nvSpPr>
        <p:spPr>
          <a:xfrm>
            <a:off x="2638092" y="4116821"/>
            <a:ext cx="252000" cy="252000"/>
          </a:xfrm>
          <a:prstGeom prst="flowChartConnector">
            <a:avLst/>
          </a:prstGeom>
          <a:solidFill>
            <a:srgbClr val="0033CC"/>
          </a:solidFill>
          <a:ln>
            <a:noFill/>
          </a:ln>
          <a:scene3d>
            <a:camera prst="orthographicFront"/>
            <a:lightRig rig="soft" dir="t"/>
          </a:scene3d>
          <a:sp3d prstMaterial="dkEdge">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3" name="Flowchart: Connector 22"/>
          <p:cNvSpPr>
            <a:spLocks noChangeAspect="1"/>
          </p:cNvSpPr>
          <p:nvPr/>
        </p:nvSpPr>
        <p:spPr>
          <a:xfrm>
            <a:off x="5986464" y="4116821"/>
            <a:ext cx="252000" cy="252000"/>
          </a:xfrm>
          <a:prstGeom prst="flowChartConnector">
            <a:avLst/>
          </a:prstGeom>
          <a:solidFill>
            <a:srgbClr val="0033CC"/>
          </a:solidFill>
          <a:ln>
            <a:noFill/>
          </a:ln>
          <a:scene3d>
            <a:camera prst="orthographicFront"/>
            <a:lightRig rig="soft" dir="t"/>
          </a:scene3d>
          <a:sp3d prstMaterial="dkEdge">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25" name="Straight Connector 24"/>
          <p:cNvCxnSpPr>
            <a:stCxn id="22" idx="4"/>
            <a:endCxn id="6" idx="40"/>
          </p:cNvCxnSpPr>
          <p:nvPr/>
        </p:nvCxnSpPr>
        <p:spPr>
          <a:xfrm>
            <a:off x="2764092" y="4368821"/>
            <a:ext cx="8396" cy="1008140"/>
          </a:xfrm>
          <a:prstGeom prst="line">
            <a:avLst/>
          </a:prstGeom>
          <a:ln>
            <a:solidFill>
              <a:schemeClr val="accent4"/>
            </a:solidFill>
            <a:prstDash val="dash"/>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a:stCxn id="23" idx="4"/>
            <a:endCxn id="11" idx="41"/>
          </p:cNvCxnSpPr>
          <p:nvPr/>
        </p:nvCxnSpPr>
        <p:spPr>
          <a:xfrm flipH="1">
            <a:off x="6110284" y="4368821"/>
            <a:ext cx="2180" cy="1009197"/>
          </a:xfrm>
          <a:prstGeom prst="line">
            <a:avLst/>
          </a:prstGeom>
          <a:ln>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32" name="Line Callout 2 (Accent Bar) 31"/>
          <p:cNvSpPr/>
          <p:nvPr/>
        </p:nvSpPr>
        <p:spPr>
          <a:xfrm>
            <a:off x="4516723" y="5412455"/>
            <a:ext cx="900281" cy="123111"/>
          </a:xfrm>
          <a:prstGeom prst="accentCallout2">
            <a:avLst>
              <a:gd name="adj1" fmla="val 51326"/>
              <a:gd name="adj2" fmla="val 100583"/>
              <a:gd name="adj3" fmla="val 25266"/>
              <a:gd name="adj4" fmla="val 117621"/>
              <a:gd name="adj5" fmla="val -883018"/>
              <a:gd name="adj6" fmla="val 166652"/>
            </a:avLst>
          </a:prstGeom>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tIns="0" rIns="36000" bIns="0" rtlCol="0" anchor="ctr">
            <a:spAutoFit/>
          </a:bodyPr>
          <a:lstStyle/>
          <a:p>
            <a:pPr algn="r"/>
            <a:r>
              <a:rPr lang="ru-RU" sz="800" dirty="0" smtClean="0">
                <a:solidFill>
                  <a:srgbClr val="002060"/>
                </a:solidFill>
              </a:rPr>
              <a:t>Счет Клиента 2</a:t>
            </a:r>
            <a:endParaRPr lang="ru-RU" sz="800" dirty="0">
              <a:solidFill>
                <a:srgbClr val="002060"/>
              </a:solidFill>
            </a:endParaRPr>
          </a:p>
        </p:txBody>
      </p:sp>
      <p:sp>
        <p:nvSpPr>
          <p:cNvPr id="33" name="Line Callout 2 (Accent Bar) 32"/>
          <p:cNvSpPr/>
          <p:nvPr/>
        </p:nvSpPr>
        <p:spPr>
          <a:xfrm>
            <a:off x="3433263" y="5412455"/>
            <a:ext cx="1437583" cy="123111"/>
          </a:xfrm>
          <a:prstGeom prst="accentCallout2">
            <a:avLst>
              <a:gd name="adj1" fmla="val 18750"/>
              <a:gd name="adj2" fmla="val -8333"/>
              <a:gd name="adj3" fmla="val 18750"/>
              <a:gd name="adj4" fmla="val -16667"/>
              <a:gd name="adj5" fmla="val -884485"/>
              <a:gd name="adj6" fmla="val -39039"/>
            </a:avLst>
          </a:prstGeom>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tIns="0" rIns="36000" bIns="0" rtlCol="0" anchor="ctr">
            <a:spAutoFit/>
          </a:bodyPr>
          <a:lstStyle/>
          <a:p>
            <a:r>
              <a:rPr lang="ru-RU" sz="800" dirty="0" smtClean="0">
                <a:solidFill>
                  <a:srgbClr val="002060"/>
                </a:solidFill>
              </a:rPr>
              <a:t>Счет Клиента 1</a:t>
            </a:r>
            <a:endParaRPr lang="ru-RU" sz="800" dirty="0">
              <a:solidFill>
                <a:srgbClr val="002060"/>
              </a:solidFill>
            </a:endParaRPr>
          </a:p>
        </p:txBody>
      </p:sp>
      <p:sp>
        <p:nvSpPr>
          <p:cNvPr id="34" name="Flowchart: Connector 33"/>
          <p:cNvSpPr>
            <a:spLocks noChangeAspect="1"/>
          </p:cNvSpPr>
          <p:nvPr/>
        </p:nvSpPr>
        <p:spPr>
          <a:xfrm>
            <a:off x="2638120" y="1596569"/>
            <a:ext cx="252000" cy="252000"/>
          </a:xfrm>
          <a:prstGeom prst="flowChartConnector">
            <a:avLst/>
          </a:prstGeom>
          <a:solidFill>
            <a:srgbClr val="0033CC"/>
          </a:solidFill>
          <a:ln>
            <a:noFill/>
          </a:ln>
          <a:scene3d>
            <a:camera prst="orthographicFront"/>
            <a:lightRig rig="soft" dir="t"/>
          </a:scene3d>
          <a:sp3d prstMaterial="dkEdge">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5" name="Flowchart: Connector 34"/>
          <p:cNvSpPr>
            <a:spLocks noChangeAspect="1"/>
          </p:cNvSpPr>
          <p:nvPr/>
        </p:nvSpPr>
        <p:spPr>
          <a:xfrm>
            <a:off x="6022468" y="1596569"/>
            <a:ext cx="252000" cy="252000"/>
          </a:xfrm>
          <a:prstGeom prst="flowChartConnector">
            <a:avLst/>
          </a:prstGeom>
          <a:solidFill>
            <a:srgbClr val="0033CC"/>
          </a:solidFill>
          <a:ln>
            <a:noFill/>
          </a:ln>
          <a:scene3d>
            <a:camera prst="orthographicFront"/>
            <a:lightRig rig="soft" dir="t"/>
          </a:scene3d>
          <a:sp3d prstMaterial="dkEdge">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2" name="Line Callout 2 (Accent Bar) 41"/>
          <p:cNvSpPr/>
          <p:nvPr/>
        </p:nvSpPr>
        <p:spPr>
          <a:xfrm>
            <a:off x="985854" y="916592"/>
            <a:ext cx="720080" cy="123111"/>
          </a:xfrm>
          <a:prstGeom prst="accentCallout2">
            <a:avLst>
              <a:gd name="adj1" fmla="val 57842"/>
              <a:gd name="adj2" fmla="val 102439"/>
              <a:gd name="adj3" fmla="val 161760"/>
              <a:gd name="adj4" fmla="val 151127"/>
              <a:gd name="adj5" fmla="val 550025"/>
              <a:gd name="adj6" fmla="val 232628"/>
            </a:avLst>
          </a:prstGeom>
          <a:solidFill>
            <a:schemeClr val="accent6">
              <a:lumMod val="40000"/>
              <a:lumOff val="60000"/>
            </a:schemeClr>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tIns="0" rIns="36000" bIns="0" rtlCol="0" anchor="ctr">
            <a:spAutoFit/>
          </a:bodyPr>
          <a:lstStyle/>
          <a:p>
            <a:pPr algn="r"/>
            <a:r>
              <a:rPr lang="ru-RU" sz="800" dirty="0" smtClean="0">
                <a:solidFill>
                  <a:srgbClr val="002060"/>
                </a:solidFill>
              </a:rPr>
              <a:t>Счет Банка </a:t>
            </a:r>
            <a:r>
              <a:rPr lang="en-US" sz="800" dirty="0">
                <a:solidFill>
                  <a:srgbClr val="002060"/>
                </a:solidFill>
              </a:rPr>
              <a:t>X</a:t>
            </a:r>
            <a:endParaRPr lang="ru-RU" sz="800" dirty="0">
              <a:solidFill>
                <a:srgbClr val="002060"/>
              </a:solidFill>
            </a:endParaRPr>
          </a:p>
        </p:txBody>
      </p:sp>
      <p:sp>
        <p:nvSpPr>
          <p:cNvPr id="43" name="Line Callout 2 (Accent Bar) 42"/>
          <p:cNvSpPr/>
          <p:nvPr/>
        </p:nvSpPr>
        <p:spPr>
          <a:xfrm flipH="1">
            <a:off x="7109011" y="844443"/>
            <a:ext cx="772033" cy="123111"/>
          </a:xfrm>
          <a:prstGeom prst="accentCallout2">
            <a:avLst>
              <a:gd name="adj1" fmla="val 51076"/>
              <a:gd name="adj2" fmla="val 111640"/>
              <a:gd name="adj3" fmla="val 62185"/>
              <a:gd name="adj4" fmla="val 122725"/>
              <a:gd name="adj5" fmla="val 640433"/>
              <a:gd name="adj6" fmla="val 209478"/>
            </a:avLst>
          </a:prstGeom>
          <a:no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tIns="0" rIns="36000" bIns="0" rtlCol="0" anchor="ctr">
            <a:spAutoFit/>
          </a:bodyPr>
          <a:lstStyle/>
          <a:p>
            <a:r>
              <a:rPr lang="ru-RU" sz="800" dirty="0" smtClean="0">
                <a:solidFill>
                  <a:srgbClr val="002060"/>
                </a:solidFill>
              </a:rPr>
              <a:t>Счет Банка </a:t>
            </a:r>
            <a:r>
              <a:rPr lang="en-US" sz="800" dirty="0" smtClean="0">
                <a:solidFill>
                  <a:srgbClr val="002060"/>
                </a:solidFill>
              </a:rPr>
              <a:t>Y</a:t>
            </a:r>
            <a:endParaRPr lang="ru-RU" sz="800" dirty="0">
              <a:solidFill>
                <a:srgbClr val="002060"/>
              </a:solidFill>
            </a:endParaRPr>
          </a:p>
        </p:txBody>
      </p:sp>
      <p:cxnSp>
        <p:nvCxnSpPr>
          <p:cNvPr id="45" name="Straight Arrow Connector 44"/>
          <p:cNvCxnSpPr>
            <a:endCxn id="22" idx="4"/>
          </p:cNvCxnSpPr>
          <p:nvPr/>
        </p:nvCxnSpPr>
        <p:spPr>
          <a:xfrm flipH="1" flipV="1">
            <a:off x="2764092" y="4368821"/>
            <a:ext cx="9014" cy="1008140"/>
          </a:xfrm>
          <a:prstGeom prst="straightConnector1">
            <a:avLst/>
          </a:prstGeom>
          <a:ln w="38100" cmpd="sng">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49" name="Line Callout 2 (Accent Bar) 48"/>
          <p:cNvSpPr/>
          <p:nvPr/>
        </p:nvSpPr>
        <p:spPr>
          <a:xfrm>
            <a:off x="304255" y="5796838"/>
            <a:ext cx="1548541" cy="246221"/>
          </a:xfrm>
          <a:prstGeom prst="accentCallout2">
            <a:avLst>
              <a:gd name="adj1" fmla="val 41553"/>
              <a:gd name="adj2" fmla="val 101202"/>
              <a:gd name="adj3" fmla="val 12234"/>
              <a:gd name="adj4" fmla="val 117621"/>
              <a:gd name="adj5" fmla="val -362782"/>
              <a:gd name="adj6" fmla="val 159082"/>
            </a:avLst>
          </a:prstGeom>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tIns="0" rIns="36000" bIns="0" rtlCol="0" anchor="ctr">
            <a:spAutoFit/>
          </a:bodyPr>
          <a:lstStyle/>
          <a:p>
            <a:pPr algn="r"/>
            <a:r>
              <a:rPr lang="ru-RU" sz="800" dirty="0" smtClean="0">
                <a:solidFill>
                  <a:srgbClr val="002060"/>
                </a:solidFill>
              </a:rPr>
              <a:t>Распоряжение о безналичном </a:t>
            </a:r>
            <a:r>
              <a:rPr lang="ru-RU" sz="800" dirty="0">
                <a:solidFill>
                  <a:srgbClr val="002060"/>
                </a:solidFill>
              </a:rPr>
              <a:t>переводе €100 </a:t>
            </a:r>
          </a:p>
        </p:txBody>
      </p:sp>
      <p:cxnSp>
        <p:nvCxnSpPr>
          <p:cNvPr id="62" name="Straight Arrow Connector 61"/>
          <p:cNvCxnSpPr>
            <a:stCxn id="34" idx="6"/>
            <a:endCxn id="35" idx="2"/>
          </p:cNvCxnSpPr>
          <p:nvPr/>
        </p:nvCxnSpPr>
        <p:spPr>
          <a:xfrm>
            <a:off x="2890120" y="1722569"/>
            <a:ext cx="3132348" cy="0"/>
          </a:xfrm>
          <a:prstGeom prst="straightConnector1">
            <a:avLst/>
          </a:prstGeom>
          <a:ln w="38100" cmpd="sng">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a:stCxn id="22" idx="0"/>
            <a:endCxn id="34" idx="4"/>
          </p:cNvCxnSpPr>
          <p:nvPr/>
        </p:nvCxnSpPr>
        <p:spPr>
          <a:xfrm flipV="1">
            <a:off x="2764092" y="1848569"/>
            <a:ext cx="28" cy="2268252"/>
          </a:xfrm>
          <a:prstGeom prst="straightConnector1">
            <a:avLst/>
          </a:prstGeom>
          <a:ln w="38100" cmpd="sng">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67" name="Line Callout 2 (Accent Bar) 66"/>
          <p:cNvSpPr/>
          <p:nvPr/>
        </p:nvSpPr>
        <p:spPr>
          <a:xfrm>
            <a:off x="288770" y="2498875"/>
            <a:ext cx="2076086" cy="492443"/>
          </a:xfrm>
          <a:prstGeom prst="accentCallout2">
            <a:avLst>
              <a:gd name="adj1" fmla="val 64608"/>
              <a:gd name="adj2" fmla="val 100344"/>
              <a:gd name="adj3" fmla="val 85657"/>
              <a:gd name="adj4" fmla="val 108868"/>
              <a:gd name="adj5" fmla="val 106069"/>
              <a:gd name="adj6" fmla="val 117367"/>
            </a:avLst>
          </a:prstGeom>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tIns="0" rIns="36000" bIns="0" rtlCol="0" anchor="ctr">
            <a:spAutoFit/>
          </a:bodyPr>
          <a:lstStyle/>
          <a:p>
            <a:pPr algn="r"/>
            <a:r>
              <a:rPr lang="ru-RU" sz="800" dirty="0" smtClean="0">
                <a:solidFill>
                  <a:srgbClr val="002060"/>
                </a:solidFill>
              </a:rPr>
              <a:t>Распоряжение на трансферт €100 суверенной валюты Банку </a:t>
            </a:r>
            <a:r>
              <a:rPr lang="en-US" sz="800" dirty="0" smtClean="0">
                <a:solidFill>
                  <a:srgbClr val="002060"/>
                </a:solidFill>
              </a:rPr>
              <a:t>Y</a:t>
            </a:r>
            <a:r>
              <a:rPr lang="ru-RU" sz="800" dirty="0" smtClean="0">
                <a:solidFill>
                  <a:srgbClr val="002060"/>
                </a:solidFill>
              </a:rPr>
              <a:t> и передаче ему распоряжения об эмиссии Клиенту 2 €100 частной валюты</a:t>
            </a:r>
            <a:endParaRPr lang="ru-RU" sz="800" dirty="0">
              <a:solidFill>
                <a:srgbClr val="002060"/>
              </a:solidFill>
            </a:endParaRPr>
          </a:p>
        </p:txBody>
      </p:sp>
      <p:sp>
        <p:nvSpPr>
          <p:cNvPr id="68" name="Line Callout 2 (Accent Bar) 67"/>
          <p:cNvSpPr/>
          <p:nvPr/>
        </p:nvSpPr>
        <p:spPr>
          <a:xfrm>
            <a:off x="4516723" y="2608541"/>
            <a:ext cx="1510423" cy="369332"/>
          </a:xfrm>
          <a:prstGeom prst="accentCallout2">
            <a:avLst>
              <a:gd name="adj1" fmla="val 18750"/>
              <a:gd name="adj2" fmla="val -8333"/>
              <a:gd name="adj3" fmla="val 18750"/>
              <a:gd name="adj4" fmla="val -16667"/>
              <a:gd name="adj5" fmla="val -232368"/>
              <a:gd name="adj6" fmla="val -64145"/>
            </a:avLst>
          </a:prstGeom>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tIns="0" rIns="36000" bIns="0" rtlCol="0" anchor="ctr">
            <a:spAutoFit/>
          </a:bodyPr>
          <a:lstStyle/>
          <a:p>
            <a:r>
              <a:rPr lang="ru-RU" sz="800" dirty="0" smtClean="0">
                <a:solidFill>
                  <a:srgbClr val="002060"/>
                </a:solidFill>
              </a:rPr>
              <a:t>Трансферт €100 суверенной валюты со счета Банка </a:t>
            </a:r>
            <a:r>
              <a:rPr lang="en-US" sz="800" dirty="0">
                <a:solidFill>
                  <a:srgbClr val="002060"/>
                </a:solidFill>
              </a:rPr>
              <a:t>X</a:t>
            </a:r>
            <a:r>
              <a:rPr lang="ru-RU" sz="800" dirty="0" smtClean="0">
                <a:solidFill>
                  <a:srgbClr val="002060"/>
                </a:solidFill>
              </a:rPr>
              <a:t> на счет Банка </a:t>
            </a:r>
            <a:r>
              <a:rPr lang="en-US" sz="800" dirty="0" smtClean="0">
                <a:solidFill>
                  <a:srgbClr val="002060"/>
                </a:solidFill>
              </a:rPr>
              <a:t>Y</a:t>
            </a:r>
            <a:endParaRPr lang="ru-RU" sz="800" dirty="0">
              <a:solidFill>
                <a:srgbClr val="002060"/>
              </a:solidFill>
            </a:endParaRPr>
          </a:p>
        </p:txBody>
      </p:sp>
      <p:cxnSp>
        <p:nvCxnSpPr>
          <p:cNvPr id="69" name="Straight Arrow Connector 68"/>
          <p:cNvCxnSpPr>
            <a:stCxn id="35" idx="4"/>
            <a:endCxn id="23" idx="0"/>
          </p:cNvCxnSpPr>
          <p:nvPr/>
        </p:nvCxnSpPr>
        <p:spPr>
          <a:xfrm flipH="1">
            <a:off x="6112464" y="1848569"/>
            <a:ext cx="36004" cy="2268252"/>
          </a:xfrm>
          <a:prstGeom prst="straightConnector1">
            <a:avLst/>
          </a:prstGeom>
          <a:ln w="38100" cmpd="sng">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72" name="Line Callout 2 (Accent Bar) 71"/>
          <p:cNvSpPr/>
          <p:nvPr/>
        </p:nvSpPr>
        <p:spPr>
          <a:xfrm>
            <a:off x="6969371" y="2437321"/>
            <a:ext cx="1559746" cy="615553"/>
          </a:xfrm>
          <a:prstGeom prst="accentCallout2">
            <a:avLst>
              <a:gd name="adj1" fmla="val 18750"/>
              <a:gd name="adj2" fmla="val -8333"/>
              <a:gd name="adj3" fmla="val 18750"/>
              <a:gd name="adj4" fmla="val -16667"/>
              <a:gd name="adj5" fmla="val 54233"/>
              <a:gd name="adj6" fmla="val -51754"/>
            </a:avLst>
          </a:prstGeom>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tIns="0" rIns="36000" bIns="0" rtlCol="0" anchor="ctr">
            <a:spAutoFit/>
          </a:bodyPr>
          <a:lstStyle/>
          <a:p>
            <a:r>
              <a:rPr lang="ru-RU" sz="800" dirty="0" smtClean="0">
                <a:solidFill>
                  <a:srgbClr val="002060"/>
                </a:solidFill>
              </a:rPr>
              <a:t>Информирование Банка </a:t>
            </a:r>
            <a:r>
              <a:rPr lang="en-US" sz="800" dirty="0" smtClean="0">
                <a:solidFill>
                  <a:srgbClr val="002060"/>
                </a:solidFill>
              </a:rPr>
              <a:t>Y</a:t>
            </a:r>
            <a:r>
              <a:rPr lang="ru-RU" sz="800" dirty="0" smtClean="0">
                <a:solidFill>
                  <a:srgbClr val="002060"/>
                </a:solidFill>
              </a:rPr>
              <a:t> зачислении на его </a:t>
            </a:r>
            <a:r>
              <a:rPr lang="ru-RU" sz="800" dirty="0">
                <a:solidFill>
                  <a:srgbClr val="002060"/>
                </a:solidFill>
              </a:rPr>
              <a:t>счет </a:t>
            </a:r>
            <a:r>
              <a:rPr lang="ru-RU" sz="800" dirty="0" smtClean="0">
                <a:solidFill>
                  <a:srgbClr val="002060"/>
                </a:solidFill>
              </a:rPr>
              <a:t>€100 и передача </a:t>
            </a:r>
            <a:r>
              <a:rPr lang="ru-RU" sz="800" dirty="0">
                <a:solidFill>
                  <a:srgbClr val="002060"/>
                </a:solidFill>
              </a:rPr>
              <a:t>ему распоряжения об эмиссии Клиенту 2 </a:t>
            </a:r>
            <a:r>
              <a:rPr lang="ru-RU" sz="800" dirty="0" smtClean="0">
                <a:solidFill>
                  <a:srgbClr val="002060"/>
                </a:solidFill>
              </a:rPr>
              <a:t>€100 частной валюты</a:t>
            </a:r>
            <a:endParaRPr lang="ru-RU" sz="800" dirty="0">
              <a:solidFill>
                <a:srgbClr val="002060"/>
              </a:solidFill>
            </a:endParaRPr>
          </a:p>
        </p:txBody>
      </p:sp>
      <p:sp>
        <p:nvSpPr>
          <p:cNvPr id="36" name="Line Callout 2 (Accent Bar) 48"/>
          <p:cNvSpPr/>
          <p:nvPr/>
        </p:nvSpPr>
        <p:spPr>
          <a:xfrm>
            <a:off x="7356933" y="5281771"/>
            <a:ext cx="1296144" cy="492443"/>
          </a:xfrm>
          <a:prstGeom prst="accentCallout2">
            <a:avLst>
              <a:gd name="adj1" fmla="val 54448"/>
              <a:gd name="adj2" fmla="val -11968"/>
              <a:gd name="adj3" fmla="val -31608"/>
              <a:gd name="adj4" fmla="val -46256"/>
              <a:gd name="adj5" fmla="val -198439"/>
              <a:gd name="adj6" fmla="val -46155"/>
            </a:avLst>
          </a:prstGeom>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spAutoFit/>
          </a:bodyPr>
          <a:lstStyle/>
          <a:p>
            <a:r>
              <a:rPr lang="ru-RU" sz="800" dirty="0" smtClean="0">
                <a:solidFill>
                  <a:srgbClr val="002060"/>
                </a:solidFill>
              </a:rPr>
              <a:t>Эмитирует и передает Клиенту 2 €100 своей частной цифровой валюты </a:t>
            </a:r>
            <a:endParaRPr lang="ru-RU" sz="800" dirty="0">
              <a:solidFill>
                <a:srgbClr val="002060"/>
              </a:solidFill>
            </a:endParaRPr>
          </a:p>
        </p:txBody>
      </p:sp>
      <p:sp>
        <p:nvSpPr>
          <p:cNvPr id="37" name="Line Callout 2 (Accent Bar) 48"/>
          <p:cNvSpPr/>
          <p:nvPr/>
        </p:nvSpPr>
        <p:spPr>
          <a:xfrm>
            <a:off x="288770" y="5371856"/>
            <a:ext cx="1564026" cy="246221"/>
          </a:xfrm>
          <a:prstGeom prst="accentCallout2">
            <a:avLst>
              <a:gd name="adj1" fmla="val 41553"/>
              <a:gd name="adj2" fmla="val 101202"/>
              <a:gd name="adj3" fmla="val -4561"/>
              <a:gd name="adj4" fmla="val 113940"/>
              <a:gd name="adj5" fmla="val -432277"/>
              <a:gd name="adj6" fmla="val 115353"/>
            </a:avLst>
          </a:prstGeom>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spAutoFit/>
          </a:bodyPr>
          <a:lstStyle/>
          <a:p>
            <a:pPr algn="r"/>
            <a:r>
              <a:rPr lang="ru-RU" sz="800" dirty="0" smtClean="0">
                <a:solidFill>
                  <a:srgbClr val="002060"/>
                </a:solidFill>
              </a:rPr>
              <a:t>Уничтожает €100 своей частной валюты на счете Клиента 1 </a:t>
            </a:r>
            <a:endParaRPr lang="ru-RU" sz="800" dirty="0">
              <a:solidFill>
                <a:srgbClr val="002060"/>
              </a:solidFill>
            </a:endParaRPr>
          </a:p>
        </p:txBody>
      </p:sp>
      <p:sp>
        <p:nvSpPr>
          <p:cNvPr id="3" name="TextBox 2"/>
          <p:cNvSpPr txBox="1"/>
          <p:nvPr/>
        </p:nvSpPr>
        <p:spPr>
          <a:xfrm>
            <a:off x="1348371" y="4143475"/>
            <a:ext cx="1202252" cy="184666"/>
          </a:xfrm>
          <a:prstGeom prst="rect">
            <a:avLst/>
          </a:prstGeom>
          <a:noFill/>
        </p:spPr>
        <p:txBody>
          <a:bodyPr wrap="none" lIns="0" tIns="0" rIns="0" bIns="0" rtlCol="0" anchor="ctr" anchorCtr="0">
            <a:spAutoFit/>
          </a:bodyPr>
          <a:lstStyle/>
          <a:p>
            <a:r>
              <a:rPr lang="ru-RU" sz="1200" b="1" dirty="0" smtClean="0">
                <a:solidFill>
                  <a:srgbClr val="000066"/>
                </a:solidFill>
              </a:rPr>
              <a:t>1000 − 100 = 900</a:t>
            </a:r>
            <a:endParaRPr lang="ru-RU" sz="1200" b="1" dirty="0">
              <a:solidFill>
                <a:srgbClr val="000066"/>
              </a:solidFill>
            </a:endParaRPr>
          </a:p>
        </p:txBody>
      </p:sp>
      <p:sp>
        <p:nvSpPr>
          <p:cNvPr id="38" name="TextBox 37"/>
          <p:cNvSpPr txBox="1"/>
          <p:nvPr/>
        </p:nvSpPr>
        <p:spPr>
          <a:xfrm>
            <a:off x="880319" y="1630236"/>
            <a:ext cx="1712007" cy="184666"/>
          </a:xfrm>
          <a:prstGeom prst="rect">
            <a:avLst/>
          </a:prstGeom>
          <a:noFill/>
        </p:spPr>
        <p:txBody>
          <a:bodyPr wrap="none" lIns="0" tIns="0" rIns="0" bIns="0" rtlCol="0" anchor="ctr" anchorCtr="0">
            <a:spAutoFit/>
          </a:bodyPr>
          <a:lstStyle/>
          <a:p>
            <a:r>
              <a:rPr lang="ru-RU" sz="1200" b="1" dirty="0" smtClean="0">
                <a:solidFill>
                  <a:srgbClr val="000066"/>
                </a:solidFill>
              </a:rPr>
              <a:t>1000000 − 100 = 999900</a:t>
            </a:r>
            <a:endParaRPr lang="ru-RU" sz="1200" b="1" dirty="0">
              <a:solidFill>
                <a:srgbClr val="000066"/>
              </a:solidFill>
            </a:endParaRPr>
          </a:p>
        </p:txBody>
      </p:sp>
      <p:sp>
        <p:nvSpPr>
          <p:cNvPr id="39" name="TextBox 38"/>
          <p:cNvSpPr txBox="1"/>
          <p:nvPr/>
        </p:nvSpPr>
        <p:spPr>
          <a:xfrm>
            <a:off x="6352927" y="1630236"/>
            <a:ext cx="1796967" cy="184666"/>
          </a:xfrm>
          <a:prstGeom prst="rect">
            <a:avLst/>
          </a:prstGeom>
          <a:noFill/>
        </p:spPr>
        <p:txBody>
          <a:bodyPr wrap="none" lIns="0" tIns="0" rIns="0" bIns="0" rtlCol="0" anchor="ctr" anchorCtr="0">
            <a:spAutoFit/>
          </a:bodyPr>
          <a:lstStyle/>
          <a:p>
            <a:r>
              <a:rPr lang="ru-RU" sz="1200" b="1" dirty="0">
                <a:solidFill>
                  <a:srgbClr val="000066"/>
                </a:solidFill>
              </a:rPr>
              <a:t>2</a:t>
            </a:r>
            <a:r>
              <a:rPr lang="ru-RU" sz="1200" b="1" dirty="0" smtClean="0">
                <a:solidFill>
                  <a:srgbClr val="000066"/>
                </a:solidFill>
              </a:rPr>
              <a:t>000000 </a:t>
            </a:r>
            <a:r>
              <a:rPr lang="ru-RU" sz="1200" b="1" dirty="0">
                <a:solidFill>
                  <a:srgbClr val="000066"/>
                </a:solidFill>
              </a:rPr>
              <a:t>+</a:t>
            </a:r>
            <a:r>
              <a:rPr lang="ru-RU" sz="1200" b="1" dirty="0" smtClean="0">
                <a:solidFill>
                  <a:srgbClr val="000066"/>
                </a:solidFill>
              </a:rPr>
              <a:t> 100 = 2000100</a:t>
            </a:r>
            <a:endParaRPr lang="ru-RU" sz="1200" b="1" dirty="0">
              <a:solidFill>
                <a:srgbClr val="000066"/>
              </a:solidFill>
            </a:endParaRPr>
          </a:p>
        </p:txBody>
      </p:sp>
      <p:sp>
        <p:nvSpPr>
          <p:cNvPr id="40" name="TextBox 39"/>
          <p:cNvSpPr txBox="1"/>
          <p:nvPr/>
        </p:nvSpPr>
        <p:spPr>
          <a:xfrm>
            <a:off x="6316923" y="4158052"/>
            <a:ext cx="1287212" cy="184666"/>
          </a:xfrm>
          <a:prstGeom prst="rect">
            <a:avLst/>
          </a:prstGeom>
          <a:noFill/>
        </p:spPr>
        <p:txBody>
          <a:bodyPr wrap="none" lIns="0" tIns="0" rIns="0" bIns="0" rtlCol="0" anchor="ctr" anchorCtr="0">
            <a:spAutoFit/>
          </a:bodyPr>
          <a:lstStyle/>
          <a:p>
            <a:r>
              <a:rPr lang="ru-RU" sz="1200" b="1" dirty="0">
                <a:solidFill>
                  <a:srgbClr val="000066"/>
                </a:solidFill>
              </a:rPr>
              <a:t>2</a:t>
            </a:r>
            <a:r>
              <a:rPr lang="ru-RU" sz="1200" b="1" dirty="0" smtClean="0">
                <a:solidFill>
                  <a:srgbClr val="000066"/>
                </a:solidFill>
              </a:rPr>
              <a:t>000 + 100 = 2100</a:t>
            </a:r>
            <a:endParaRPr lang="ru-RU" sz="1200" b="1" dirty="0">
              <a:solidFill>
                <a:srgbClr val="000066"/>
              </a:solidFill>
            </a:endParaRPr>
          </a:p>
        </p:txBody>
      </p:sp>
    </p:spTree>
    <p:extLst>
      <p:ext uri="{BB962C8B-B14F-4D97-AF65-F5344CB8AC3E}">
        <p14:creationId xmlns:p14="http://schemas.microsoft.com/office/powerpoint/2010/main" val="124817991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Трансферт аналоговой суверенной валюты</a:t>
            </a:r>
            <a:endParaRPr lang="ru-RU" dirty="0"/>
          </a:p>
        </p:txBody>
      </p:sp>
      <p:sp>
        <p:nvSpPr>
          <p:cNvPr id="4" name="TextBox 3"/>
          <p:cNvSpPr txBox="1"/>
          <p:nvPr/>
        </p:nvSpPr>
        <p:spPr>
          <a:xfrm>
            <a:off x="376263" y="660437"/>
            <a:ext cx="8316924" cy="646331"/>
          </a:xfrm>
          <a:prstGeom prst="rect">
            <a:avLst/>
          </a:prstGeom>
          <a:noFill/>
        </p:spPr>
        <p:txBody>
          <a:bodyPr wrap="square" rtlCol="0">
            <a:spAutoFit/>
          </a:bodyPr>
          <a:lstStyle/>
          <a:p>
            <a:pPr algn="ctr">
              <a:spcAft>
                <a:spcPts val="1200"/>
              </a:spcAft>
            </a:pPr>
            <a:r>
              <a:rPr lang="ru-RU" sz="1800" b="1" dirty="0" smtClean="0">
                <a:solidFill>
                  <a:srgbClr val="FF0000"/>
                </a:solidFill>
              </a:rPr>
              <a:t>Трансферт аналоговой суверенной валюты- передача аналоговой валюты между собственниками</a:t>
            </a:r>
          </a:p>
        </p:txBody>
      </p:sp>
      <p:sp>
        <p:nvSpPr>
          <p:cNvPr id="6" name="TextBox 5"/>
          <p:cNvSpPr txBox="1"/>
          <p:nvPr/>
        </p:nvSpPr>
        <p:spPr>
          <a:xfrm>
            <a:off x="700299" y="2031563"/>
            <a:ext cx="7509259" cy="2585323"/>
          </a:xfrm>
          <a:prstGeom prst="rect">
            <a:avLst/>
          </a:prstGeom>
          <a:noFill/>
        </p:spPr>
        <p:txBody>
          <a:bodyPr wrap="square" rtlCol="0">
            <a:spAutoFit/>
          </a:bodyPr>
          <a:lstStyle/>
          <a:p>
            <a:pPr marL="171450" indent="-171450">
              <a:spcAft>
                <a:spcPts val="1200"/>
              </a:spcAft>
              <a:buFont typeface="Arial" pitchFamily="34" charset="0"/>
              <a:buChar char="•"/>
            </a:pPr>
            <a:r>
              <a:rPr lang="ru-RU" sz="1600" dirty="0"/>
              <a:t>Выполняется путем физической передачи аналогового правового титула от одного субъекта другому</a:t>
            </a:r>
          </a:p>
          <a:p>
            <a:pPr marL="171450" indent="-171450">
              <a:spcAft>
                <a:spcPts val="1200"/>
              </a:spcAft>
              <a:buFont typeface="Arial" pitchFamily="34" charset="0"/>
              <a:buChar char="•"/>
            </a:pPr>
            <a:r>
              <a:rPr lang="ru-RU" sz="1600" dirty="0" smtClean="0"/>
              <a:t>Приводит к изменению </a:t>
            </a:r>
            <a:r>
              <a:rPr lang="ru-RU" sz="1600" dirty="0"/>
              <a:t>владельца валюты</a:t>
            </a:r>
          </a:p>
          <a:p>
            <a:pPr marL="171450" indent="-171450">
              <a:spcAft>
                <a:spcPts val="1200"/>
              </a:spcAft>
              <a:buFont typeface="Arial" pitchFamily="34" charset="0"/>
              <a:buChar char="•"/>
            </a:pPr>
            <a:r>
              <a:rPr lang="ru-RU" sz="1600" dirty="0" smtClean="0"/>
              <a:t>Является </a:t>
            </a:r>
            <a:r>
              <a:rPr lang="ru-RU" sz="1600" dirty="0"/>
              <a:t>простой однофазной </a:t>
            </a:r>
            <a:r>
              <a:rPr lang="ru-RU" sz="1600" dirty="0" smtClean="0"/>
              <a:t>транзакцией</a:t>
            </a:r>
          </a:p>
          <a:p>
            <a:pPr marL="171450" indent="-171450">
              <a:spcAft>
                <a:spcPts val="1200"/>
              </a:spcAft>
              <a:buFont typeface="Arial" pitchFamily="34" charset="0"/>
              <a:buChar char="•"/>
            </a:pPr>
            <a:r>
              <a:rPr lang="ru-RU" sz="1600" dirty="0" smtClean="0"/>
              <a:t>Выполняется моментально и не имеет промежуточных статусов</a:t>
            </a:r>
            <a:endParaRPr lang="ru-RU" sz="1600" baseline="30000" dirty="0" smtClean="0"/>
          </a:p>
          <a:p>
            <a:pPr marL="171450" indent="-171450">
              <a:spcAft>
                <a:spcPts val="1200"/>
              </a:spcAft>
              <a:buFont typeface="Arial" pitchFamily="34" charset="0"/>
              <a:buChar char="•"/>
            </a:pPr>
            <a:r>
              <a:rPr lang="ru-RU" sz="1600" dirty="0" smtClean="0"/>
              <a:t>Клиринг и расчеты не производятся</a:t>
            </a:r>
          </a:p>
          <a:p>
            <a:pPr marL="171450" indent="-171450">
              <a:spcAft>
                <a:spcPts val="1200"/>
              </a:spcAft>
              <a:buFont typeface="Arial" pitchFamily="34" charset="0"/>
              <a:buChar char="•"/>
            </a:pPr>
            <a:r>
              <a:rPr lang="ru-RU" sz="1600" dirty="0" smtClean="0"/>
              <a:t>Не изменяет общий объем данной аналоговой валюты в мире</a:t>
            </a:r>
          </a:p>
        </p:txBody>
      </p:sp>
    </p:spTree>
    <p:extLst>
      <p:ext uri="{BB962C8B-B14F-4D97-AF65-F5344CB8AC3E}">
        <p14:creationId xmlns:p14="http://schemas.microsoft.com/office/powerpoint/2010/main" val="204791085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 e contra</a:t>
            </a:r>
            <a:endParaRPr lang="ru-RU" dirty="0"/>
          </a:p>
        </p:txBody>
      </p:sp>
      <p:graphicFrame>
        <p:nvGraphicFramePr>
          <p:cNvPr id="3" name="Table 2"/>
          <p:cNvGraphicFramePr>
            <a:graphicFrameLocks noGrp="1"/>
          </p:cNvGraphicFramePr>
          <p:nvPr>
            <p:extLst>
              <p:ext uri="{D42A27DB-BD31-4B8C-83A1-F6EECF244321}">
                <p14:modId xmlns:p14="http://schemas.microsoft.com/office/powerpoint/2010/main" val="460667730"/>
              </p:ext>
            </p:extLst>
          </p:nvPr>
        </p:nvGraphicFramePr>
        <p:xfrm>
          <a:off x="411163" y="1092485"/>
          <a:ext cx="8098896" cy="4485640"/>
        </p:xfrm>
        <a:graphic>
          <a:graphicData uri="http://schemas.openxmlformats.org/drawingml/2006/table">
            <a:tbl>
              <a:tblPr firstRow="1" bandRow="1">
                <a:tableStyleId>{5C22544A-7EE6-4342-B048-85BDC9FD1C3A}</a:tableStyleId>
              </a:tblPr>
              <a:tblGrid>
                <a:gridCol w="1691746"/>
                <a:gridCol w="4680521"/>
                <a:gridCol w="1726629"/>
              </a:tblGrid>
              <a:tr h="370840">
                <a:tc>
                  <a:txBody>
                    <a:bodyPr/>
                    <a:lstStyle/>
                    <a:p>
                      <a:endParaRPr lang="en-US" sz="1400" dirty="0">
                        <a:solidFill>
                          <a:schemeClr val="tx1"/>
                        </a:solidFil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ru-RU" sz="1400" dirty="0" smtClean="0">
                          <a:solidFill>
                            <a:schemeClr val="tx1"/>
                          </a:solidFill>
                        </a:rPr>
                        <a:t>Плюсы</a:t>
                      </a:r>
                      <a:endParaRPr lang="en-US" sz="1400" dirty="0">
                        <a:solidFill>
                          <a:schemeClr val="tx1"/>
                        </a:solidFil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ru-RU" sz="1400" dirty="0" smtClean="0">
                          <a:solidFill>
                            <a:schemeClr val="tx1"/>
                          </a:solidFill>
                        </a:rPr>
                        <a:t>Минусы</a:t>
                      </a:r>
                      <a:endParaRPr lang="en-US" sz="1400" dirty="0">
                        <a:solidFill>
                          <a:schemeClr val="tx1"/>
                        </a:solidFil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r>
                        <a:rPr lang="ru-RU" sz="1400" dirty="0" smtClean="0">
                          <a:solidFill>
                            <a:schemeClr val="tx1"/>
                          </a:solidFill>
                        </a:rPr>
                        <a:t>Для клиентов</a:t>
                      </a:r>
                      <a:endParaRPr lang="en-US" sz="1400" dirty="0">
                        <a:solidFill>
                          <a:schemeClr val="tx1"/>
                        </a:solidFil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buFont typeface="Arial" pitchFamily="34" charset="0"/>
                        <a:buChar char="•"/>
                      </a:pPr>
                      <a:r>
                        <a:rPr lang="ru-RU" sz="1400" dirty="0" smtClean="0"/>
                        <a:t>Свобода</a:t>
                      </a:r>
                      <a:r>
                        <a:rPr lang="ru-RU" sz="1400" baseline="0" dirty="0" smtClean="0"/>
                        <a:t> выбора при размещении денег в банке</a:t>
                      </a:r>
                      <a:endParaRPr lang="ru-RU" sz="1400" dirty="0" smtClean="0"/>
                    </a:p>
                    <a:p>
                      <a:pPr marL="285750" indent="-285750">
                        <a:buFont typeface="Arial" pitchFamily="34" charset="0"/>
                        <a:buChar char="•"/>
                      </a:pPr>
                      <a:r>
                        <a:rPr lang="ru-RU" sz="1400" dirty="0" smtClean="0"/>
                        <a:t>Нет риска потери денег из-за банкротства Оператора счета</a:t>
                      </a:r>
                    </a:p>
                    <a:p>
                      <a:pPr marL="285750" indent="-285750">
                        <a:buFont typeface="Arial" pitchFamily="34" charset="0"/>
                        <a:buChar char="•"/>
                      </a:pPr>
                      <a:r>
                        <a:rPr lang="ru-RU" sz="1400" dirty="0" smtClean="0"/>
                        <a:t>Трансферты в реальном времени</a:t>
                      </a:r>
                    </a:p>
                    <a:p>
                      <a:pPr marL="285750" indent="-285750">
                        <a:buFont typeface="Arial" pitchFamily="34" charset="0"/>
                        <a:buChar char="•"/>
                      </a:pPr>
                      <a:r>
                        <a:rPr lang="ru-RU" sz="1400" dirty="0" smtClean="0"/>
                        <a:t>Низкая комиссия</a:t>
                      </a:r>
                    </a:p>
                    <a:p>
                      <a:pPr marL="285750" indent="-285750">
                        <a:buFont typeface="Arial" pitchFamily="34" charset="0"/>
                        <a:buChar char="•"/>
                      </a:pPr>
                      <a:r>
                        <a:rPr lang="ru-RU" sz="1400" dirty="0" smtClean="0"/>
                        <a:t>Возможность трансферта</a:t>
                      </a:r>
                      <a:r>
                        <a:rPr lang="ru-RU" sz="1400" baseline="0" dirty="0" smtClean="0"/>
                        <a:t> в локальном режиме</a:t>
                      </a:r>
                      <a:endParaRPr lang="ru-RU" sz="1400" dirty="0" smtClean="0"/>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Нет</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r>
                        <a:rPr lang="ru-RU" sz="1400" dirty="0" smtClean="0">
                          <a:solidFill>
                            <a:schemeClr val="tx1"/>
                          </a:solidFill>
                        </a:rPr>
                        <a:t>Для банков</a:t>
                      </a:r>
                      <a:endParaRPr lang="en-US" sz="1400" dirty="0">
                        <a:solidFill>
                          <a:schemeClr val="tx1"/>
                        </a:solidFil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marR="0" indent="-285750" algn="l" defTabSz="914400" rtl="0" eaLnBrk="1" fontAlgn="auto" latinLnBrk="0" hangingPunct="1">
                        <a:lnSpc>
                          <a:spcPct val="100000"/>
                        </a:lnSpc>
                        <a:spcBef>
                          <a:spcPts val="0"/>
                        </a:spcBef>
                        <a:spcAft>
                          <a:spcPts val="0"/>
                        </a:spcAft>
                        <a:buClrTx/>
                        <a:buSzTx/>
                        <a:buFont typeface="Arial" pitchFamily="34" charset="0"/>
                        <a:buChar char="•"/>
                        <a:tabLst/>
                        <a:defRPr/>
                      </a:pPr>
                      <a:r>
                        <a:rPr lang="ru-RU" sz="1400" dirty="0" smtClean="0">
                          <a:solidFill>
                            <a:schemeClr val="dk1"/>
                          </a:solidFill>
                        </a:rPr>
                        <a:t>Простой процесс и н</a:t>
                      </a:r>
                      <a:r>
                        <a:rPr lang="ru-RU" sz="1400" dirty="0" smtClean="0">
                          <a:solidFill>
                            <a:schemeClr val="tx1"/>
                          </a:solidFill>
                        </a:rPr>
                        <a:t>изкая стоимость обработки трансферта</a:t>
                      </a:r>
                    </a:p>
                    <a:p>
                      <a:pPr marL="285750" marR="0" indent="-285750" algn="l" defTabSz="914400" rtl="0" eaLnBrk="1" fontAlgn="auto" latinLnBrk="0" hangingPunct="1">
                        <a:lnSpc>
                          <a:spcPct val="100000"/>
                        </a:lnSpc>
                        <a:spcBef>
                          <a:spcPts val="0"/>
                        </a:spcBef>
                        <a:spcAft>
                          <a:spcPts val="0"/>
                        </a:spcAft>
                        <a:buClrTx/>
                        <a:buSzTx/>
                        <a:buFont typeface="Arial" pitchFamily="34" charset="0"/>
                        <a:buChar char="•"/>
                        <a:tabLst/>
                        <a:defRPr/>
                      </a:pPr>
                      <a:r>
                        <a:rPr lang="ru-RU" sz="1400" dirty="0" smtClean="0">
                          <a:solidFill>
                            <a:schemeClr val="tx1"/>
                          </a:solidFill>
                        </a:rPr>
                        <a:t>Возможность создания новых расчетных продуктов с расчетами</a:t>
                      </a:r>
                      <a:r>
                        <a:rPr lang="ru-RU" sz="1400" baseline="0" dirty="0" smtClean="0">
                          <a:solidFill>
                            <a:schemeClr val="tx1"/>
                          </a:solidFill>
                        </a:rPr>
                        <a:t> в реальном времени</a:t>
                      </a:r>
                      <a:endParaRPr lang="ru-RU" sz="1400" dirty="0" smtClean="0">
                        <a:solidFill>
                          <a:schemeClr val="tx1"/>
                        </a:solidFil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ru-RU" sz="1400" dirty="0" smtClean="0"/>
                        <a:t>Теряются принудительно привлеченные средства</a:t>
                      </a:r>
                      <a:endParaRPr lang="en-US" sz="1400" dirty="0">
                        <a:solidFill>
                          <a:schemeClr val="tx1"/>
                        </a:solidFil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r>
                        <a:rPr lang="ru-RU" sz="1400" dirty="0" smtClean="0">
                          <a:solidFill>
                            <a:schemeClr val="tx1"/>
                          </a:solidFill>
                        </a:rPr>
                        <a:t>Для регулятора</a:t>
                      </a:r>
                      <a:endParaRPr lang="en-US" sz="1400" dirty="0">
                        <a:solidFill>
                          <a:schemeClr val="tx1"/>
                        </a:solidFil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buFont typeface="Arial" pitchFamily="34" charset="0"/>
                        <a:buChar char="•"/>
                      </a:pPr>
                      <a:r>
                        <a:rPr lang="ru-RU" sz="1400" dirty="0" smtClean="0"/>
                        <a:t>Дополнительный инструмент тонкой настройки денежной системы через объем эмиссии ГБД</a:t>
                      </a:r>
                    </a:p>
                    <a:p>
                      <a:pPr marL="285750" indent="-285750">
                        <a:buFont typeface="Arial" pitchFamily="34" charset="0"/>
                        <a:buChar char="•"/>
                      </a:pPr>
                      <a:r>
                        <a:rPr lang="ru-RU" sz="1400" dirty="0" smtClean="0"/>
                        <a:t>Возможность создания интегрированного пространства счетов</a:t>
                      </a:r>
                    </a:p>
                    <a:p>
                      <a:pPr marL="285750" indent="-285750">
                        <a:buFont typeface="Arial" pitchFamily="34" charset="0"/>
                        <a:buChar char="•"/>
                      </a:pPr>
                      <a:r>
                        <a:rPr lang="ru-RU" sz="1400" dirty="0" smtClean="0"/>
                        <a:t>Возможность вытеснение наличных</a:t>
                      </a:r>
                    </a:p>
                    <a:p>
                      <a:pPr marL="285750" indent="-285750">
                        <a:buFont typeface="Arial" pitchFamily="34" charset="0"/>
                        <a:buChar char="•"/>
                      </a:pPr>
                      <a:r>
                        <a:rPr lang="ru-RU" sz="1400" dirty="0" smtClean="0"/>
                        <a:t>Возможность создания системы кредитовых трансфертов как альтернативы дебетовым трансфертам МПС</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ru-RU" sz="1400" dirty="0" smtClean="0">
                          <a:solidFill>
                            <a:schemeClr val="tx1"/>
                          </a:solidFill>
                        </a:rPr>
                        <a:t>Нет</a:t>
                      </a:r>
                      <a:endParaRPr lang="en-US" sz="1400" dirty="0">
                        <a:solidFill>
                          <a:schemeClr val="tx1"/>
                        </a:solidFil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14183021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Основные характеристики действующей денежной системы</a:t>
            </a:r>
            <a:endParaRPr lang="en-US" dirty="0"/>
          </a:p>
        </p:txBody>
      </p:sp>
      <p:sp>
        <p:nvSpPr>
          <p:cNvPr id="3" name="TextBox 2"/>
          <p:cNvSpPr txBox="1"/>
          <p:nvPr/>
        </p:nvSpPr>
        <p:spPr>
          <a:xfrm>
            <a:off x="952327" y="1272505"/>
            <a:ext cx="7272808" cy="3447098"/>
          </a:xfrm>
          <a:prstGeom prst="rect">
            <a:avLst/>
          </a:prstGeom>
          <a:noFill/>
        </p:spPr>
        <p:txBody>
          <a:bodyPr wrap="square" rtlCol="0">
            <a:spAutoFit/>
          </a:bodyPr>
          <a:lstStyle/>
          <a:p>
            <a:pPr marL="285750" indent="-285750">
              <a:spcBef>
                <a:spcPts val="1800"/>
              </a:spcBef>
              <a:buFont typeface="Arial" panose="020B0604020202020204" pitchFamily="34" charset="0"/>
              <a:buChar char="•"/>
            </a:pPr>
            <a:r>
              <a:rPr lang="ru-RU" sz="1600" dirty="0"/>
              <a:t>Д</a:t>
            </a:r>
            <a:r>
              <a:rPr lang="ru-RU" sz="1600" dirty="0" smtClean="0"/>
              <a:t>ва уровня – Центральный Банк и коммерческие банки:</a:t>
            </a:r>
          </a:p>
          <a:p>
            <a:pPr marL="742950" lvl="1" indent="-285750">
              <a:spcBef>
                <a:spcPts val="1800"/>
              </a:spcBef>
              <a:buFont typeface="Arial" panose="020B0604020202020204" pitchFamily="34" charset="0"/>
              <a:buChar char="•"/>
            </a:pPr>
            <a:r>
              <a:rPr lang="ru-RU" sz="1600" dirty="0" smtClean="0"/>
              <a:t>ЦБ эмитирует </a:t>
            </a:r>
            <a:r>
              <a:rPr lang="ru-RU" sz="1600" dirty="0" err="1" smtClean="0"/>
              <a:t>фиатную</a:t>
            </a:r>
            <a:r>
              <a:rPr lang="ru-RU" sz="1600" dirty="0" smtClean="0"/>
              <a:t> </a:t>
            </a:r>
            <a:r>
              <a:rPr lang="ru-RU" sz="1600" dirty="0" err="1" smtClean="0"/>
              <a:t>недолговую</a:t>
            </a:r>
            <a:r>
              <a:rPr lang="ru-RU" sz="1600" dirty="0" smtClean="0"/>
              <a:t> валюту (суверенную валюту)</a:t>
            </a:r>
          </a:p>
          <a:p>
            <a:pPr marL="742950" lvl="1" indent="-285750">
              <a:spcBef>
                <a:spcPts val="1800"/>
              </a:spcBef>
              <a:buFont typeface="Arial" panose="020B0604020202020204" pitchFamily="34" charset="0"/>
              <a:buChar char="•"/>
            </a:pPr>
            <a:r>
              <a:rPr lang="ru-RU" sz="1600" dirty="0" smtClean="0"/>
              <a:t>коммерческие банки эмитирую частную валюту (каждый свою)</a:t>
            </a:r>
          </a:p>
          <a:p>
            <a:pPr marL="285750" indent="-285750">
              <a:spcBef>
                <a:spcPts val="1800"/>
              </a:spcBef>
              <a:buFont typeface="Arial" panose="020B0604020202020204" pitchFamily="34" charset="0"/>
              <a:buChar char="•"/>
            </a:pPr>
            <a:r>
              <a:rPr lang="ru-RU" sz="1600" dirty="0" smtClean="0"/>
              <a:t>90% - 97% денежной массы это частная валюта. При переходе к безналичным расчетам стремится к 100%</a:t>
            </a:r>
          </a:p>
          <a:p>
            <a:pPr marL="285750" indent="-285750">
              <a:spcBef>
                <a:spcPts val="1800"/>
              </a:spcBef>
              <a:buFont typeface="Arial" panose="020B0604020202020204" pitchFamily="34" charset="0"/>
              <a:buChar char="•"/>
            </a:pPr>
            <a:r>
              <a:rPr lang="ru-RU" sz="1600" dirty="0" smtClean="0"/>
              <a:t>Косвенное регулирование денежной массы со стороны ЦБ</a:t>
            </a:r>
          </a:p>
          <a:p>
            <a:pPr marL="285750" indent="-285750">
              <a:spcBef>
                <a:spcPts val="1800"/>
              </a:spcBef>
              <a:buFont typeface="Arial" panose="020B0604020202020204" pitchFamily="34" charset="0"/>
              <a:buChar char="•"/>
            </a:pPr>
            <a:r>
              <a:rPr lang="ru-RU" sz="1600" dirty="0"/>
              <a:t>Б</a:t>
            </a:r>
            <a:r>
              <a:rPr lang="ru-RU" sz="1600" dirty="0" smtClean="0"/>
              <a:t>анковская система это часть и основа денежной системы</a:t>
            </a:r>
          </a:p>
          <a:p>
            <a:pPr marL="285750" indent="-285750">
              <a:spcBef>
                <a:spcPts val="1800"/>
              </a:spcBef>
              <a:buFont typeface="Arial" panose="020B0604020202020204" pitchFamily="34" charset="0"/>
              <a:buChar char="•"/>
            </a:pPr>
            <a:r>
              <a:rPr lang="ru-RU" sz="1600" dirty="0" smtClean="0"/>
              <a:t>Ведение расчетных/текущих счетов и расчеты – функция банков</a:t>
            </a:r>
          </a:p>
        </p:txBody>
      </p:sp>
    </p:spTree>
    <p:extLst>
      <p:ext uri="{BB962C8B-B14F-4D97-AF65-F5344CB8AC3E}">
        <p14:creationId xmlns:p14="http://schemas.microsoft.com/office/powerpoint/2010/main" val="27642666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42237" y="623826"/>
            <a:ext cx="8406934" cy="4704028"/>
          </a:xfrm>
          <a:prstGeom prst="roundRect">
            <a:avLst>
              <a:gd name="adj" fmla="val 6786"/>
            </a:avLst>
          </a:prstGeom>
          <a:solidFill>
            <a:schemeClr val="accent2"/>
          </a:solidFill>
          <a:ln>
            <a:noFill/>
          </a:ln>
          <a:scene3d>
            <a:camera prst="orthographicFront"/>
            <a:lightRig rig="threePt" dir="t"/>
          </a:scene3d>
          <a:sp3d extrusionH="76200">
            <a:bevelT/>
            <a:extrusionClr>
              <a:srgbClr val="C00000"/>
            </a:extrusionClr>
          </a:sp3d>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gn="ctr"/>
            <a:r>
              <a:rPr lang="ru-RU" sz="1400" b="1" dirty="0" smtClean="0">
                <a:solidFill>
                  <a:srgbClr val="000066"/>
                </a:solidFill>
              </a:rPr>
              <a:t>Национальная денежная система</a:t>
            </a:r>
            <a:endParaRPr lang="ru-RU" sz="1400" b="1" dirty="0">
              <a:solidFill>
                <a:srgbClr val="000066"/>
              </a:solidFill>
            </a:endParaRPr>
          </a:p>
        </p:txBody>
      </p:sp>
      <p:sp>
        <p:nvSpPr>
          <p:cNvPr id="18" name="Rounded Rectangle 17"/>
          <p:cNvSpPr/>
          <p:nvPr/>
        </p:nvSpPr>
        <p:spPr>
          <a:xfrm>
            <a:off x="357062" y="948469"/>
            <a:ext cx="7940081" cy="4212468"/>
          </a:xfrm>
          <a:prstGeom prst="roundRect">
            <a:avLst>
              <a:gd name="adj" fmla="val 7598"/>
            </a:avLst>
          </a:prstGeom>
          <a:solidFill>
            <a:srgbClr val="CCECFF"/>
          </a:solidFill>
          <a:ln>
            <a:noFill/>
          </a:ln>
          <a:scene3d>
            <a:camera prst="orthographicFront"/>
            <a:lightRig rig="threePt" dir="t"/>
          </a:scene3d>
          <a:sp3d extrusionH="76200">
            <a:bevelT/>
            <a:extrusionClr>
              <a:srgbClr val="C00000"/>
            </a:extrusionClr>
          </a:sp3d>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gn="ctr"/>
            <a:r>
              <a:rPr lang="ru-RU" sz="1400" b="1" dirty="0" smtClean="0">
                <a:solidFill>
                  <a:srgbClr val="000066"/>
                </a:solidFill>
              </a:rPr>
              <a:t>Национальная денежная единица</a:t>
            </a:r>
            <a:endParaRPr lang="ru-RU" sz="1400" b="1" dirty="0">
              <a:solidFill>
                <a:srgbClr val="000066"/>
              </a:solidFill>
            </a:endParaRPr>
          </a:p>
        </p:txBody>
      </p:sp>
      <p:sp>
        <p:nvSpPr>
          <p:cNvPr id="16" name="Rounded Rectangle 15"/>
          <p:cNvSpPr/>
          <p:nvPr/>
        </p:nvSpPr>
        <p:spPr>
          <a:xfrm>
            <a:off x="538280" y="1272505"/>
            <a:ext cx="7542839" cy="1835820"/>
          </a:xfrm>
          <a:prstGeom prst="roundRect">
            <a:avLst/>
          </a:prstGeom>
          <a:solidFill>
            <a:srgbClr val="FF9966"/>
          </a:solidFill>
          <a:ln>
            <a:noFill/>
          </a:ln>
          <a:scene3d>
            <a:camera prst="orthographicFront"/>
            <a:lightRig rig="threePt" dir="t"/>
          </a:scene3d>
          <a:sp3d extrusionH="76200">
            <a:bevelT/>
            <a:extrusionClr>
              <a:srgbClr val="C00000"/>
            </a:extrusionClr>
          </a:sp3d>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gn="ctr"/>
            <a:r>
              <a:rPr lang="ru-RU" sz="1400" b="1" dirty="0" smtClean="0">
                <a:solidFill>
                  <a:srgbClr val="000066"/>
                </a:solidFill>
              </a:rPr>
              <a:t>Центральный банк</a:t>
            </a:r>
            <a:endParaRPr lang="ru-RU" sz="1400" b="1" dirty="0">
              <a:solidFill>
                <a:srgbClr val="000066"/>
              </a:solidFill>
            </a:endParaRPr>
          </a:p>
        </p:txBody>
      </p:sp>
      <p:sp>
        <p:nvSpPr>
          <p:cNvPr id="2" name="Title 1"/>
          <p:cNvSpPr>
            <a:spLocks noGrp="1"/>
          </p:cNvSpPr>
          <p:nvPr>
            <p:ph type="title"/>
          </p:nvPr>
        </p:nvSpPr>
        <p:spPr/>
        <p:txBody>
          <a:bodyPr/>
          <a:lstStyle/>
          <a:p>
            <a:r>
              <a:rPr lang="ru-RU" dirty="0" smtClean="0"/>
              <a:t>Действующая модель денежной системы</a:t>
            </a:r>
            <a:endParaRPr lang="ru-RU" dirty="0"/>
          </a:p>
        </p:txBody>
      </p:sp>
      <p:sp>
        <p:nvSpPr>
          <p:cNvPr id="19" name="Rounded Rectangle 18"/>
          <p:cNvSpPr/>
          <p:nvPr/>
        </p:nvSpPr>
        <p:spPr>
          <a:xfrm>
            <a:off x="537082" y="3215927"/>
            <a:ext cx="1549371" cy="1765585"/>
          </a:xfrm>
          <a:prstGeom prst="roundRect">
            <a:avLst>
              <a:gd name="adj" fmla="val 10273"/>
            </a:avLst>
          </a:prstGeom>
          <a:solidFill>
            <a:srgbClr val="FF9966"/>
          </a:solidFill>
          <a:ln>
            <a:noFill/>
          </a:ln>
          <a:scene3d>
            <a:camera prst="orthographicFront"/>
            <a:lightRig rig="threePt" dir="t"/>
          </a:scene3d>
          <a:sp3d extrusionH="76200">
            <a:bevelT/>
            <a:extrusionClr>
              <a:srgbClr val="C00000"/>
            </a:extrusionClr>
          </a:sp3d>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gn="ctr"/>
            <a:r>
              <a:rPr lang="ru-RU" sz="1400" b="1" dirty="0" smtClean="0">
                <a:solidFill>
                  <a:srgbClr val="000066"/>
                </a:solidFill>
              </a:rPr>
              <a:t>Банк </a:t>
            </a:r>
            <a:r>
              <a:rPr lang="en-US" sz="1400" b="1" dirty="0">
                <a:solidFill>
                  <a:srgbClr val="000066"/>
                </a:solidFill>
              </a:rPr>
              <a:t>X</a:t>
            </a:r>
            <a:endParaRPr lang="ru-RU" sz="1400" b="1" dirty="0">
              <a:solidFill>
                <a:srgbClr val="000066"/>
              </a:solidFill>
            </a:endParaRPr>
          </a:p>
        </p:txBody>
      </p:sp>
      <p:sp>
        <p:nvSpPr>
          <p:cNvPr id="6" name="Rounded Rectangle 5"/>
          <p:cNvSpPr/>
          <p:nvPr/>
        </p:nvSpPr>
        <p:spPr>
          <a:xfrm>
            <a:off x="726654" y="3522579"/>
            <a:ext cx="1152000" cy="1263628"/>
          </a:xfrm>
          <a:prstGeom prst="roundRect">
            <a:avLst/>
          </a:prstGeom>
          <a:solidFill>
            <a:srgbClr val="00FFFF"/>
          </a:solidFill>
          <a:ln>
            <a:noFill/>
          </a:ln>
          <a:scene3d>
            <a:camera prst="orthographicFront"/>
            <a:lightRig rig="threePt" dir="t"/>
          </a:scene3d>
          <a:sp3d extrusionH="76200">
            <a:bevelT/>
            <a:extrusionClr>
              <a:srgbClr val="C00000"/>
            </a:extrusionClr>
          </a:sp3d>
        </p:spPr>
        <p:style>
          <a:lnRef idx="2">
            <a:schemeClr val="accent1">
              <a:shade val="50000"/>
            </a:schemeClr>
          </a:lnRef>
          <a:fillRef idx="1">
            <a:schemeClr val="accent1"/>
          </a:fillRef>
          <a:effectRef idx="0">
            <a:schemeClr val="accent1"/>
          </a:effectRef>
          <a:fontRef idx="minor">
            <a:schemeClr val="lt1"/>
          </a:fontRef>
        </p:style>
        <p:txBody>
          <a:bodyPr lIns="0" rIns="0" rtlCol="0" anchor="t" anchorCtr="0"/>
          <a:lstStyle/>
          <a:p>
            <a:pPr algn="ctr"/>
            <a:r>
              <a:rPr lang="ru-RU" b="1" dirty="0" smtClean="0">
                <a:solidFill>
                  <a:srgbClr val="000066"/>
                </a:solidFill>
              </a:rPr>
              <a:t>Цифровая частная валюта Банка </a:t>
            </a:r>
            <a:r>
              <a:rPr lang="ru-RU" b="1" dirty="0">
                <a:solidFill>
                  <a:srgbClr val="000066"/>
                </a:solidFill>
              </a:rPr>
              <a:t>Х</a:t>
            </a:r>
          </a:p>
        </p:txBody>
      </p:sp>
      <p:sp>
        <p:nvSpPr>
          <p:cNvPr id="22" name="Rounded Rectangle 21"/>
          <p:cNvSpPr/>
          <p:nvPr/>
        </p:nvSpPr>
        <p:spPr>
          <a:xfrm>
            <a:off x="2140459" y="3215928"/>
            <a:ext cx="1549371" cy="1765584"/>
          </a:xfrm>
          <a:prstGeom prst="roundRect">
            <a:avLst>
              <a:gd name="adj" fmla="val 10273"/>
            </a:avLst>
          </a:prstGeom>
          <a:solidFill>
            <a:srgbClr val="FF9966"/>
          </a:solidFill>
          <a:ln>
            <a:noFill/>
          </a:ln>
          <a:scene3d>
            <a:camera prst="orthographicFront"/>
            <a:lightRig rig="threePt" dir="t"/>
          </a:scene3d>
          <a:sp3d extrusionH="76200">
            <a:bevelT/>
            <a:extrusionClr>
              <a:srgbClr val="C00000"/>
            </a:extrusionClr>
          </a:sp3d>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gn="ctr"/>
            <a:r>
              <a:rPr lang="ru-RU" sz="1400" b="1" dirty="0" smtClean="0">
                <a:solidFill>
                  <a:srgbClr val="000066"/>
                </a:solidFill>
              </a:rPr>
              <a:t>Банк </a:t>
            </a:r>
            <a:r>
              <a:rPr lang="en-US" sz="1400" b="1" dirty="0" smtClean="0">
                <a:solidFill>
                  <a:srgbClr val="000066"/>
                </a:solidFill>
              </a:rPr>
              <a:t>Y</a:t>
            </a:r>
            <a:endParaRPr lang="ru-RU" sz="1400" b="1" dirty="0">
              <a:solidFill>
                <a:srgbClr val="000066"/>
              </a:solidFill>
            </a:endParaRPr>
          </a:p>
        </p:txBody>
      </p:sp>
      <p:sp>
        <p:nvSpPr>
          <p:cNvPr id="23" name="Rounded Rectangle 22"/>
          <p:cNvSpPr/>
          <p:nvPr/>
        </p:nvSpPr>
        <p:spPr>
          <a:xfrm>
            <a:off x="2330031" y="3522579"/>
            <a:ext cx="1152000" cy="1243034"/>
          </a:xfrm>
          <a:prstGeom prst="roundRect">
            <a:avLst/>
          </a:prstGeom>
          <a:solidFill>
            <a:srgbClr val="00FFFF"/>
          </a:solidFill>
          <a:ln>
            <a:noFill/>
          </a:ln>
          <a:scene3d>
            <a:camera prst="orthographicFront"/>
            <a:lightRig rig="threePt" dir="t"/>
          </a:scene3d>
          <a:sp3d extrusionH="76200">
            <a:bevelT/>
            <a:extrusionClr>
              <a:srgbClr val="C00000"/>
            </a:extrusionClr>
          </a:sp3d>
        </p:spPr>
        <p:style>
          <a:lnRef idx="2">
            <a:schemeClr val="accent1">
              <a:shade val="50000"/>
            </a:schemeClr>
          </a:lnRef>
          <a:fillRef idx="1">
            <a:schemeClr val="accent1"/>
          </a:fillRef>
          <a:effectRef idx="0">
            <a:schemeClr val="accent1"/>
          </a:effectRef>
          <a:fontRef idx="minor">
            <a:schemeClr val="lt1"/>
          </a:fontRef>
        </p:style>
        <p:txBody>
          <a:bodyPr lIns="0" rIns="0" rtlCol="0" anchor="t" anchorCtr="0"/>
          <a:lstStyle/>
          <a:p>
            <a:pPr algn="ctr"/>
            <a:r>
              <a:rPr lang="ru-RU" b="1" dirty="0" smtClean="0">
                <a:solidFill>
                  <a:srgbClr val="000066"/>
                </a:solidFill>
              </a:rPr>
              <a:t>Цифровая частная </a:t>
            </a:r>
            <a:r>
              <a:rPr lang="ru-RU" b="1" dirty="0">
                <a:solidFill>
                  <a:srgbClr val="000066"/>
                </a:solidFill>
              </a:rPr>
              <a:t>валюта </a:t>
            </a:r>
            <a:r>
              <a:rPr lang="ru-RU" b="1" dirty="0" smtClean="0">
                <a:solidFill>
                  <a:srgbClr val="000066"/>
                </a:solidFill>
              </a:rPr>
              <a:t>Банка </a:t>
            </a:r>
            <a:r>
              <a:rPr lang="en-US" b="1" dirty="0" smtClean="0">
                <a:solidFill>
                  <a:srgbClr val="000066"/>
                </a:solidFill>
              </a:rPr>
              <a:t>Y</a:t>
            </a:r>
            <a:endParaRPr lang="ru-RU" b="1" dirty="0">
              <a:solidFill>
                <a:srgbClr val="000066"/>
              </a:solidFill>
            </a:endParaRPr>
          </a:p>
        </p:txBody>
      </p:sp>
      <p:sp>
        <p:nvSpPr>
          <p:cNvPr id="25" name="Rounded Rectangle 24"/>
          <p:cNvSpPr/>
          <p:nvPr/>
        </p:nvSpPr>
        <p:spPr>
          <a:xfrm>
            <a:off x="3759440" y="3215928"/>
            <a:ext cx="2773507" cy="1765584"/>
          </a:xfrm>
          <a:prstGeom prst="roundRect">
            <a:avLst>
              <a:gd name="adj" fmla="val 10193"/>
            </a:avLst>
          </a:prstGeom>
          <a:solidFill>
            <a:srgbClr val="FF9966"/>
          </a:solidFill>
          <a:ln>
            <a:noFill/>
          </a:ln>
          <a:scene3d>
            <a:camera prst="orthographicFront"/>
            <a:lightRig rig="threePt" dir="t"/>
          </a:scene3d>
          <a:sp3d extrusionH="76200">
            <a:bevelT/>
            <a:extrusionClr>
              <a:srgbClr val="C00000"/>
            </a:extrusionClr>
          </a:sp3d>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gn="ctr"/>
            <a:r>
              <a:rPr lang="ru-RU" sz="1400" b="1" dirty="0" smtClean="0">
                <a:solidFill>
                  <a:srgbClr val="000066"/>
                </a:solidFill>
              </a:rPr>
              <a:t>Банк </a:t>
            </a:r>
            <a:r>
              <a:rPr lang="en-US" sz="1400" b="1" dirty="0" smtClean="0">
                <a:solidFill>
                  <a:srgbClr val="000066"/>
                </a:solidFill>
              </a:rPr>
              <a:t>Z</a:t>
            </a:r>
            <a:endParaRPr lang="ru-RU" sz="1400" b="1" dirty="0">
              <a:solidFill>
                <a:srgbClr val="000066"/>
              </a:solidFill>
            </a:endParaRPr>
          </a:p>
        </p:txBody>
      </p:sp>
      <p:sp>
        <p:nvSpPr>
          <p:cNvPr id="26" name="Rounded Rectangle 25"/>
          <p:cNvSpPr/>
          <p:nvPr/>
        </p:nvSpPr>
        <p:spPr>
          <a:xfrm>
            <a:off x="3949012" y="3522579"/>
            <a:ext cx="1152000" cy="1243034"/>
          </a:xfrm>
          <a:prstGeom prst="roundRect">
            <a:avLst/>
          </a:prstGeom>
          <a:solidFill>
            <a:srgbClr val="00FFFF"/>
          </a:solidFill>
          <a:ln>
            <a:noFill/>
          </a:ln>
          <a:scene3d>
            <a:camera prst="orthographicFront"/>
            <a:lightRig rig="threePt" dir="t"/>
          </a:scene3d>
          <a:sp3d extrusionH="76200">
            <a:bevelT/>
            <a:extrusionClr>
              <a:srgbClr val="C00000"/>
            </a:extrusionClr>
          </a:sp3d>
        </p:spPr>
        <p:style>
          <a:lnRef idx="2">
            <a:schemeClr val="accent1">
              <a:shade val="50000"/>
            </a:schemeClr>
          </a:lnRef>
          <a:fillRef idx="1">
            <a:schemeClr val="accent1"/>
          </a:fillRef>
          <a:effectRef idx="0">
            <a:schemeClr val="accent1"/>
          </a:effectRef>
          <a:fontRef idx="minor">
            <a:schemeClr val="lt1"/>
          </a:fontRef>
        </p:style>
        <p:txBody>
          <a:bodyPr lIns="0" rIns="0" rtlCol="0" anchor="t" anchorCtr="0"/>
          <a:lstStyle/>
          <a:p>
            <a:pPr algn="ctr"/>
            <a:r>
              <a:rPr lang="ru-RU" b="1" dirty="0" smtClean="0">
                <a:solidFill>
                  <a:srgbClr val="000066"/>
                </a:solidFill>
              </a:rPr>
              <a:t>Цифровая частная </a:t>
            </a:r>
            <a:r>
              <a:rPr lang="ru-RU" b="1" dirty="0">
                <a:solidFill>
                  <a:srgbClr val="000066"/>
                </a:solidFill>
              </a:rPr>
              <a:t>валюта </a:t>
            </a:r>
            <a:r>
              <a:rPr lang="ru-RU" b="1" dirty="0" smtClean="0">
                <a:solidFill>
                  <a:srgbClr val="000066"/>
                </a:solidFill>
              </a:rPr>
              <a:t>Банка </a:t>
            </a:r>
            <a:r>
              <a:rPr lang="en-US" b="1" dirty="0" smtClean="0">
                <a:solidFill>
                  <a:srgbClr val="000066"/>
                </a:solidFill>
              </a:rPr>
              <a:t>Z</a:t>
            </a:r>
            <a:endParaRPr lang="ru-RU" b="1" dirty="0">
              <a:solidFill>
                <a:srgbClr val="000066"/>
              </a:solidFill>
            </a:endParaRPr>
          </a:p>
        </p:txBody>
      </p:sp>
      <p:grpSp>
        <p:nvGrpSpPr>
          <p:cNvPr id="17" name="Group 16"/>
          <p:cNvGrpSpPr/>
          <p:nvPr/>
        </p:nvGrpSpPr>
        <p:grpSpPr>
          <a:xfrm>
            <a:off x="1203643" y="5447098"/>
            <a:ext cx="198022" cy="541931"/>
            <a:chOff x="2429232" y="853283"/>
            <a:chExt cx="254000" cy="670719"/>
          </a:xfrm>
        </p:grpSpPr>
        <p:sp>
          <p:nvSpPr>
            <p:cNvPr id="20" name="Freeform 7"/>
            <p:cNvSpPr>
              <a:spLocks/>
            </p:cNvSpPr>
            <p:nvPr/>
          </p:nvSpPr>
          <p:spPr bwMode="auto">
            <a:xfrm>
              <a:off x="2477650" y="853283"/>
              <a:ext cx="157163" cy="146050"/>
            </a:xfrm>
            <a:custGeom>
              <a:avLst/>
              <a:gdLst>
                <a:gd name="T0" fmla="*/ 98 w 99"/>
                <a:gd name="T1" fmla="*/ 51 h 92"/>
                <a:gd name="T2" fmla="*/ 98 w 99"/>
                <a:gd name="T3" fmla="*/ 55 h 92"/>
                <a:gd name="T4" fmla="*/ 96 w 99"/>
                <a:gd name="T5" fmla="*/ 60 h 92"/>
                <a:gd name="T6" fmla="*/ 95 w 99"/>
                <a:gd name="T7" fmla="*/ 64 h 92"/>
                <a:gd name="T8" fmla="*/ 92 w 99"/>
                <a:gd name="T9" fmla="*/ 69 h 92"/>
                <a:gd name="T10" fmla="*/ 89 w 99"/>
                <a:gd name="T11" fmla="*/ 74 h 92"/>
                <a:gd name="T12" fmla="*/ 86 w 99"/>
                <a:gd name="T13" fmla="*/ 77 h 92"/>
                <a:gd name="T14" fmla="*/ 82 w 99"/>
                <a:gd name="T15" fmla="*/ 81 h 92"/>
                <a:gd name="T16" fmla="*/ 78 w 99"/>
                <a:gd name="T17" fmla="*/ 84 h 92"/>
                <a:gd name="T18" fmla="*/ 70 w 99"/>
                <a:gd name="T19" fmla="*/ 88 h 92"/>
                <a:gd name="T20" fmla="*/ 64 w 99"/>
                <a:gd name="T21" fmla="*/ 90 h 92"/>
                <a:gd name="T22" fmla="*/ 60 w 99"/>
                <a:gd name="T23" fmla="*/ 91 h 92"/>
                <a:gd name="T24" fmla="*/ 54 w 99"/>
                <a:gd name="T25" fmla="*/ 92 h 92"/>
                <a:gd name="T26" fmla="*/ 47 w 99"/>
                <a:gd name="T27" fmla="*/ 92 h 92"/>
                <a:gd name="T28" fmla="*/ 41 w 99"/>
                <a:gd name="T29" fmla="*/ 92 h 92"/>
                <a:gd name="T30" fmla="*/ 37 w 99"/>
                <a:gd name="T31" fmla="*/ 91 h 92"/>
                <a:gd name="T32" fmla="*/ 32 w 99"/>
                <a:gd name="T33" fmla="*/ 89 h 92"/>
                <a:gd name="T34" fmla="*/ 26 w 99"/>
                <a:gd name="T35" fmla="*/ 87 h 92"/>
                <a:gd name="T36" fmla="*/ 22 w 99"/>
                <a:gd name="T37" fmla="*/ 85 h 92"/>
                <a:gd name="T38" fmla="*/ 18 w 99"/>
                <a:gd name="T39" fmla="*/ 82 h 92"/>
                <a:gd name="T40" fmla="*/ 14 w 99"/>
                <a:gd name="T41" fmla="*/ 78 h 92"/>
                <a:gd name="T42" fmla="*/ 10 w 99"/>
                <a:gd name="T43" fmla="*/ 75 h 92"/>
                <a:gd name="T44" fmla="*/ 7 w 99"/>
                <a:gd name="T45" fmla="*/ 70 h 92"/>
                <a:gd name="T46" fmla="*/ 3 w 99"/>
                <a:gd name="T47" fmla="*/ 64 h 92"/>
                <a:gd name="T48" fmla="*/ 1 w 99"/>
                <a:gd name="T49" fmla="*/ 58 h 92"/>
                <a:gd name="T50" fmla="*/ 0 w 99"/>
                <a:gd name="T51" fmla="*/ 53 h 92"/>
                <a:gd name="T52" fmla="*/ 0 w 99"/>
                <a:gd name="T53" fmla="*/ 49 h 92"/>
                <a:gd name="T54" fmla="*/ 0 w 99"/>
                <a:gd name="T55" fmla="*/ 43 h 92"/>
                <a:gd name="T56" fmla="*/ 1 w 99"/>
                <a:gd name="T57" fmla="*/ 38 h 92"/>
                <a:gd name="T58" fmla="*/ 2 w 99"/>
                <a:gd name="T59" fmla="*/ 34 h 92"/>
                <a:gd name="T60" fmla="*/ 3 w 99"/>
                <a:gd name="T61" fmla="*/ 29 h 92"/>
                <a:gd name="T62" fmla="*/ 5 w 99"/>
                <a:gd name="T63" fmla="*/ 24 h 92"/>
                <a:gd name="T64" fmla="*/ 8 w 99"/>
                <a:gd name="T65" fmla="*/ 20 h 92"/>
                <a:gd name="T66" fmla="*/ 11 w 99"/>
                <a:gd name="T67" fmla="*/ 16 h 92"/>
                <a:gd name="T68" fmla="*/ 16 w 99"/>
                <a:gd name="T69" fmla="*/ 12 h 92"/>
                <a:gd name="T70" fmla="*/ 19 w 99"/>
                <a:gd name="T71" fmla="*/ 9 h 92"/>
                <a:gd name="T72" fmla="*/ 25 w 99"/>
                <a:gd name="T73" fmla="*/ 6 h 92"/>
                <a:gd name="T74" fmla="*/ 32 w 99"/>
                <a:gd name="T75" fmla="*/ 3 h 92"/>
                <a:gd name="T76" fmla="*/ 38 w 99"/>
                <a:gd name="T77" fmla="*/ 1 h 92"/>
                <a:gd name="T78" fmla="*/ 42 w 99"/>
                <a:gd name="T79" fmla="*/ 0 h 92"/>
                <a:gd name="T80" fmla="*/ 49 w 99"/>
                <a:gd name="T81" fmla="*/ 0 h 92"/>
                <a:gd name="T82" fmla="*/ 55 w 99"/>
                <a:gd name="T83" fmla="*/ 0 h 92"/>
                <a:gd name="T84" fmla="*/ 61 w 99"/>
                <a:gd name="T85" fmla="*/ 1 h 92"/>
                <a:gd name="T86" fmla="*/ 65 w 99"/>
                <a:gd name="T87" fmla="*/ 2 h 92"/>
                <a:gd name="T88" fmla="*/ 70 w 99"/>
                <a:gd name="T89" fmla="*/ 5 h 92"/>
                <a:gd name="T90" fmla="*/ 75 w 99"/>
                <a:gd name="T91" fmla="*/ 7 h 92"/>
                <a:gd name="T92" fmla="*/ 80 w 99"/>
                <a:gd name="T93" fmla="*/ 10 h 92"/>
                <a:gd name="T94" fmla="*/ 84 w 99"/>
                <a:gd name="T95" fmla="*/ 14 h 92"/>
                <a:gd name="T96" fmla="*/ 87 w 99"/>
                <a:gd name="T97" fmla="*/ 17 h 92"/>
                <a:gd name="T98" fmla="*/ 91 w 99"/>
                <a:gd name="T99" fmla="*/ 20 h 92"/>
                <a:gd name="T100" fmla="*/ 94 w 99"/>
                <a:gd name="T101" fmla="*/ 27 h 92"/>
                <a:gd name="T102" fmla="*/ 97 w 99"/>
                <a:gd name="T103" fmla="*/ 34 h 92"/>
                <a:gd name="T104" fmla="*/ 98 w 99"/>
                <a:gd name="T105" fmla="*/ 38 h 92"/>
                <a:gd name="T106" fmla="*/ 98 w 99"/>
                <a:gd name="T107" fmla="*/ 43 h 92"/>
                <a:gd name="T108" fmla="*/ 99 w 99"/>
                <a:gd name="T109" fmla="*/ 46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99" h="92">
                  <a:moveTo>
                    <a:pt x="99" y="46"/>
                  </a:moveTo>
                  <a:lnTo>
                    <a:pt x="99" y="49"/>
                  </a:lnTo>
                  <a:lnTo>
                    <a:pt x="98" y="50"/>
                  </a:lnTo>
                  <a:lnTo>
                    <a:pt x="98" y="51"/>
                  </a:lnTo>
                  <a:lnTo>
                    <a:pt x="98" y="52"/>
                  </a:lnTo>
                  <a:lnTo>
                    <a:pt x="98" y="53"/>
                  </a:lnTo>
                  <a:lnTo>
                    <a:pt x="98" y="54"/>
                  </a:lnTo>
                  <a:lnTo>
                    <a:pt x="98" y="55"/>
                  </a:lnTo>
                  <a:lnTo>
                    <a:pt x="97" y="57"/>
                  </a:lnTo>
                  <a:lnTo>
                    <a:pt x="97" y="58"/>
                  </a:lnTo>
                  <a:lnTo>
                    <a:pt x="97" y="59"/>
                  </a:lnTo>
                  <a:lnTo>
                    <a:pt x="96" y="60"/>
                  </a:lnTo>
                  <a:lnTo>
                    <a:pt x="96" y="61"/>
                  </a:lnTo>
                  <a:lnTo>
                    <a:pt x="96" y="62"/>
                  </a:lnTo>
                  <a:lnTo>
                    <a:pt x="95" y="63"/>
                  </a:lnTo>
                  <a:lnTo>
                    <a:pt x="95" y="64"/>
                  </a:lnTo>
                  <a:lnTo>
                    <a:pt x="94" y="66"/>
                  </a:lnTo>
                  <a:lnTo>
                    <a:pt x="93" y="67"/>
                  </a:lnTo>
                  <a:lnTo>
                    <a:pt x="93" y="68"/>
                  </a:lnTo>
                  <a:lnTo>
                    <a:pt x="92" y="69"/>
                  </a:lnTo>
                  <a:lnTo>
                    <a:pt x="92" y="70"/>
                  </a:lnTo>
                  <a:lnTo>
                    <a:pt x="91" y="71"/>
                  </a:lnTo>
                  <a:lnTo>
                    <a:pt x="91" y="72"/>
                  </a:lnTo>
                  <a:lnTo>
                    <a:pt x="89" y="74"/>
                  </a:lnTo>
                  <a:lnTo>
                    <a:pt x="89" y="75"/>
                  </a:lnTo>
                  <a:lnTo>
                    <a:pt x="87" y="76"/>
                  </a:lnTo>
                  <a:lnTo>
                    <a:pt x="86" y="76"/>
                  </a:lnTo>
                  <a:lnTo>
                    <a:pt x="86" y="77"/>
                  </a:lnTo>
                  <a:lnTo>
                    <a:pt x="84" y="79"/>
                  </a:lnTo>
                  <a:lnTo>
                    <a:pt x="83" y="80"/>
                  </a:lnTo>
                  <a:lnTo>
                    <a:pt x="82" y="80"/>
                  </a:lnTo>
                  <a:lnTo>
                    <a:pt x="82" y="81"/>
                  </a:lnTo>
                  <a:lnTo>
                    <a:pt x="81" y="82"/>
                  </a:lnTo>
                  <a:lnTo>
                    <a:pt x="80" y="82"/>
                  </a:lnTo>
                  <a:lnTo>
                    <a:pt x="79" y="83"/>
                  </a:lnTo>
                  <a:lnTo>
                    <a:pt x="78" y="84"/>
                  </a:lnTo>
                  <a:lnTo>
                    <a:pt x="77" y="84"/>
                  </a:lnTo>
                  <a:lnTo>
                    <a:pt x="75" y="86"/>
                  </a:lnTo>
                  <a:lnTo>
                    <a:pt x="72" y="87"/>
                  </a:lnTo>
                  <a:lnTo>
                    <a:pt x="70" y="88"/>
                  </a:lnTo>
                  <a:lnTo>
                    <a:pt x="69" y="88"/>
                  </a:lnTo>
                  <a:lnTo>
                    <a:pt x="68" y="89"/>
                  </a:lnTo>
                  <a:lnTo>
                    <a:pt x="66" y="89"/>
                  </a:lnTo>
                  <a:lnTo>
                    <a:pt x="64" y="90"/>
                  </a:lnTo>
                  <a:lnTo>
                    <a:pt x="63" y="91"/>
                  </a:lnTo>
                  <a:lnTo>
                    <a:pt x="62" y="91"/>
                  </a:lnTo>
                  <a:lnTo>
                    <a:pt x="61" y="91"/>
                  </a:lnTo>
                  <a:lnTo>
                    <a:pt x="60" y="91"/>
                  </a:lnTo>
                  <a:lnTo>
                    <a:pt x="57" y="92"/>
                  </a:lnTo>
                  <a:lnTo>
                    <a:pt x="56" y="92"/>
                  </a:lnTo>
                  <a:lnTo>
                    <a:pt x="55" y="92"/>
                  </a:lnTo>
                  <a:lnTo>
                    <a:pt x="54" y="92"/>
                  </a:lnTo>
                  <a:lnTo>
                    <a:pt x="53" y="92"/>
                  </a:lnTo>
                  <a:lnTo>
                    <a:pt x="52" y="92"/>
                  </a:lnTo>
                  <a:lnTo>
                    <a:pt x="49" y="92"/>
                  </a:lnTo>
                  <a:lnTo>
                    <a:pt x="47" y="92"/>
                  </a:lnTo>
                  <a:lnTo>
                    <a:pt x="46" y="92"/>
                  </a:lnTo>
                  <a:lnTo>
                    <a:pt x="44" y="92"/>
                  </a:lnTo>
                  <a:lnTo>
                    <a:pt x="42" y="92"/>
                  </a:lnTo>
                  <a:lnTo>
                    <a:pt x="41" y="92"/>
                  </a:lnTo>
                  <a:lnTo>
                    <a:pt x="40" y="92"/>
                  </a:lnTo>
                  <a:lnTo>
                    <a:pt x="39" y="91"/>
                  </a:lnTo>
                  <a:lnTo>
                    <a:pt x="38" y="91"/>
                  </a:lnTo>
                  <a:lnTo>
                    <a:pt x="37" y="91"/>
                  </a:lnTo>
                  <a:lnTo>
                    <a:pt x="35" y="91"/>
                  </a:lnTo>
                  <a:lnTo>
                    <a:pt x="34" y="90"/>
                  </a:lnTo>
                  <a:lnTo>
                    <a:pt x="33" y="90"/>
                  </a:lnTo>
                  <a:lnTo>
                    <a:pt x="32" y="89"/>
                  </a:lnTo>
                  <a:lnTo>
                    <a:pt x="31" y="89"/>
                  </a:lnTo>
                  <a:lnTo>
                    <a:pt x="30" y="89"/>
                  </a:lnTo>
                  <a:lnTo>
                    <a:pt x="27" y="88"/>
                  </a:lnTo>
                  <a:lnTo>
                    <a:pt x="26" y="87"/>
                  </a:lnTo>
                  <a:lnTo>
                    <a:pt x="25" y="87"/>
                  </a:lnTo>
                  <a:lnTo>
                    <a:pt x="24" y="86"/>
                  </a:lnTo>
                  <a:lnTo>
                    <a:pt x="23" y="86"/>
                  </a:lnTo>
                  <a:lnTo>
                    <a:pt x="22" y="85"/>
                  </a:lnTo>
                  <a:lnTo>
                    <a:pt x="21" y="84"/>
                  </a:lnTo>
                  <a:lnTo>
                    <a:pt x="19" y="83"/>
                  </a:lnTo>
                  <a:lnTo>
                    <a:pt x="19" y="82"/>
                  </a:lnTo>
                  <a:lnTo>
                    <a:pt x="18" y="82"/>
                  </a:lnTo>
                  <a:lnTo>
                    <a:pt x="17" y="81"/>
                  </a:lnTo>
                  <a:lnTo>
                    <a:pt x="16" y="80"/>
                  </a:lnTo>
                  <a:lnTo>
                    <a:pt x="14" y="79"/>
                  </a:lnTo>
                  <a:lnTo>
                    <a:pt x="14" y="78"/>
                  </a:lnTo>
                  <a:lnTo>
                    <a:pt x="12" y="77"/>
                  </a:lnTo>
                  <a:lnTo>
                    <a:pt x="11" y="76"/>
                  </a:lnTo>
                  <a:lnTo>
                    <a:pt x="10" y="76"/>
                  </a:lnTo>
                  <a:lnTo>
                    <a:pt x="10" y="75"/>
                  </a:lnTo>
                  <a:lnTo>
                    <a:pt x="9" y="74"/>
                  </a:lnTo>
                  <a:lnTo>
                    <a:pt x="8" y="73"/>
                  </a:lnTo>
                  <a:lnTo>
                    <a:pt x="8" y="72"/>
                  </a:lnTo>
                  <a:lnTo>
                    <a:pt x="7" y="70"/>
                  </a:lnTo>
                  <a:lnTo>
                    <a:pt x="5" y="68"/>
                  </a:lnTo>
                  <a:lnTo>
                    <a:pt x="4" y="66"/>
                  </a:lnTo>
                  <a:lnTo>
                    <a:pt x="4" y="65"/>
                  </a:lnTo>
                  <a:lnTo>
                    <a:pt x="3" y="64"/>
                  </a:lnTo>
                  <a:lnTo>
                    <a:pt x="3" y="62"/>
                  </a:lnTo>
                  <a:lnTo>
                    <a:pt x="2" y="60"/>
                  </a:lnTo>
                  <a:lnTo>
                    <a:pt x="2" y="59"/>
                  </a:lnTo>
                  <a:lnTo>
                    <a:pt x="1" y="58"/>
                  </a:lnTo>
                  <a:lnTo>
                    <a:pt x="1" y="57"/>
                  </a:lnTo>
                  <a:lnTo>
                    <a:pt x="1" y="55"/>
                  </a:lnTo>
                  <a:lnTo>
                    <a:pt x="1" y="54"/>
                  </a:lnTo>
                  <a:lnTo>
                    <a:pt x="0" y="53"/>
                  </a:lnTo>
                  <a:lnTo>
                    <a:pt x="0" y="52"/>
                  </a:lnTo>
                  <a:lnTo>
                    <a:pt x="0" y="51"/>
                  </a:lnTo>
                  <a:lnTo>
                    <a:pt x="0" y="50"/>
                  </a:lnTo>
                  <a:lnTo>
                    <a:pt x="0" y="49"/>
                  </a:lnTo>
                  <a:lnTo>
                    <a:pt x="0" y="47"/>
                  </a:lnTo>
                  <a:lnTo>
                    <a:pt x="0" y="46"/>
                  </a:lnTo>
                  <a:lnTo>
                    <a:pt x="0" y="44"/>
                  </a:lnTo>
                  <a:lnTo>
                    <a:pt x="0" y="43"/>
                  </a:lnTo>
                  <a:lnTo>
                    <a:pt x="0" y="41"/>
                  </a:lnTo>
                  <a:lnTo>
                    <a:pt x="0" y="40"/>
                  </a:lnTo>
                  <a:lnTo>
                    <a:pt x="0" y="39"/>
                  </a:lnTo>
                  <a:lnTo>
                    <a:pt x="1" y="38"/>
                  </a:lnTo>
                  <a:lnTo>
                    <a:pt x="1" y="37"/>
                  </a:lnTo>
                  <a:lnTo>
                    <a:pt x="1" y="36"/>
                  </a:lnTo>
                  <a:lnTo>
                    <a:pt x="1" y="35"/>
                  </a:lnTo>
                  <a:lnTo>
                    <a:pt x="2" y="34"/>
                  </a:lnTo>
                  <a:lnTo>
                    <a:pt x="2" y="32"/>
                  </a:lnTo>
                  <a:lnTo>
                    <a:pt x="2" y="31"/>
                  </a:lnTo>
                  <a:lnTo>
                    <a:pt x="3" y="30"/>
                  </a:lnTo>
                  <a:lnTo>
                    <a:pt x="3" y="29"/>
                  </a:lnTo>
                  <a:lnTo>
                    <a:pt x="3" y="28"/>
                  </a:lnTo>
                  <a:lnTo>
                    <a:pt x="4" y="26"/>
                  </a:lnTo>
                  <a:lnTo>
                    <a:pt x="5" y="25"/>
                  </a:lnTo>
                  <a:lnTo>
                    <a:pt x="5" y="24"/>
                  </a:lnTo>
                  <a:lnTo>
                    <a:pt x="6" y="23"/>
                  </a:lnTo>
                  <a:lnTo>
                    <a:pt x="7" y="22"/>
                  </a:lnTo>
                  <a:lnTo>
                    <a:pt x="7" y="21"/>
                  </a:lnTo>
                  <a:lnTo>
                    <a:pt x="8" y="20"/>
                  </a:lnTo>
                  <a:lnTo>
                    <a:pt x="9" y="19"/>
                  </a:lnTo>
                  <a:lnTo>
                    <a:pt x="10" y="18"/>
                  </a:lnTo>
                  <a:lnTo>
                    <a:pt x="10" y="17"/>
                  </a:lnTo>
                  <a:lnTo>
                    <a:pt x="11" y="16"/>
                  </a:lnTo>
                  <a:lnTo>
                    <a:pt x="12" y="15"/>
                  </a:lnTo>
                  <a:lnTo>
                    <a:pt x="14" y="14"/>
                  </a:lnTo>
                  <a:lnTo>
                    <a:pt x="15" y="13"/>
                  </a:lnTo>
                  <a:lnTo>
                    <a:pt x="16" y="12"/>
                  </a:lnTo>
                  <a:lnTo>
                    <a:pt x="17" y="11"/>
                  </a:lnTo>
                  <a:lnTo>
                    <a:pt x="18" y="11"/>
                  </a:lnTo>
                  <a:lnTo>
                    <a:pt x="19" y="10"/>
                  </a:lnTo>
                  <a:lnTo>
                    <a:pt x="19" y="9"/>
                  </a:lnTo>
                  <a:lnTo>
                    <a:pt x="20" y="9"/>
                  </a:lnTo>
                  <a:lnTo>
                    <a:pt x="21" y="8"/>
                  </a:lnTo>
                  <a:lnTo>
                    <a:pt x="23" y="7"/>
                  </a:lnTo>
                  <a:lnTo>
                    <a:pt x="25" y="6"/>
                  </a:lnTo>
                  <a:lnTo>
                    <a:pt x="27" y="5"/>
                  </a:lnTo>
                  <a:lnTo>
                    <a:pt x="29" y="4"/>
                  </a:lnTo>
                  <a:lnTo>
                    <a:pt x="30" y="4"/>
                  </a:lnTo>
                  <a:lnTo>
                    <a:pt x="32" y="3"/>
                  </a:lnTo>
                  <a:lnTo>
                    <a:pt x="34" y="2"/>
                  </a:lnTo>
                  <a:lnTo>
                    <a:pt x="35" y="2"/>
                  </a:lnTo>
                  <a:lnTo>
                    <a:pt x="37" y="1"/>
                  </a:lnTo>
                  <a:lnTo>
                    <a:pt x="38" y="1"/>
                  </a:lnTo>
                  <a:lnTo>
                    <a:pt x="39" y="1"/>
                  </a:lnTo>
                  <a:lnTo>
                    <a:pt x="40" y="1"/>
                  </a:lnTo>
                  <a:lnTo>
                    <a:pt x="41" y="1"/>
                  </a:lnTo>
                  <a:lnTo>
                    <a:pt x="42" y="0"/>
                  </a:lnTo>
                  <a:lnTo>
                    <a:pt x="44" y="0"/>
                  </a:lnTo>
                  <a:lnTo>
                    <a:pt x="46" y="0"/>
                  </a:lnTo>
                  <a:lnTo>
                    <a:pt x="47" y="0"/>
                  </a:lnTo>
                  <a:lnTo>
                    <a:pt x="49" y="0"/>
                  </a:lnTo>
                  <a:lnTo>
                    <a:pt x="52" y="0"/>
                  </a:lnTo>
                  <a:lnTo>
                    <a:pt x="53" y="0"/>
                  </a:lnTo>
                  <a:lnTo>
                    <a:pt x="54" y="0"/>
                  </a:lnTo>
                  <a:lnTo>
                    <a:pt x="55" y="0"/>
                  </a:lnTo>
                  <a:lnTo>
                    <a:pt x="56" y="1"/>
                  </a:lnTo>
                  <a:lnTo>
                    <a:pt x="57" y="1"/>
                  </a:lnTo>
                  <a:lnTo>
                    <a:pt x="60" y="1"/>
                  </a:lnTo>
                  <a:lnTo>
                    <a:pt x="61" y="1"/>
                  </a:lnTo>
                  <a:lnTo>
                    <a:pt x="62" y="1"/>
                  </a:lnTo>
                  <a:lnTo>
                    <a:pt x="63" y="2"/>
                  </a:lnTo>
                  <a:lnTo>
                    <a:pt x="64" y="2"/>
                  </a:lnTo>
                  <a:lnTo>
                    <a:pt x="65" y="2"/>
                  </a:lnTo>
                  <a:lnTo>
                    <a:pt x="66" y="3"/>
                  </a:lnTo>
                  <a:lnTo>
                    <a:pt x="67" y="3"/>
                  </a:lnTo>
                  <a:lnTo>
                    <a:pt x="68" y="4"/>
                  </a:lnTo>
                  <a:lnTo>
                    <a:pt x="70" y="5"/>
                  </a:lnTo>
                  <a:lnTo>
                    <a:pt x="71" y="5"/>
                  </a:lnTo>
                  <a:lnTo>
                    <a:pt x="72" y="6"/>
                  </a:lnTo>
                  <a:lnTo>
                    <a:pt x="74" y="6"/>
                  </a:lnTo>
                  <a:lnTo>
                    <a:pt x="75" y="7"/>
                  </a:lnTo>
                  <a:lnTo>
                    <a:pt x="76" y="7"/>
                  </a:lnTo>
                  <a:lnTo>
                    <a:pt x="77" y="8"/>
                  </a:lnTo>
                  <a:lnTo>
                    <a:pt x="79" y="9"/>
                  </a:lnTo>
                  <a:lnTo>
                    <a:pt x="80" y="10"/>
                  </a:lnTo>
                  <a:lnTo>
                    <a:pt x="81" y="11"/>
                  </a:lnTo>
                  <a:lnTo>
                    <a:pt x="82" y="11"/>
                  </a:lnTo>
                  <a:lnTo>
                    <a:pt x="82" y="12"/>
                  </a:lnTo>
                  <a:lnTo>
                    <a:pt x="84" y="14"/>
                  </a:lnTo>
                  <a:lnTo>
                    <a:pt x="85" y="14"/>
                  </a:lnTo>
                  <a:lnTo>
                    <a:pt x="86" y="15"/>
                  </a:lnTo>
                  <a:lnTo>
                    <a:pt x="86" y="16"/>
                  </a:lnTo>
                  <a:lnTo>
                    <a:pt x="87" y="17"/>
                  </a:lnTo>
                  <a:lnTo>
                    <a:pt x="89" y="18"/>
                  </a:lnTo>
                  <a:lnTo>
                    <a:pt x="89" y="19"/>
                  </a:lnTo>
                  <a:lnTo>
                    <a:pt x="90" y="20"/>
                  </a:lnTo>
                  <a:lnTo>
                    <a:pt x="91" y="20"/>
                  </a:lnTo>
                  <a:lnTo>
                    <a:pt x="92" y="22"/>
                  </a:lnTo>
                  <a:lnTo>
                    <a:pt x="93" y="24"/>
                  </a:lnTo>
                  <a:lnTo>
                    <a:pt x="94" y="26"/>
                  </a:lnTo>
                  <a:lnTo>
                    <a:pt x="94" y="27"/>
                  </a:lnTo>
                  <a:lnTo>
                    <a:pt x="95" y="28"/>
                  </a:lnTo>
                  <a:lnTo>
                    <a:pt x="96" y="30"/>
                  </a:lnTo>
                  <a:lnTo>
                    <a:pt x="96" y="32"/>
                  </a:lnTo>
                  <a:lnTo>
                    <a:pt x="97" y="34"/>
                  </a:lnTo>
                  <a:lnTo>
                    <a:pt x="97" y="35"/>
                  </a:lnTo>
                  <a:lnTo>
                    <a:pt x="97" y="36"/>
                  </a:lnTo>
                  <a:lnTo>
                    <a:pt x="98" y="37"/>
                  </a:lnTo>
                  <a:lnTo>
                    <a:pt x="98" y="38"/>
                  </a:lnTo>
                  <a:lnTo>
                    <a:pt x="98" y="39"/>
                  </a:lnTo>
                  <a:lnTo>
                    <a:pt x="98" y="40"/>
                  </a:lnTo>
                  <a:lnTo>
                    <a:pt x="98" y="41"/>
                  </a:lnTo>
                  <a:lnTo>
                    <a:pt x="98" y="43"/>
                  </a:lnTo>
                  <a:lnTo>
                    <a:pt x="99" y="44"/>
                  </a:lnTo>
                  <a:lnTo>
                    <a:pt x="99" y="45"/>
                  </a:lnTo>
                  <a:lnTo>
                    <a:pt x="99" y="46"/>
                  </a:lnTo>
                  <a:lnTo>
                    <a:pt x="99" y="46"/>
                  </a:lnTo>
                  <a:close/>
                </a:path>
              </a:pathLst>
            </a:custGeom>
            <a:solidFill>
              <a:srgbClr val="DF00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28" name="Freeform 9"/>
            <p:cNvSpPr>
              <a:spLocks/>
            </p:cNvSpPr>
            <p:nvPr/>
          </p:nvSpPr>
          <p:spPr bwMode="auto">
            <a:xfrm>
              <a:off x="2429232" y="1014414"/>
              <a:ext cx="254000" cy="509588"/>
            </a:xfrm>
            <a:custGeom>
              <a:avLst/>
              <a:gdLst>
                <a:gd name="T0" fmla="*/ 153 w 160"/>
                <a:gd name="T1" fmla="*/ 23 h 321"/>
                <a:gd name="T2" fmla="*/ 152 w 160"/>
                <a:gd name="T3" fmla="*/ 18 h 321"/>
                <a:gd name="T4" fmla="*/ 151 w 160"/>
                <a:gd name="T5" fmla="*/ 14 h 321"/>
                <a:gd name="T6" fmla="*/ 148 w 160"/>
                <a:gd name="T7" fmla="*/ 10 h 321"/>
                <a:gd name="T8" fmla="*/ 145 w 160"/>
                <a:gd name="T9" fmla="*/ 6 h 321"/>
                <a:gd name="T10" fmla="*/ 141 w 160"/>
                <a:gd name="T11" fmla="*/ 3 h 321"/>
                <a:gd name="T12" fmla="*/ 139 w 160"/>
                <a:gd name="T13" fmla="*/ 2 h 321"/>
                <a:gd name="T14" fmla="*/ 133 w 160"/>
                <a:gd name="T15" fmla="*/ 0 h 321"/>
                <a:gd name="T16" fmla="*/ 80 w 160"/>
                <a:gd name="T17" fmla="*/ 0 h 321"/>
                <a:gd name="T18" fmla="*/ 27 w 160"/>
                <a:gd name="T19" fmla="*/ 0 h 321"/>
                <a:gd name="T20" fmla="*/ 23 w 160"/>
                <a:gd name="T21" fmla="*/ 1 h 321"/>
                <a:gd name="T22" fmla="*/ 20 w 160"/>
                <a:gd name="T23" fmla="*/ 3 h 321"/>
                <a:gd name="T24" fmla="*/ 16 w 160"/>
                <a:gd name="T25" fmla="*/ 6 h 321"/>
                <a:gd name="T26" fmla="*/ 12 w 160"/>
                <a:gd name="T27" fmla="*/ 9 h 321"/>
                <a:gd name="T28" fmla="*/ 10 w 160"/>
                <a:gd name="T29" fmla="*/ 13 h 321"/>
                <a:gd name="T30" fmla="*/ 8 w 160"/>
                <a:gd name="T31" fmla="*/ 18 h 321"/>
                <a:gd name="T32" fmla="*/ 7 w 160"/>
                <a:gd name="T33" fmla="*/ 23 h 321"/>
                <a:gd name="T34" fmla="*/ 5 w 160"/>
                <a:gd name="T35" fmla="*/ 59 h 321"/>
                <a:gd name="T36" fmla="*/ 0 w 160"/>
                <a:gd name="T37" fmla="*/ 156 h 321"/>
                <a:gd name="T38" fmla="*/ 1 w 160"/>
                <a:gd name="T39" fmla="*/ 161 h 321"/>
                <a:gd name="T40" fmla="*/ 2 w 160"/>
                <a:gd name="T41" fmla="*/ 166 h 321"/>
                <a:gd name="T42" fmla="*/ 5 w 160"/>
                <a:gd name="T43" fmla="*/ 171 h 321"/>
                <a:gd name="T44" fmla="*/ 7 w 160"/>
                <a:gd name="T45" fmla="*/ 174 h 321"/>
                <a:gd name="T46" fmla="*/ 10 w 160"/>
                <a:gd name="T47" fmla="*/ 177 h 321"/>
                <a:gd name="T48" fmla="*/ 13 w 160"/>
                <a:gd name="T49" fmla="*/ 179 h 321"/>
                <a:gd name="T50" fmla="*/ 17 w 160"/>
                <a:gd name="T51" fmla="*/ 180 h 321"/>
                <a:gd name="T52" fmla="*/ 22 w 160"/>
                <a:gd name="T53" fmla="*/ 182 h 321"/>
                <a:gd name="T54" fmla="*/ 28 w 160"/>
                <a:gd name="T55" fmla="*/ 212 h 321"/>
                <a:gd name="T56" fmla="*/ 33 w 160"/>
                <a:gd name="T57" fmla="*/ 304 h 321"/>
                <a:gd name="T58" fmla="*/ 34 w 160"/>
                <a:gd name="T59" fmla="*/ 307 h 321"/>
                <a:gd name="T60" fmla="*/ 35 w 160"/>
                <a:gd name="T61" fmla="*/ 311 h 321"/>
                <a:gd name="T62" fmla="*/ 36 w 160"/>
                <a:gd name="T63" fmla="*/ 314 h 321"/>
                <a:gd name="T64" fmla="*/ 38 w 160"/>
                <a:gd name="T65" fmla="*/ 317 h 321"/>
                <a:gd name="T66" fmla="*/ 40 w 160"/>
                <a:gd name="T67" fmla="*/ 319 h 321"/>
                <a:gd name="T68" fmla="*/ 43 w 160"/>
                <a:gd name="T69" fmla="*/ 320 h 321"/>
                <a:gd name="T70" fmla="*/ 46 w 160"/>
                <a:gd name="T71" fmla="*/ 321 h 321"/>
                <a:gd name="T72" fmla="*/ 80 w 160"/>
                <a:gd name="T73" fmla="*/ 321 h 321"/>
                <a:gd name="T74" fmla="*/ 115 w 160"/>
                <a:gd name="T75" fmla="*/ 321 h 321"/>
                <a:gd name="T76" fmla="*/ 118 w 160"/>
                <a:gd name="T77" fmla="*/ 320 h 321"/>
                <a:gd name="T78" fmla="*/ 121 w 160"/>
                <a:gd name="T79" fmla="*/ 318 h 321"/>
                <a:gd name="T80" fmla="*/ 123 w 160"/>
                <a:gd name="T81" fmla="*/ 316 h 321"/>
                <a:gd name="T82" fmla="*/ 125 w 160"/>
                <a:gd name="T83" fmla="*/ 313 h 321"/>
                <a:gd name="T84" fmla="*/ 126 w 160"/>
                <a:gd name="T85" fmla="*/ 310 h 321"/>
                <a:gd name="T86" fmla="*/ 127 w 160"/>
                <a:gd name="T87" fmla="*/ 306 h 321"/>
                <a:gd name="T88" fmla="*/ 127 w 160"/>
                <a:gd name="T89" fmla="*/ 303 h 321"/>
                <a:gd name="T90" fmla="*/ 133 w 160"/>
                <a:gd name="T91" fmla="*/ 182 h 321"/>
                <a:gd name="T92" fmla="*/ 138 w 160"/>
                <a:gd name="T93" fmla="*/ 182 h 321"/>
                <a:gd name="T94" fmla="*/ 143 w 160"/>
                <a:gd name="T95" fmla="*/ 180 h 321"/>
                <a:gd name="T96" fmla="*/ 146 w 160"/>
                <a:gd name="T97" fmla="*/ 179 h 321"/>
                <a:gd name="T98" fmla="*/ 151 w 160"/>
                <a:gd name="T99" fmla="*/ 177 h 321"/>
                <a:gd name="T100" fmla="*/ 154 w 160"/>
                <a:gd name="T101" fmla="*/ 174 h 321"/>
                <a:gd name="T102" fmla="*/ 156 w 160"/>
                <a:gd name="T103" fmla="*/ 170 h 321"/>
                <a:gd name="T104" fmla="*/ 158 w 160"/>
                <a:gd name="T105" fmla="*/ 166 h 321"/>
                <a:gd name="T106" fmla="*/ 160 w 160"/>
                <a:gd name="T107" fmla="*/ 161 h 321"/>
                <a:gd name="T108" fmla="*/ 160 w 160"/>
                <a:gd name="T109" fmla="*/ 156 h 321"/>
                <a:gd name="T110" fmla="*/ 155 w 160"/>
                <a:gd name="T111" fmla="*/ 5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60" h="321">
                  <a:moveTo>
                    <a:pt x="154" y="28"/>
                  </a:moveTo>
                  <a:lnTo>
                    <a:pt x="154" y="26"/>
                  </a:lnTo>
                  <a:lnTo>
                    <a:pt x="153" y="25"/>
                  </a:lnTo>
                  <a:lnTo>
                    <a:pt x="153" y="23"/>
                  </a:lnTo>
                  <a:lnTo>
                    <a:pt x="153" y="22"/>
                  </a:lnTo>
                  <a:lnTo>
                    <a:pt x="153" y="21"/>
                  </a:lnTo>
                  <a:lnTo>
                    <a:pt x="153" y="19"/>
                  </a:lnTo>
                  <a:lnTo>
                    <a:pt x="152" y="18"/>
                  </a:lnTo>
                  <a:lnTo>
                    <a:pt x="152" y="17"/>
                  </a:lnTo>
                  <a:lnTo>
                    <a:pt x="152" y="17"/>
                  </a:lnTo>
                  <a:lnTo>
                    <a:pt x="151" y="16"/>
                  </a:lnTo>
                  <a:lnTo>
                    <a:pt x="151" y="14"/>
                  </a:lnTo>
                  <a:lnTo>
                    <a:pt x="150" y="13"/>
                  </a:lnTo>
                  <a:lnTo>
                    <a:pt x="150" y="12"/>
                  </a:lnTo>
                  <a:lnTo>
                    <a:pt x="148" y="11"/>
                  </a:lnTo>
                  <a:lnTo>
                    <a:pt x="148" y="10"/>
                  </a:lnTo>
                  <a:lnTo>
                    <a:pt x="147" y="9"/>
                  </a:lnTo>
                  <a:lnTo>
                    <a:pt x="146" y="8"/>
                  </a:lnTo>
                  <a:lnTo>
                    <a:pt x="146" y="7"/>
                  </a:lnTo>
                  <a:lnTo>
                    <a:pt x="145" y="6"/>
                  </a:lnTo>
                  <a:lnTo>
                    <a:pt x="144" y="6"/>
                  </a:lnTo>
                  <a:lnTo>
                    <a:pt x="143" y="5"/>
                  </a:lnTo>
                  <a:lnTo>
                    <a:pt x="142" y="4"/>
                  </a:lnTo>
                  <a:lnTo>
                    <a:pt x="141" y="3"/>
                  </a:lnTo>
                  <a:lnTo>
                    <a:pt x="141" y="3"/>
                  </a:lnTo>
                  <a:lnTo>
                    <a:pt x="140" y="3"/>
                  </a:lnTo>
                  <a:lnTo>
                    <a:pt x="139" y="2"/>
                  </a:lnTo>
                  <a:lnTo>
                    <a:pt x="139" y="2"/>
                  </a:lnTo>
                  <a:lnTo>
                    <a:pt x="138" y="1"/>
                  </a:lnTo>
                  <a:lnTo>
                    <a:pt x="137" y="1"/>
                  </a:lnTo>
                  <a:lnTo>
                    <a:pt x="136" y="1"/>
                  </a:lnTo>
                  <a:lnTo>
                    <a:pt x="133" y="0"/>
                  </a:lnTo>
                  <a:lnTo>
                    <a:pt x="132" y="0"/>
                  </a:lnTo>
                  <a:lnTo>
                    <a:pt x="131" y="0"/>
                  </a:lnTo>
                  <a:lnTo>
                    <a:pt x="130" y="0"/>
                  </a:lnTo>
                  <a:lnTo>
                    <a:pt x="80" y="0"/>
                  </a:lnTo>
                  <a:lnTo>
                    <a:pt x="30" y="0"/>
                  </a:lnTo>
                  <a:lnTo>
                    <a:pt x="28" y="0"/>
                  </a:lnTo>
                  <a:lnTo>
                    <a:pt x="27" y="0"/>
                  </a:lnTo>
                  <a:lnTo>
                    <a:pt x="27" y="0"/>
                  </a:lnTo>
                  <a:lnTo>
                    <a:pt x="26" y="0"/>
                  </a:lnTo>
                  <a:lnTo>
                    <a:pt x="25" y="1"/>
                  </a:lnTo>
                  <a:lnTo>
                    <a:pt x="24" y="1"/>
                  </a:lnTo>
                  <a:lnTo>
                    <a:pt x="23" y="1"/>
                  </a:lnTo>
                  <a:lnTo>
                    <a:pt x="22" y="2"/>
                  </a:lnTo>
                  <a:lnTo>
                    <a:pt x="21" y="2"/>
                  </a:lnTo>
                  <a:lnTo>
                    <a:pt x="21" y="2"/>
                  </a:lnTo>
                  <a:lnTo>
                    <a:pt x="20" y="3"/>
                  </a:lnTo>
                  <a:lnTo>
                    <a:pt x="19" y="3"/>
                  </a:lnTo>
                  <a:lnTo>
                    <a:pt x="18" y="4"/>
                  </a:lnTo>
                  <a:lnTo>
                    <a:pt x="17" y="5"/>
                  </a:lnTo>
                  <a:lnTo>
                    <a:pt x="16" y="6"/>
                  </a:lnTo>
                  <a:lnTo>
                    <a:pt x="16" y="6"/>
                  </a:lnTo>
                  <a:lnTo>
                    <a:pt x="15" y="7"/>
                  </a:lnTo>
                  <a:lnTo>
                    <a:pt x="13" y="8"/>
                  </a:lnTo>
                  <a:lnTo>
                    <a:pt x="12" y="9"/>
                  </a:lnTo>
                  <a:lnTo>
                    <a:pt x="12" y="10"/>
                  </a:lnTo>
                  <a:lnTo>
                    <a:pt x="11" y="11"/>
                  </a:lnTo>
                  <a:lnTo>
                    <a:pt x="11" y="12"/>
                  </a:lnTo>
                  <a:lnTo>
                    <a:pt x="10" y="13"/>
                  </a:lnTo>
                  <a:lnTo>
                    <a:pt x="9" y="14"/>
                  </a:lnTo>
                  <a:lnTo>
                    <a:pt x="9" y="16"/>
                  </a:lnTo>
                  <a:lnTo>
                    <a:pt x="9" y="17"/>
                  </a:lnTo>
                  <a:lnTo>
                    <a:pt x="8" y="18"/>
                  </a:lnTo>
                  <a:lnTo>
                    <a:pt x="8" y="19"/>
                  </a:lnTo>
                  <a:lnTo>
                    <a:pt x="8" y="21"/>
                  </a:lnTo>
                  <a:lnTo>
                    <a:pt x="7" y="22"/>
                  </a:lnTo>
                  <a:lnTo>
                    <a:pt x="7" y="23"/>
                  </a:lnTo>
                  <a:lnTo>
                    <a:pt x="7" y="25"/>
                  </a:lnTo>
                  <a:lnTo>
                    <a:pt x="7" y="26"/>
                  </a:lnTo>
                  <a:lnTo>
                    <a:pt x="7" y="28"/>
                  </a:lnTo>
                  <a:lnTo>
                    <a:pt x="5" y="59"/>
                  </a:lnTo>
                  <a:lnTo>
                    <a:pt x="3" y="90"/>
                  </a:lnTo>
                  <a:lnTo>
                    <a:pt x="2" y="122"/>
                  </a:lnTo>
                  <a:lnTo>
                    <a:pt x="0" y="154"/>
                  </a:lnTo>
                  <a:lnTo>
                    <a:pt x="0" y="156"/>
                  </a:lnTo>
                  <a:lnTo>
                    <a:pt x="0" y="157"/>
                  </a:lnTo>
                  <a:lnTo>
                    <a:pt x="0" y="159"/>
                  </a:lnTo>
                  <a:lnTo>
                    <a:pt x="0" y="160"/>
                  </a:lnTo>
                  <a:lnTo>
                    <a:pt x="1" y="161"/>
                  </a:lnTo>
                  <a:lnTo>
                    <a:pt x="1" y="162"/>
                  </a:lnTo>
                  <a:lnTo>
                    <a:pt x="1" y="164"/>
                  </a:lnTo>
                  <a:lnTo>
                    <a:pt x="2" y="165"/>
                  </a:lnTo>
                  <a:lnTo>
                    <a:pt x="2" y="166"/>
                  </a:lnTo>
                  <a:lnTo>
                    <a:pt x="3" y="167"/>
                  </a:lnTo>
                  <a:lnTo>
                    <a:pt x="3" y="169"/>
                  </a:lnTo>
                  <a:lnTo>
                    <a:pt x="4" y="170"/>
                  </a:lnTo>
                  <a:lnTo>
                    <a:pt x="5" y="171"/>
                  </a:lnTo>
                  <a:lnTo>
                    <a:pt x="5" y="172"/>
                  </a:lnTo>
                  <a:lnTo>
                    <a:pt x="6" y="172"/>
                  </a:lnTo>
                  <a:lnTo>
                    <a:pt x="6" y="173"/>
                  </a:lnTo>
                  <a:lnTo>
                    <a:pt x="7" y="174"/>
                  </a:lnTo>
                  <a:lnTo>
                    <a:pt x="8" y="175"/>
                  </a:lnTo>
                  <a:lnTo>
                    <a:pt x="8" y="175"/>
                  </a:lnTo>
                  <a:lnTo>
                    <a:pt x="9" y="176"/>
                  </a:lnTo>
                  <a:lnTo>
                    <a:pt x="10" y="177"/>
                  </a:lnTo>
                  <a:lnTo>
                    <a:pt x="11" y="178"/>
                  </a:lnTo>
                  <a:lnTo>
                    <a:pt x="12" y="178"/>
                  </a:lnTo>
                  <a:lnTo>
                    <a:pt x="12" y="178"/>
                  </a:lnTo>
                  <a:lnTo>
                    <a:pt x="13" y="179"/>
                  </a:lnTo>
                  <a:lnTo>
                    <a:pt x="13" y="179"/>
                  </a:lnTo>
                  <a:lnTo>
                    <a:pt x="15" y="180"/>
                  </a:lnTo>
                  <a:lnTo>
                    <a:pt x="16" y="180"/>
                  </a:lnTo>
                  <a:lnTo>
                    <a:pt x="17" y="180"/>
                  </a:lnTo>
                  <a:lnTo>
                    <a:pt x="19" y="181"/>
                  </a:lnTo>
                  <a:lnTo>
                    <a:pt x="20" y="181"/>
                  </a:lnTo>
                  <a:lnTo>
                    <a:pt x="21" y="181"/>
                  </a:lnTo>
                  <a:lnTo>
                    <a:pt x="22" y="182"/>
                  </a:lnTo>
                  <a:lnTo>
                    <a:pt x="23" y="182"/>
                  </a:lnTo>
                  <a:lnTo>
                    <a:pt x="24" y="182"/>
                  </a:lnTo>
                  <a:lnTo>
                    <a:pt x="27" y="182"/>
                  </a:lnTo>
                  <a:lnTo>
                    <a:pt x="28" y="212"/>
                  </a:lnTo>
                  <a:lnTo>
                    <a:pt x="31" y="242"/>
                  </a:lnTo>
                  <a:lnTo>
                    <a:pt x="32" y="272"/>
                  </a:lnTo>
                  <a:lnTo>
                    <a:pt x="33" y="303"/>
                  </a:lnTo>
                  <a:lnTo>
                    <a:pt x="33" y="304"/>
                  </a:lnTo>
                  <a:lnTo>
                    <a:pt x="33" y="305"/>
                  </a:lnTo>
                  <a:lnTo>
                    <a:pt x="34" y="305"/>
                  </a:lnTo>
                  <a:lnTo>
                    <a:pt x="34" y="306"/>
                  </a:lnTo>
                  <a:lnTo>
                    <a:pt x="34" y="307"/>
                  </a:lnTo>
                  <a:lnTo>
                    <a:pt x="34" y="308"/>
                  </a:lnTo>
                  <a:lnTo>
                    <a:pt x="34" y="309"/>
                  </a:lnTo>
                  <a:lnTo>
                    <a:pt x="34" y="310"/>
                  </a:lnTo>
                  <a:lnTo>
                    <a:pt x="35" y="311"/>
                  </a:lnTo>
                  <a:lnTo>
                    <a:pt x="35" y="311"/>
                  </a:lnTo>
                  <a:lnTo>
                    <a:pt x="35" y="312"/>
                  </a:lnTo>
                  <a:lnTo>
                    <a:pt x="36" y="313"/>
                  </a:lnTo>
                  <a:lnTo>
                    <a:pt x="36" y="314"/>
                  </a:lnTo>
                  <a:lnTo>
                    <a:pt x="36" y="314"/>
                  </a:lnTo>
                  <a:lnTo>
                    <a:pt x="37" y="315"/>
                  </a:lnTo>
                  <a:lnTo>
                    <a:pt x="37" y="316"/>
                  </a:lnTo>
                  <a:lnTo>
                    <a:pt x="38" y="317"/>
                  </a:lnTo>
                  <a:lnTo>
                    <a:pt x="39" y="317"/>
                  </a:lnTo>
                  <a:lnTo>
                    <a:pt x="39" y="318"/>
                  </a:lnTo>
                  <a:lnTo>
                    <a:pt x="40" y="318"/>
                  </a:lnTo>
                  <a:lnTo>
                    <a:pt x="40" y="319"/>
                  </a:lnTo>
                  <a:lnTo>
                    <a:pt x="41" y="319"/>
                  </a:lnTo>
                  <a:lnTo>
                    <a:pt x="42" y="319"/>
                  </a:lnTo>
                  <a:lnTo>
                    <a:pt x="42" y="320"/>
                  </a:lnTo>
                  <a:lnTo>
                    <a:pt x="43" y="320"/>
                  </a:lnTo>
                  <a:lnTo>
                    <a:pt x="45" y="320"/>
                  </a:lnTo>
                  <a:lnTo>
                    <a:pt x="45" y="321"/>
                  </a:lnTo>
                  <a:lnTo>
                    <a:pt x="46" y="321"/>
                  </a:lnTo>
                  <a:lnTo>
                    <a:pt x="46" y="321"/>
                  </a:lnTo>
                  <a:lnTo>
                    <a:pt x="47" y="321"/>
                  </a:lnTo>
                  <a:lnTo>
                    <a:pt x="47" y="321"/>
                  </a:lnTo>
                  <a:lnTo>
                    <a:pt x="48" y="321"/>
                  </a:lnTo>
                  <a:lnTo>
                    <a:pt x="80" y="321"/>
                  </a:lnTo>
                  <a:lnTo>
                    <a:pt x="113" y="321"/>
                  </a:lnTo>
                  <a:lnTo>
                    <a:pt x="114" y="321"/>
                  </a:lnTo>
                  <a:lnTo>
                    <a:pt x="114" y="321"/>
                  </a:lnTo>
                  <a:lnTo>
                    <a:pt x="115" y="321"/>
                  </a:lnTo>
                  <a:lnTo>
                    <a:pt x="116" y="321"/>
                  </a:lnTo>
                  <a:lnTo>
                    <a:pt x="116" y="320"/>
                  </a:lnTo>
                  <a:lnTo>
                    <a:pt x="117" y="320"/>
                  </a:lnTo>
                  <a:lnTo>
                    <a:pt x="118" y="320"/>
                  </a:lnTo>
                  <a:lnTo>
                    <a:pt x="118" y="319"/>
                  </a:lnTo>
                  <a:lnTo>
                    <a:pt x="120" y="319"/>
                  </a:lnTo>
                  <a:lnTo>
                    <a:pt x="120" y="319"/>
                  </a:lnTo>
                  <a:lnTo>
                    <a:pt x="121" y="318"/>
                  </a:lnTo>
                  <a:lnTo>
                    <a:pt x="121" y="318"/>
                  </a:lnTo>
                  <a:lnTo>
                    <a:pt x="122" y="317"/>
                  </a:lnTo>
                  <a:lnTo>
                    <a:pt x="123" y="317"/>
                  </a:lnTo>
                  <a:lnTo>
                    <a:pt x="123" y="316"/>
                  </a:lnTo>
                  <a:lnTo>
                    <a:pt x="123" y="316"/>
                  </a:lnTo>
                  <a:lnTo>
                    <a:pt x="124" y="315"/>
                  </a:lnTo>
                  <a:lnTo>
                    <a:pt x="124" y="314"/>
                  </a:lnTo>
                  <a:lnTo>
                    <a:pt x="125" y="313"/>
                  </a:lnTo>
                  <a:lnTo>
                    <a:pt x="125" y="312"/>
                  </a:lnTo>
                  <a:lnTo>
                    <a:pt x="126" y="311"/>
                  </a:lnTo>
                  <a:lnTo>
                    <a:pt x="126" y="311"/>
                  </a:lnTo>
                  <a:lnTo>
                    <a:pt x="126" y="310"/>
                  </a:lnTo>
                  <a:lnTo>
                    <a:pt x="127" y="309"/>
                  </a:lnTo>
                  <a:lnTo>
                    <a:pt x="127" y="308"/>
                  </a:lnTo>
                  <a:lnTo>
                    <a:pt x="127" y="307"/>
                  </a:lnTo>
                  <a:lnTo>
                    <a:pt x="127" y="306"/>
                  </a:lnTo>
                  <a:lnTo>
                    <a:pt x="127" y="305"/>
                  </a:lnTo>
                  <a:lnTo>
                    <a:pt x="127" y="305"/>
                  </a:lnTo>
                  <a:lnTo>
                    <a:pt x="127" y="304"/>
                  </a:lnTo>
                  <a:lnTo>
                    <a:pt x="127" y="303"/>
                  </a:lnTo>
                  <a:lnTo>
                    <a:pt x="129" y="272"/>
                  </a:lnTo>
                  <a:lnTo>
                    <a:pt x="130" y="242"/>
                  </a:lnTo>
                  <a:lnTo>
                    <a:pt x="131" y="212"/>
                  </a:lnTo>
                  <a:lnTo>
                    <a:pt x="133" y="182"/>
                  </a:lnTo>
                  <a:lnTo>
                    <a:pt x="136" y="182"/>
                  </a:lnTo>
                  <a:lnTo>
                    <a:pt x="137" y="182"/>
                  </a:lnTo>
                  <a:lnTo>
                    <a:pt x="138" y="182"/>
                  </a:lnTo>
                  <a:lnTo>
                    <a:pt x="138" y="182"/>
                  </a:lnTo>
                  <a:lnTo>
                    <a:pt x="140" y="181"/>
                  </a:lnTo>
                  <a:lnTo>
                    <a:pt x="141" y="181"/>
                  </a:lnTo>
                  <a:lnTo>
                    <a:pt x="142" y="181"/>
                  </a:lnTo>
                  <a:lnTo>
                    <a:pt x="143" y="180"/>
                  </a:lnTo>
                  <a:lnTo>
                    <a:pt x="144" y="180"/>
                  </a:lnTo>
                  <a:lnTo>
                    <a:pt x="144" y="180"/>
                  </a:lnTo>
                  <a:lnTo>
                    <a:pt x="145" y="180"/>
                  </a:lnTo>
                  <a:lnTo>
                    <a:pt x="146" y="179"/>
                  </a:lnTo>
                  <a:lnTo>
                    <a:pt x="147" y="178"/>
                  </a:lnTo>
                  <a:lnTo>
                    <a:pt x="148" y="178"/>
                  </a:lnTo>
                  <a:lnTo>
                    <a:pt x="150" y="177"/>
                  </a:lnTo>
                  <a:lnTo>
                    <a:pt x="151" y="177"/>
                  </a:lnTo>
                  <a:lnTo>
                    <a:pt x="151" y="176"/>
                  </a:lnTo>
                  <a:lnTo>
                    <a:pt x="152" y="175"/>
                  </a:lnTo>
                  <a:lnTo>
                    <a:pt x="153" y="175"/>
                  </a:lnTo>
                  <a:lnTo>
                    <a:pt x="154" y="174"/>
                  </a:lnTo>
                  <a:lnTo>
                    <a:pt x="154" y="173"/>
                  </a:lnTo>
                  <a:lnTo>
                    <a:pt x="155" y="172"/>
                  </a:lnTo>
                  <a:lnTo>
                    <a:pt x="156" y="171"/>
                  </a:lnTo>
                  <a:lnTo>
                    <a:pt x="156" y="170"/>
                  </a:lnTo>
                  <a:lnTo>
                    <a:pt x="157" y="169"/>
                  </a:lnTo>
                  <a:lnTo>
                    <a:pt x="157" y="169"/>
                  </a:lnTo>
                  <a:lnTo>
                    <a:pt x="158" y="167"/>
                  </a:lnTo>
                  <a:lnTo>
                    <a:pt x="158" y="166"/>
                  </a:lnTo>
                  <a:lnTo>
                    <a:pt x="159" y="165"/>
                  </a:lnTo>
                  <a:lnTo>
                    <a:pt x="159" y="164"/>
                  </a:lnTo>
                  <a:lnTo>
                    <a:pt x="159" y="162"/>
                  </a:lnTo>
                  <a:lnTo>
                    <a:pt x="160" y="161"/>
                  </a:lnTo>
                  <a:lnTo>
                    <a:pt x="160" y="160"/>
                  </a:lnTo>
                  <a:lnTo>
                    <a:pt x="160" y="159"/>
                  </a:lnTo>
                  <a:lnTo>
                    <a:pt x="160" y="157"/>
                  </a:lnTo>
                  <a:lnTo>
                    <a:pt x="160" y="156"/>
                  </a:lnTo>
                  <a:lnTo>
                    <a:pt x="160" y="154"/>
                  </a:lnTo>
                  <a:lnTo>
                    <a:pt x="159" y="122"/>
                  </a:lnTo>
                  <a:lnTo>
                    <a:pt x="157" y="90"/>
                  </a:lnTo>
                  <a:lnTo>
                    <a:pt x="155" y="59"/>
                  </a:lnTo>
                  <a:lnTo>
                    <a:pt x="154" y="28"/>
                  </a:lnTo>
                  <a:lnTo>
                    <a:pt x="154" y="28"/>
                  </a:lnTo>
                  <a:close/>
                </a:path>
              </a:pathLst>
            </a:custGeom>
            <a:solidFill>
              <a:srgbClr val="DF00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grpSp>
      <p:grpSp>
        <p:nvGrpSpPr>
          <p:cNvPr id="29" name="Group 28"/>
          <p:cNvGrpSpPr/>
          <p:nvPr/>
        </p:nvGrpSpPr>
        <p:grpSpPr>
          <a:xfrm>
            <a:off x="2807020" y="5445382"/>
            <a:ext cx="198022" cy="541931"/>
            <a:chOff x="2429232" y="853283"/>
            <a:chExt cx="254000" cy="670719"/>
          </a:xfrm>
        </p:grpSpPr>
        <p:sp>
          <p:nvSpPr>
            <p:cNvPr id="30" name="Freeform 7"/>
            <p:cNvSpPr>
              <a:spLocks/>
            </p:cNvSpPr>
            <p:nvPr/>
          </p:nvSpPr>
          <p:spPr bwMode="auto">
            <a:xfrm>
              <a:off x="2477650" y="853283"/>
              <a:ext cx="157163" cy="146050"/>
            </a:xfrm>
            <a:custGeom>
              <a:avLst/>
              <a:gdLst>
                <a:gd name="T0" fmla="*/ 98 w 99"/>
                <a:gd name="T1" fmla="*/ 51 h 92"/>
                <a:gd name="T2" fmla="*/ 98 w 99"/>
                <a:gd name="T3" fmla="*/ 55 h 92"/>
                <a:gd name="T4" fmla="*/ 96 w 99"/>
                <a:gd name="T5" fmla="*/ 60 h 92"/>
                <a:gd name="T6" fmla="*/ 95 w 99"/>
                <a:gd name="T7" fmla="*/ 64 h 92"/>
                <a:gd name="T8" fmla="*/ 92 w 99"/>
                <a:gd name="T9" fmla="*/ 69 h 92"/>
                <a:gd name="T10" fmla="*/ 89 w 99"/>
                <a:gd name="T11" fmla="*/ 74 h 92"/>
                <a:gd name="T12" fmla="*/ 86 w 99"/>
                <a:gd name="T13" fmla="*/ 77 h 92"/>
                <a:gd name="T14" fmla="*/ 82 w 99"/>
                <a:gd name="T15" fmla="*/ 81 h 92"/>
                <a:gd name="T16" fmla="*/ 78 w 99"/>
                <a:gd name="T17" fmla="*/ 84 h 92"/>
                <a:gd name="T18" fmla="*/ 70 w 99"/>
                <a:gd name="T19" fmla="*/ 88 h 92"/>
                <a:gd name="T20" fmla="*/ 64 w 99"/>
                <a:gd name="T21" fmla="*/ 90 h 92"/>
                <a:gd name="T22" fmla="*/ 60 w 99"/>
                <a:gd name="T23" fmla="*/ 91 h 92"/>
                <a:gd name="T24" fmla="*/ 54 w 99"/>
                <a:gd name="T25" fmla="*/ 92 h 92"/>
                <a:gd name="T26" fmla="*/ 47 w 99"/>
                <a:gd name="T27" fmla="*/ 92 h 92"/>
                <a:gd name="T28" fmla="*/ 41 w 99"/>
                <a:gd name="T29" fmla="*/ 92 h 92"/>
                <a:gd name="T30" fmla="*/ 37 w 99"/>
                <a:gd name="T31" fmla="*/ 91 h 92"/>
                <a:gd name="T32" fmla="*/ 32 w 99"/>
                <a:gd name="T33" fmla="*/ 89 h 92"/>
                <a:gd name="T34" fmla="*/ 26 w 99"/>
                <a:gd name="T35" fmla="*/ 87 h 92"/>
                <a:gd name="T36" fmla="*/ 22 w 99"/>
                <a:gd name="T37" fmla="*/ 85 h 92"/>
                <a:gd name="T38" fmla="*/ 18 w 99"/>
                <a:gd name="T39" fmla="*/ 82 h 92"/>
                <a:gd name="T40" fmla="*/ 14 w 99"/>
                <a:gd name="T41" fmla="*/ 78 h 92"/>
                <a:gd name="T42" fmla="*/ 10 w 99"/>
                <a:gd name="T43" fmla="*/ 75 h 92"/>
                <a:gd name="T44" fmla="*/ 7 w 99"/>
                <a:gd name="T45" fmla="*/ 70 h 92"/>
                <a:gd name="T46" fmla="*/ 3 w 99"/>
                <a:gd name="T47" fmla="*/ 64 h 92"/>
                <a:gd name="T48" fmla="*/ 1 w 99"/>
                <a:gd name="T49" fmla="*/ 58 h 92"/>
                <a:gd name="T50" fmla="*/ 0 w 99"/>
                <a:gd name="T51" fmla="*/ 53 h 92"/>
                <a:gd name="T52" fmla="*/ 0 w 99"/>
                <a:gd name="T53" fmla="*/ 49 h 92"/>
                <a:gd name="T54" fmla="*/ 0 w 99"/>
                <a:gd name="T55" fmla="*/ 43 h 92"/>
                <a:gd name="T56" fmla="*/ 1 w 99"/>
                <a:gd name="T57" fmla="*/ 38 h 92"/>
                <a:gd name="T58" fmla="*/ 2 w 99"/>
                <a:gd name="T59" fmla="*/ 34 h 92"/>
                <a:gd name="T60" fmla="*/ 3 w 99"/>
                <a:gd name="T61" fmla="*/ 29 h 92"/>
                <a:gd name="T62" fmla="*/ 5 w 99"/>
                <a:gd name="T63" fmla="*/ 24 h 92"/>
                <a:gd name="T64" fmla="*/ 8 w 99"/>
                <a:gd name="T65" fmla="*/ 20 h 92"/>
                <a:gd name="T66" fmla="*/ 11 w 99"/>
                <a:gd name="T67" fmla="*/ 16 h 92"/>
                <a:gd name="T68" fmla="*/ 16 w 99"/>
                <a:gd name="T69" fmla="*/ 12 h 92"/>
                <a:gd name="T70" fmla="*/ 19 w 99"/>
                <a:gd name="T71" fmla="*/ 9 h 92"/>
                <a:gd name="T72" fmla="*/ 25 w 99"/>
                <a:gd name="T73" fmla="*/ 6 h 92"/>
                <a:gd name="T74" fmla="*/ 32 w 99"/>
                <a:gd name="T75" fmla="*/ 3 h 92"/>
                <a:gd name="T76" fmla="*/ 38 w 99"/>
                <a:gd name="T77" fmla="*/ 1 h 92"/>
                <a:gd name="T78" fmla="*/ 42 w 99"/>
                <a:gd name="T79" fmla="*/ 0 h 92"/>
                <a:gd name="T80" fmla="*/ 49 w 99"/>
                <a:gd name="T81" fmla="*/ 0 h 92"/>
                <a:gd name="T82" fmla="*/ 55 w 99"/>
                <a:gd name="T83" fmla="*/ 0 h 92"/>
                <a:gd name="T84" fmla="*/ 61 w 99"/>
                <a:gd name="T85" fmla="*/ 1 h 92"/>
                <a:gd name="T86" fmla="*/ 65 w 99"/>
                <a:gd name="T87" fmla="*/ 2 h 92"/>
                <a:gd name="T88" fmla="*/ 70 w 99"/>
                <a:gd name="T89" fmla="*/ 5 h 92"/>
                <a:gd name="T90" fmla="*/ 75 w 99"/>
                <a:gd name="T91" fmla="*/ 7 h 92"/>
                <a:gd name="T92" fmla="*/ 80 w 99"/>
                <a:gd name="T93" fmla="*/ 10 h 92"/>
                <a:gd name="T94" fmla="*/ 84 w 99"/>
                <a:gd name="T95" fmla="*/ 14 h 92"/>
                <a:gd name="T96" fmla="*/ 87 w 99"/>
                <a:gd name="T97" fmla="*/ 17 h 92"/>
                <a:gd name="T98" fmla="*/ 91 w 99"/>
                <a:gd name="T99" fmla="*/ 20 h 92"/>
                <a:gd name="T100" fmla="*/ 94 w 99"/>
                <a:gd name="T101" fmla="*/ 27 h 92"/>
                <a:gd name="T102" fmla="*/ 97 w 99"/>
                <a:gd name="T103" fmla="*/ 34 h 92"/>
                <a:gd name="T104" fmla="*/ 98 w 99"/>
                <a:gd name="T105" fmla="*/ 38 h 92"/>
                <a:gd name="T106" fmla="*/ 98 w 99"/>
                <a:gd name="T107" fmla="*/ 43 h 92"/>
                <a:gd name="T108" fmla="*/ 99 w 99"/>
                <a:gd name="T109" fmla="*/ 46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99" h="92">
                  <a:moveTo>
                    <a:pt x="99" y="46"/>
                  </a:moveTo>
                  <a:lnTo>
                    <a:pt x="99" y="49"/>
                  </a:lnTo>
                  <a:lnTo>
                    <a:pt x="98" y="50"/>
                  </a:lnTo>
                  <a:lnTo>
                    <a:pt x="98" y="51"/>
                  </a:lnTo>
                  <a:lnTo>
                    <a:pt x="98" y="52"/>
                  </a:lnTo>
                  <a:lnTo>
                    <a:pt x="98" y="53"/>
                  </a:lnTo>
                  <a:lnTo>
                    <a:pt x="98" y="54"/>
                  </a:lnTo>
                  <a:lnTo>
                    <a:pt x="98" y="55"/>
                  </a:lnTo>
                  <a:lnTo>
                    <a:pt x="97" y="57"/>
                  </a:lnTo>
                  <a:lnTo>
                    <a:pt x="97" y="58"/>
                  </a:lnTo>
                  <a:lnTo>
                    <a:pt x="97" y="59"/>
                  </a:lnTo>
                  <a:lnTo>
                    <a:pt x="96" y="60"/>
                  </a:lnTo>
                  <a:lnTo>
                    <a:pt x="96" y="61"/>
                  </a:lnTo>
                  <a:lnTo>
                    <a:pt x="96" y="62"/>
                  </a:lnTo>
                  <a:lnTo>
                    <a:pt x="95" y="63"/>
                  </a:lnTo>
                  <a:lnTo>
                    <a:pt x="95" y="64"/>
                  </a:lnTo>
                  <a:lnTo>
                    <a:pt x="94" y="66"/>
                  </a:lnTo>
                  <a:lnTo>
                    <a:pt x="93" y="67"/>
                  </a:lnTo>
                  <a:lnTo>
                    <a:pt x="93" y="68"/>
                  </a:lnTo>
                  <a:lnTo>
                    <a:pt x="92" y="69"/>
                  </a:lnTo>
                  <a:lnTo>
                    <a:pt x="92" y="70"/>
                  </a:lnTo>
                  <a:lnTo>
                    <a:pt x="91" y="71"/>
                  </a:lnTo>
                  <a:lnTo>
                    <a:pt x="91" y="72"/>
                  </a:lnTo>
                  <a:lnTo>
                    <a:pt x="89" y="74"/>
                  </a:lnTo>
                  <a:lnTo>
                    <a:pt x="89" y="75"/>
                  </a:lnTo>
                  <a:lnTo>
                    <a:pt x="87" y="76"/>
                  </a:lnTo>
                  <a:lnTo>
                    <a:pt x="86" y="76"/>
                  </a:lnTo>
                  <a:lnTo>
                    <a:pt x="86" y="77"/>
                  </a:lnTo>
                  <a:lnTo>
                    <a:pt x="84" y="79"/>
                  </a:lnTo>
                  <a:lnTo>
                    <a:pt x="83" y="80"/>
                  </a:lnTo>
                  <a:lnTo>
                    <a:pt x="82" y="80"/>
                  </a:lnTo>
                  <a:lnTo>
                    <a:pt x="82" y="81"/>
                  </a:lnTo>
                  <a:lnTo>
                    <a:pt x="81" y="82"/>
                  </a:lnTo>
                  <a:lnTo>
                    <a:pt x="80" y="82"/>
                  </a:lnTo>
                  <a:lnTo>
                    <a:pt x="79" y="83"/>
                  </a:lnTo>
                  <a:lnTo>
                    <a:pt x="78" y="84"/>
                  </a:lnTo>
                  <a:lnTo>
                    <a:pt x="77" y="84"/>
                  </a:lnTo>
                  <a:lnTo>
                    <a:pt x="75" y="86"/>
                  </a:lnTo>
                  <a:lnTo>
                    <a:pt x="72" y="87"/>
                  </a:lnTo>
                  <a:lnTo>
                    <a:pt x="70" y="88"/>
                  </a:lnTo>
                  <a:lnTo>
                    <a:pt x="69" y="88"/>
                  </a:lnTo>
                  <a:lnTo>
                    <a:pt x="68" y="89"/>
                  </a:lnTo>
                  <a:lnTo>
                    <a:pt x="66" y="89"/>
                  </a:lnTo>
                  <a:lnTo>
                    <a:pt x="64" y="90"/>
                  </a:lnTo>
                  <a:lnTo>
                    <a:pt x="63" y="91"/>
                  </a:lnTo>
                  <a:lnTo>
                    <a:pt x="62" y="91"/>
                  </a:lnTo>
                  <a:lnTo>
                    <a:pt x="61" y="91"/>
                  </a:lnTo>
                  <a:lnTo>
                    <a:pt x="60" y="91"/>
                  </a:lnTo>
                  <a:lnTo>
                    <a:pt x="57" y="92"/>
                  </a:lnTo>
                  <a:lnTo>
                    <a:pt x="56" y="92"/>
                  </a:lnTo>
                  <a:lnTo>
                    <a:pt x="55" y="92"/>
                  </a:lnTo>
                  <a:lnTo>
                    <a:pt x="54" y="92"/>
                  </a:lnTo>
                  <a:lnTo>
                    <a:pt x="53" y="92"/>
                  </a:lnTo>
                  <a:lnTo>
                    <a:pt x="52" y="92"/>
                  </a:lnTo>
                  <a:lnTo>
                    <a:pt x="49" y="92"/>
                  </a:lnTo>
                  <a:lnTo>
                    <a:pt x="47" y="92"/>
                  </a:lnTo>
                  <a:lnTo>
                    <a:pt x="46" y="92"/>
                  </a:lnTo>
                  <a:lnTo>
                    <a:pt x="44" y="92"/>
                  </a:lnTo>
                  <a:lnTo>
                    <a:pt x="42" y="92"/>
                  </a:lnTo>
                  <a:lnTo>
                    <a:pt x="41" y="92"/>
                  </a:lnTo>
                  <a:lnTo>
                    <a:pt x="40" y="92"/>
                  </a:lnTo>
                  <a:lnTo>
                    <a:pt x="39" y="91"/>
                  </a:lnTo>
                  <a:lnTo>
                    <a:pt x="38" y="91"/>
                  </a:lnTo>
                  <a:lnTo>
                    <a:pt x="37" y="91"/>
                  </a:lnTo>
                  <a:lnTo>
                    <a:pt x="35" y="91"/>
                  </a:lnTo>
                  <a:lnTo>
                    <a:pt x="34" y="90"/>
                  </a:lnTo>
                  <a:lnTo>
                    <a:pt x="33" y="90"/>
                  </a:lnTo>
                  <a:lnTo>
                    <a:pt x="32" y="89"/>
                  </a:lnTo>
                  <a:lnTo>
                    <a:pt x="31" y="89"/>
                  </a:lnTo>
                  <a:lnTo>
                    <a:pt x="30" y="89"/>
                  </a:lnTo>
                  <a:lnTo>
                    <a:pt x="27" y="88"/>
                  </a:lnTo>
                  <a:lnTo>
                    <a:pt x="26" y="87"/>
                  </a:lnTo>
                  <a:lnTo>
                    <a:pt x="25" y="87"/>
                  </a:lnTo>
                  <a:lnTo>
                    <a:pt x="24" y="86"/>
                  </a:lnTo>
                  <a:lnTo>
                    <a:pt x="23" y="86"/>
                  </a:lnTo>
                  <a:lnTo>
                    <a:pt x="22" y="85"/>
                  </a:lnTo>
                  <a:lnTo>
                    <a:pt x="21" y="84"/>
                  </a:lnTo>
                  <a:lnTo>
                    <a:pt x="19" y="83"/>
                  </a:lnTo>
                  <a:lnTo>
                    <a:pt x="19" y="82"/>
                  </a:lnTo>
                  <a:lnTo>
                    <a:pt x="18" y="82"/>
                  </a:lnTo>
                  <a:lnTo>
                    <a:pt x="17" y="81"/>
                  </a:lnTo>
                  <a:lnTo>
                    <a:pt x="16" y="80"/>
                  </a:lnTo>
                  <a:lnTo>
                    <a:pt x="14" y="79"/>
                  </a:lnTo>
                  <a:lnTo>
                    <a:pt x="14" y="78"/>
                  </a:lnTo>
                  <a:lnTo>
                    <a:pt x="12" y="77"/>
                  </a:lnTo>
                  <a:lnTo>
                    <a:pt x="11" y="76"/>
                  </a:lnTo>
                  <a:lnTo>
                    <a:pt x="10" y="76"/>
                  </a:lnTo>
                  <a:lnTo>
                    <a:pt x="10" y="75"/>
                  </a:lnTo>
                  <a:lnTo>
                    <a:pt x="9" y="74"/>
                  </a:lnTo>
                  <a:lnTo>
                    <a:pt x="8" y="73"/>
                  </a:lnTo>
                  <a:lnTo>
                    <a:pt x="8" y="72"/>
                  </a:lnTo>
                  <a:lnTo>
                    <a:pt x="7" y="70"/>
                  </a:lnTo>
                  <a:lnTo>
                    <a:pt x="5" y="68"/>
                  </a:lnTo>
                  <a:lnTo>
                    <a:pt x="4" y="66"/>
                  </a:lnTo>
                  <a:lnTo>
                    <a:pt x="4" y="65"/>
                  </a:lnTo>
                  <a:lnTo>
                    <a:pt x="3" y="64"/>
                  </a:lnTo>
                  <a:lnTo>
                    <a:pt x="3" y="62"/>
                  </a:lnTo>
                  <a:lnTo>
                    <a:pt x="2" y="60"/>
                  </a:lnTo>
                  <a:lnTo>
                    <a:pt x="2" y="59"/>
                  </a:lnTo>
                  <a:lnTo>
                    <a:pt x="1" y="58"/>
                  </a:lnTo>
                  <a:lnTo>
                    <a:pt x="1" y="57"/>
                  </a:lnTo>
                  <a:lnTo>
                    <a:pt x="1" y="55"/>
                  </a:lnTo>
                  <a:lnTo>
                    <a:pt x="1" y="54"/>
                  </a:lnTo>
                  <a:lnTo>
                    <a:pt x="0" y="53"/>
                  </a:lnTo>
                  <a:lnTo>
                    <a:pt x="0" y="52"/>
                  </a:lnTo>
                  <a:lnTo>
                    <a:pt x="0" y="51"/>
                  </a:lnTo>
                  <a:lnTo>
                    <a:pt x="0" y="50"/>
                  </a:lnTo>
                  <a:lnTo>
                    <a:pt x="0" y="49"/>
                  </a:lnTo>
                  <a:lnTo>
                    <a:pt x="0" y="47"/>
                  </a:lnTo>
                  <a:lnTo>
                    <a:pt x="0" y="46"/>
                  </a:lnTo>
                  <a:lnTo>
                    <a:pt x="0" y="44"/>
                  </a:lnTo>
                  <a:lnTo>
                    <a:pt x="0" y="43"/>
                  </a:lnTo>
                  <a:lnTo>
                    <a:pt x="0" y="41"/>
                  </a:lnTo>
                  <a:lnTo>
                    <a:pt x="0" y="40"/>
                  </a:lnTo>
                  <a:lnTo>
                    <a:pt x="0" y="39"/>
                  </a:lnTo>
                  <a:lnTo>
                    <a:pt x="1" y="38"/>
                  </a:lnTo>
                  <a:lnTo>
                    <a:pt x="1" y="37"/>
                  </a:lnTo>
                  <a:lnTo>
                    <a:pt x="1" y="36"/>
                  </a:lnTo>
                  <a:lnTo>
                    <a:pt x="1" y="35"/>
                  </a:lnTo>
                  <a:lnTo>
                    <a:pt x="2" y="34"/>
                  </a:lnTo>
                  <a:lnTo>
                    <a:pt x="2" y="32"/>
                  </a:lnTo>
                  <a:lnTo>
                    <a:pt x="2" y="31"/>
                  </a:lnTo>
                  <a:lnTo>
                    <a:pt x="3" y="30"/>
                  </a:lnTo>
                  <a:lnTo>
                    <a:pt x="3" y="29"/>
                  </a:lnTo>
                  <a:lnTo>
                    <a:pt x="3" y="28"/>
                  </a:lnTo>
                  <a:lnTo>
                    <a:pt x="4" y="26"/>
                  </a:lnTo>
                  <a:lnTo>
                    <a:pt x="5" y="25"/>
                  </a:lnTo>
                  <a:lnTo>
                    <a:pt x="5" y="24"/>
                  </a:lnTo>
                  <a:lnTo>
                    <a:pt x="6" y="23"/>
                  </a:lnTo>
                  <a:lnTo>
                    <a:pt x="7" y="22"/>
                  </a:lnTo>
                  <a:lnTo>
                    <a:pt x="7" y="21"/>
                  </a:lnTo>
                  <a:lnTo>
                    <a:pt x="8" y="20"/>
                  </a:lnTo>
                  <a:lnTo>
                    <a:pt x="9" y="19"/>
                  </a:lnTo>
                  <a:lnTo>
                    <a:pt x="10" y="18"/>
                  </a:lnTo>
                  <a:lnTo>
                    <a:pt x="10" y="17"/>
                  </a:lnTo>
                  <a:lnTo>
                    <a:pt x="11" y="16"/>
                  </a:lnTo>
                  <a:lnTo>
                    <a:pt x="12" y="15"/>
                  </a:lnTo>
                  <a:lnTo>
                    <a:pt x="14" y="14"/>
                  </a:lnTo>
                  <a:lnTo>
                    <a:pt x="15" y="13"/>
                  </a:lnTo>
                  <a:lnTo>
                    <a:pt x="16" y="12"/>
                  </a:lnTo>
                  <a:lnTo>
                    <a:pt x="17" y="11"/>
                  </a:lnTo>
                  <a:lnTo>
                    <a:pt x="18" y="11"/>
                  </a:lnTo>
                  <a:lnTo>
                    <a:pt x="19" y="10"/>
                  </a:lnTo>
                  <a:lnTo>
                    <a:pt x="19" y="9"/>
                  </a:lnTo>
                  <a:lnTo>
                    <a:pt x="20" y="9"/>
                  </a:lnTo>
                  <a:lnTo>
                    <a:pt x="21" y="8"/>
                  </a:lnTo>
                  <a:lnTo>
                    <a:pt x="23" y="7"/>
                  </a:lnTo>
                  <a:lnTo>
                    <a:pt x="25" y="6"/>
                  </a:lnTo>
                  <a:lnTo>
                    <a:pt x="27" y="5"/>
                  </a:lnTo>
                  <a:lnTo>
                    <a:pt x="29" y="4"/>
                  </a:lnTo>
                  <a:lnTo>
                    <a:pt x="30" y="4"/>
                  </a:lnTo>
                  <a:lnTo>
                    <a:pt x="32" y="3"/>
                  </a:lnTo>
                  <a:lnTo>
                    <a:pt x="34" y="2"/>
                  </a:lnTo>
                  <a:lnTo>
                    <a:pt x="35" y="2"/>
                  </a:lnTo>
                  <a:lnTo>
                    <a:pt x="37" y="1"/>
                  </a:lnTo>
                  <a:lnTo>
                    <a:pt x="38" y="1"/>
                  </a:lnTo>
                  <a:lnTo>
                    <a:pt x="39" y="1"/>
                  </a:lnTo>
                  <a:lnTo>
                    <a:pt x="40" y="1"/>
                  </a:lnTo>
                  <a:lnTo>
                    <a:pt x="41" y="1"/>
                  </a:lnTo>
                  <a:lnTo>
                    <a:pt x="42" y="0"/>
                  </a:lnTo>
                  <a:lnTo>
                    <a:pt x="44" y="0"/>
                  </a:lnTo>
                  <a:lnTo>
                    <a:pt x="46" y="0"/>
                  </a:lnTo>
                  <a:lnTo>
                    <a:pt x="47" y="0"/>
                  </a:lnTo>
                  <a:lnTo>
                    <a:pt x="49" y="0"/>
                  </a:lnTo>
                  <a:lnTo>
                    <a:pt x="52" y="0"/>
                  </a:lnTo>
                  <a:lnTo>
                    <a:pt x="53" y="0"/>
                  </a:lnTo>
                  <a:lnTo>
                    <a:pt x="54" y="0"/>
                  </a:lnTo>
                  <a:lnTo>
                    <a:pt x="55" y="0"/>
                  </a:lnTo>
                  <a:lnTo>
                    <a:pt x="56" y="1"/>
                  </a:lnTo>
                  <a:lnTo>
                    <a:pt x="57" y="1"/>
                  </a:lnTo>
                  <a:lnTo>
                    <a:pt x="60" y="1"/>
                  </a:lnTo>
                  <a:lnTo>
                    <a:pt x="61" y="1"/>
                  </a:lnTo>
                  <a:lnTo>
                    <a:pt x="62" y="1"/>
                  </a:lnTo>
                  <a:lnTo>
                    <a:pt x="63" y="2"/>
                  </a:lnTo>
                  <a:lnTo>
                    <a:pt x="64" y="2"/>
                  </a:lnTo>
                  <a:lnTo>
                    <a:pt x="65" y="2"/>
                  </a:lnTo>
                  <a:lnTo>
                    <a:pt x="66" y="3"/>
                  </a:lnTo>
                  <a:lnTo>
                    <a:pt x="67" y="3"/>
                  </a:lnTo>
                  <a:lnTo>
                    <a:pt x="68" y="4"/>
                  </a:lnTo>
                  <a:lnTo>
                    <a:pt x="70" y="5"/>
                  </a:lnTo>
                  <a:lnTo>
                    <a:pt x="71" y="5"/>
                  </a:lnTo>
                  <a:lnTo>
                    <a:pt x="72" y="6"/>
                  </a:lnTo>
                  <a:lnTo>
                    <a:pt x="74" y="6"/>
                  </a:lnTo>
                  <a:lnTo>
                    <a:pt x="75" y="7"/>
                  </a:lnTo>
                  <a:lnTo>
                    <a:pt x="76" y="7"/>
                  </a:lnTo>
                  <a:lnTo>
                    <a:pt x="77" y="8"/>
                  </a:lnTo>
                  <a:lnTo>
                    <a:pt x="79" y="9"/>
                  </a:lnTo>
                  <a:lnTo>
                    <a:pt x="80" y="10"/>
                  </a:lnTo>
                  <a:lnTo>
                    <a:pt x="81" y="11"/>
                  </a:lnTo>
                  <a:lnTo>
                    <a:pt x="82" y="11"/>
                  </a:lnTo>
                  <a:lnTo>
                    <a:pt x="82" y="12"/>
                  </a:lnTo>
                  <a:lnTo>
                    <a:pt x="84" y="14"/>
                  </a:lnTo>
                  <a:lnTo>
                    <a:pt x="85" y="14"/>
                  </a:lnTo>
                  <a:lnTo>
                    <a:pt x="86" y="15"/>
                  </a:lnTo>
                  <a:lnTo>
                    <a:pt x="86" y="16"/>
                  </a:lnTo>
                  <a:lnTo>
                    <a:pt x="87" y="17"/>
                  </a:lnTo>
                  <a:lnTo>
                    <a:pt x="89" y="18"/>
                  </a:lnTo>
                  <a:lnTo>
                    <a:pt x="89" y="19"/>
                  </a:lnTo>
                  <a:lnTo>
                    <a:pt x="90" y="20"/>
                  </a:lnTo>
                  <a:lnTo>
                    <a:pt x="91" y="20"/>
                  </a:lnTo>
                  <a:lnTo>
                    <a:pt x="92" y="22"/>
                  </a:lnTo>
                  <a:lnTo>
                    <a:pt x="93" y="24"/>
                  </a:lnTo>
                  <a:lnTo>
                    <a:pt x="94" y="26"/>
                  </a:lnTo>
                  <a:lnTo>
                    <a:pt x="94" y="27"/>
                  </a:lnTo>
                  <a:lnTo>
                    <a:pt x="95" y="28"/>
                  </a:lnTo>
                  <a:lnTo>
                    <a:pt x="96" y="30"/>
                  </a:lnTo>
                  <a:lnTo>
                    <a:pt x="96" y="32"/>
                  </a:lnTo>
                  <a:lnTo>
                    <a:pt x="97" y="34"/>
                  </a:lnTo>
                  <a:lnTo>
                    <a:pt x="97" y="35"/>
                  </a:lnTo>
                  <a:lnTo>
                    <a:pt x="97" y="36"/>
                  </a:lnTo>
                  <a:lnTo>
                    <a:pt x="98" y="37"/>
                  </a:lnTo>
                  <a:lnTo>
                    <a:pt x="98" y="38"/>
                  </a:lnTo>
                  <a:lnTo>
                    <a:pt x="98" y="39"/>
                  </a:lnTo>
                  <a:lnTo>
                    <a:pt x="98" y="40"/>
                  </a:lnTo>
                  <a:lnTo>
                    <a:pt x="98" y="41"/>
                  </a:lnTo>
                  <a:lnTo>
                    <a:pt x="98" y="43"/>
                  </a:lnTo>
                  <a:lnTo>
                    <a:pt x="99" y="44"/>
                  </a:lnTo>
                  <a:lnTo>
                    <a:pt x="99" y="45"/>
                  </a:lnTo>
                  <a:lnTo>
                    <a:pt x="99" y="46"/>
                  </a:lnTo>
                  <a:lnTo>
                    <a:pt x="99" y="46"/>
                  </a:lnTo>
                  <a:close/>
                </a:path>
              </a:pathLst>
            </a:custGeom>
            <a:solidFill>
              <a:srgbClr val="DF00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1" name="Freeform 9"/>
            <p:cNvSpPr>
              <a:spLocks/>
            </p:cNvSpPr>
            <p:nvPr/>
          </p:nvSpPr>
          <p:spPr bwMode="auto">
            <a:xfrm>
              <a:off x="2429232" y="1014414"/>
              <a:ext cx="254000" cy="509588"/>
            </a:xfrm>
            <a:custGeom>
              <a:avLst/>
              <a:gdLst>
                <a:gd name="T0" fmla="*/ 153 w 160"/>
                <a:gd name="T1" fmla="*/ 23 h 321"/>
                <a:gd name="T2" fmla="*/ 152 w 160"/>
                <a:gd name="T3" fmla="*/ 18 h 321"/>
                <a:gd name="T4" fmla="*/ 151 w 160"/>
                <a:gd name="T5" fmla="*/ 14 h 321"/>
                <a:gd name="T6" fmla="*/ 148 w 160"/>
                <a:gd name="T7" fmla="*/ 10 h 321"/>
                <a:gd name="T8" fmla="*/ 145 w 160"/>
                <a:gd name="T9" fmla="*/ 6 h 321"/>
                <a:gd name="T10" fmla="*/ 141 w 160"/>
                <a:gd name="T11" fmla="*/ 3 h 321"/>
                <a:gd name="T12" fmla="*/ 139 w 160"/>
                <a:gd name="T13" fmla="*/ 2 h 321"/>
                <a:gd name="T14" fmla="*/ 133 w 160"/>
                <a:gd name="T15" fmla="*/ 0 h 321"/>
                <a:gd name="T16" fmla="*/ 80 w 160"/>
                <a:gd name="T17" fmla="*/ 0 h 321"/>
                <a:gd name="T18" fmla="*/ 27 w 160"/>
                <a:gd name="T19" fmla="*/ 0 h 321"/>
                <a:gd name="T20" fmla="*/ 23 w 160"/>
                <a:gd name="T21" fmla="*/ 1 h 321"/>
                <a:gd name="T22" fmla="*/ 20 w 160"/>
                <a:gd name="T23" fmla="*/ 3 h 321"/>
                <a:gd name="T24" fmla="*/ 16 w 160"/>
                <a:gd name="T25" fmla="*/ 6 h 321"/>
                <a:gd name="T26" fmla="*/ 12 w 160"/>
                <a:gd name="T27" fmla="*/ 9 h 321"/>
                <a:gd name="T28" fmla="*/ 10 w 160"/>
                <a:gd name="T29" fmla="*/ 13 h 321"/>
                <a:gd name="T30" fmla="*/ 8 w 160"/>
                <a:gd name="T31" fmla="*/ 18 h 321"/>
                <a:gd name="T32" fmla="*/ 7 w 160"/>
                <a:gd name="T33" fmla="*/ 23 h 321"/>
                <a:gd name="T34" fmla="*/ 5 w 160"/>
                <a:gd name="T35" fmla="*/ 59 h 321"/>
                <a:gd name="T36" fmla="*/ 0 w 160"/>
                <a:gd name="T37" fmla="*/ 156 h 321"/>
                <a:gd name="T38" fmla="*/ 1 w 160"/>
                <a:gd name="T39" fmla="*/ 161 h 321"/>
                <a:gd name="T40" fmla="*/ 2 w 160"/>
                <a:gd name="T41" fmla="*/ 166 h 321"/>
                <a:gd name="T42" fmla="*/ 5 w 160"/>
                <a:gd name="T43" fmla="*/ 171 h 321"/>
                <a:gd name="T44" fmla="*/ 7 w 160"/>
                <a:gd name="T45" fmla="*/ 174 h 321"/>
                <a:gd name="T46" fmla="*/ 10 w 160"/>
                <a:gd name="T47" fmla="*/ 177 h 321"/>
                <a:gd name="T48" fmla="*/ 13 w 160"/>
                <a:gd name="T49" fmla="*/ 179 h 321"/>
                <a:gd name="T50" fmla="*/ 17 w 160"/>
                <a:gd name="T51" fmla="*/ 180 h 321"/>
                <a:gd name="T52" fmla="*/ 22 w 160"/>
                <a:gd name="T53" fmla="*/ 182 h 321"/>
                <a:gd name="T54" fmla="*/ 28 w 160"/>
                <a:gd name="T55" fmla="*/ 212 h 321"/>
                <a:gd name="T56" fmla="*/ 33 w 160"/>
                <a:gd name="T57" fmla="*/ 304 h 321"/>
                <a:gd name="T58" fmla="*/ 34 w 160"/>
                <a:gd name="T59" fmla="*/ 307 h 321"/>
                <a:gd name="T60" fmla="*/ 35 w 160"/>
                <a:gd name="T61" fmla="*/ 311 h 321"/>
                <a:gd name="T62" fmla="*/ 36 w 160"/>
                <a:gd name="T63" fmla="*/ 314 h 321"/>
                <a:gd name="T64" fmla="*/ 38 w 160"/>
                <a:gd name="T65" fmla="*/ 317 h 321"/>
                <a:gd name="T66" fmla="*/ 40 w 160"/>
                <a:gd name="T67" fmla="*/ 319 h 321"/>
                <a:gd name="T68" fmla="*/ 43 w 160"/>
                <a:gd name="T69" fmla="*/ 320 h 321"/>
                <a:gd name="T70" fmla="*/ 46 w 160"/>
                <a:gd name="T71" fmla="*/ 321 h 321"/>
                <a:gd name="T72" fmla="*/ 80 w 160"/>
                <a:gd name="T73" fmla="*/ 321 h 321"/>
                <a:gd name="T74" fmla="*/ 115 w 160"/>
                <a:gd name="T75" fmla="*/ 321 h 321"/>
                <a:gd name="T76" fmla="*/ 118 w 160"/>
                <a:gd name="T77" fmla="*/ 320 h 321"/>
                <a:gd name="T78" fmla="*/ 121 w 160"/>
                <a:gd name="T79" fmla="*/ 318 h 321"/>
                <a:gd name="T80" fmla="*/ 123 w 160"/>
                <a:gd name="T81" fmla="*/ 316 h 321"/>
                <a:gd name="T82" fmla="*/ 125 w 160"/>
                <a:gd name="T83" fmla="*/ 313 h 321"/>
                <a:gd name="T84" fmla="*/ 126 w 160"/>
                <a:gd name="T85" fmla="*/ 310 h 321"/>
                <a:gd name="T86" fmla="*/ 127 w 160"/>
                <a:gd name="T87" fmla="*/ 306 h 321"/>
                <a:gd name="T88" fmla="*/ 127 w 160"/>
                <a:gd name="T89" fmla="*/ 303 h 321"/>
                <a:gd name="T90" fmla="*/ 133 w 160"/>
                <a:gd name="T91" fmla="*/ 182 h 321"/>
                <a:gd name="T92" fmla="*/ 138 w 160"/>
                <a:gd name="T93" fmla="*/ 182 h 321"/>
                <a:gd name="T94" fmla="*/ 143 w 160"/>
                <a:gd name="T95" fmla="*/ 180 h 321"/>
                <a:gd name="T96" fmla="*/ 146 w 160"/>
                <a:gd name="T97" fmla="*/ 179 h 321"/>
                <a:gd name="T98" fmla="*/ 151 w 160"/>
                <a:gd name="T99" fmla="*/ 177 h 321"/>
                <a:gd name="T100" fmla="*/ 154 w 160"/>
                <a:gd name="T101" fmla="*/ 174 h 321"/>
                <a:gd name="T102" fmla="*/ 156 w 160"/>
                <a:gd name="T103" fmla="*/ 170 h 321"/>
                <a:gd name="T104" fmla="*/ 158 w 160"/>
                <a:gd name="T105" fmla="*/ 166 h 321"/>
                <a:gd name="T106" fmla="*/ 160 w 160"/>
                <a:gd name="T107" fmla="*/ 161 h 321"/>
                <a:gd name="T108" fmla="*/ 160 w 160"/>
                <a:gd name="T109" fmla="*/ 156 h 321"/>
                <a:gd name="T110" fmla="*/ 155 w 160"/>
                <a:gd name="T111" fmla="*/ 5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60" h="321">
                  <a:moveTo>
                    <a:pt x="154" y="28"/>
                  </a:moveTo>
                  <a:lnTo>
                    <a:pt x="154" y="26"/>
                  </a:lnTo>
                  <a:lnTo>
                    <a:pt x="153" y="25"/>
                  </a:lnTo>
                  <a:lnTo>
                    <a:pt x="153" y="23"/>
                  </a:lnTo>
                  <a:lnTo>
                    <a:pt x="153" y="22"/>
                  </a:lnTo>
                  <a:lnTo>
                    <a:pt x="153" y="21"/>
                  </a:lnTo>
                  <a:lnTo>
                    <a:pt x="153" y="19"/>
                  </a:lnTo>
                  <a:lnTo>
                    <a:pt x="152" y="18"/>
                  </a:lnTo>
                  <a:lnTo>
                    <a:pt x="152" y="17"/>
                  </a:lnTo>
                  <a:lnTo>
                    <a:pt x="152" y="17"/>
                  </a:lnTo>
                  <a:lnTo>
                    <a:pt x="151" y="16"/>
                  </a:lnTo>
                  <a:lnTo>
                    <a:pt x="151" y="14"/>
                  </a:lnTo>
                  <a:lnTo>
                    <a:pt x="150" y="13"/>
                  </a:lnTo>
                  <a:lnTo>
                    <a:pt x="150" y="12"/>
                  </a:lnTo>
                  <a:lnTo>
                    <a:pt x="148" y="11"/>
                  </a:lnTo>
                  <a:lnTo>
                    <a:pt x="148" y="10"/>
                  </a:lnTo>
                  <a:lnTo>
                    <a:pt x="147" y="9"/>
                  </a:lnTo>
                  <a:lnTo>
                    <a:pt x="146" y="8"/>
                  </a:lnTo>
                  <a:lnTo>
                    <a:pt x="146" y="7"/>
                  </a:lnTo>
                  <a:lnTo>
                    <a:pt x="145" y="6"/>
                  </a:lnTo>
                  <a:lnTo>
                    <a:pt x="144" y="6"/>
                  </a:lnTo>
                  <a:lnTo>
                    <a:pt x="143" y="5"/>
                  </a:lnTo>
                  <a:lnTo>
                    <a:pt x="142" y="4"/>
                  </a:lnTo>
                  <a:lnTo>
                    <a:pt x="141" y="3"/>
                  </a:lnTo>
                  <a:lnTo>
                    <a:pt x="141" y="3"/>
                  </a:lnTo>
                  <a:lnTo>
                    <a:pt x="140" y="3"/>
                  </a:lnTo>
                  <a:lnTo>
                    <a:pt x="139" y="2"/>
                  </a:lnTo>
                  <a:lnTo>
                    <a:pt x="139" y="2"/>
                  </a:lnTo>
                  <a:lnTo>
                    <a:pt x="138" y="1"/>
                  </a:lnTo>
                  <a:lnTo>
                    <a:pt x="137" y="1"/>
                  </a:lnTo>
                  <a:lnTo>
                    <a:pt x="136" y="1"/>
                  </a:lnTo>
                  <a:lnTo>
                    <a:pt x="133" y="0"/>
                  </a:lnTo>
                  <a:lnTo>
                    <a:pt x="132" y="0"/>
                  </a:lnTo>
                  <a:lnTo>
                    <a:pt x="131" y="0"/>
                  </a:lnTo>
                  <a:lnTo>
                    <a:pt x="130" y="0"/>
                  </a:lnTo>
                  <a:lnTo>
                    <a:pt x="80" y="0"/>
                  </a:lnTo>
                  <a:lnTo>
                    <a:pt x="30" y="0"/>
                  </a:lnTo>
                  <a:lnTo>
                    <a:pt x="28" y="0"/>
                  </a:lnTo>
                  <a:lnTo>
                    <a:pt x="27" y="0"/>
                  </a:lnTo>
                  <a:lnTo>
                    <a:pt x="27" y="0"/>
                  </a:lnTo>
                  <a:lnTo>
                    <a:pt x="26" y="0"/>
                  </a:lnTo>
                  <a:lnTo>
                    <a:pt x="25" y="1"/>
                  </a:lnTo>
                  <a:lnTo>
                    <a:pt x="24" y="1"/>
                  </a:lnTo>
                  <a:lnTo>
                    <a:pt x="23" y="1"/>
                  </a:lnTo>
                  <a:lnTo>
                    <a:pt x="22" y="2"/>
                  </a:lnTo>
                  <a:lnTo>
                    <a:pt x="21" y="2"/>
                  </a:lnTo>
                  <a:lnTo>
                    <a:pt x="21" y="2"/>
                  </a:lnTo>
                  <a:lnTo>
                    <a:pt x="20" y="3"/>
                  </a:lnTo>
                  <a:lnTo>
                    <a:pt x="19" y="3"/>
                  </a:lnTo>
                  <a:lnTo>
                    <a:pt x="18" y="4"/>
                  </a:lnTo>
                  <a:lnTo>
                    <a:pt x="17" y="5"/>
                  </a:lnTo>
                  <a:lnTo>
                    <a:pt x="16" y="6"/>
                  </a:lnTo>
                  <a:lnTo>
                    <a:pt x="16" y="6"/>
                  </a:lnTo>
                  <a:lnTo>
                    <a:pt x="15" y="7"/>
                  </a:lnTo>
                  <a:lnTo>
                    <a:pt x="13" y="8"/>
                  </a:lnTo>
                  <a:lnTo>
                    <a:pt x="12" y="9"/>
                  </a:lnTo>
                  <a:lnTo>
                    <a:pt x="12" y="10"/>
                  </a:lnTo>
                  <a:lnTo>
                    <a:pt x="11" y="11"/>
                  </a:lnTo>
                  <a:lnTo>
                    <a:pt x="11" y="12"/>
                  </a:lnTo>
                  <a:lnTo>
                    <a:pt x="10" y="13"/>
                  </a:lnTo>
                  <a:lnTo>
                    <a:pt x="9" y="14"/>
                  </a:lnTo>
                  <a:lnTo>
                    <a:pt x="9" y="16"/>
                  </a:lnTo>
                  <a:lnTo>
                    <a:pt x="9" y="17"/>
                  </a:lnTo>
                  <a:lnTo>
                    <a:pt x="8" y="18"/>
                  </a:lnTo>
                  <a:lnTo>
                    <a:pt x="8" y="19"/>
                  </a:lnTo>
                  <a:lnTo>
                    <a:pt x="8" y="21"/>
                  </a:lnTo>
                  <a:lnTo>
                    <a:pt x="7" y="22"/>
                  </a:lnTo>
                  <a:lnTo>
                    <a:pt x="7" y="23"/>
                  </a:lnTo>
                  <a:lnTo>
                    <a:pt x="7" y="25"/>
                  </a:lnTo>
                  <a:lnTo>
                    <a:pt x="7" y="26"/>
                  </a:lnTo>
                  <a:lnTo>
                    <a:pt x="7" y="28"/>
                  </a:lnTo>
                  <a:lnTo>
                    <a:pt x="5" y="59"/>
                  </a:lnTo>
                  <a:lnTo>
                    <a:pt x="3" y="90"/>
                  </a:lnTo>
                  <a:lnTo>
                    <a:pt x="2" y="122"/>
                  </a:lnTo>
                  <a:lnTo>
                    <a:pt x="0" y="154"/>
                  </a:lnTo>
                  <a:lnTo>
                    <a:pt x="0" y="156"/>
                  </a:lnTo>
                  <a:lnTo>
                    <a:pt x="0" y="157"/>
                  </a:lnTo>
                  <a:lnTo>
                    <a:pt x="0" y="159"/>
                  </a:lnTo>
                  <a:lnTo>
                    <a:pt x="0" y="160"/>
                  </a:lnTo>
                  <a:lnTo>
                    <a:pt x="1" y="161"/>
                  </a:lnTo>
                  <a:lnTo>
                    <a:pt x="1" y="162"/>
                  </a:lnTo>
                  <a:lnTo>
                    <a:pt x="1" y="164"/>
                  </a:lnTo>
                  <a:lnTo>
                    <a:pt x="2" y="165"/>
                  </a:lnTo>
                  <a:lnTo>
                    <a:pt x="2" y="166"/>
                  </a:lnTo>
                  <a:lnTo>
                    <a:pt x="3" y="167"/>
                  </a:lnTo>
                  <a:lnTo>
                    <a:pt x="3" y="169"/>
                  </a:lnTo>
                  <a:lnTo>
                    <a:pt x="4" y="170"/>
                  </a:lnTo>
                  <a:lnTo>
                    <a:pt x="5" y="171"/>
                  </a:lnTo>
                  <a:lnTo>
                    <a:pt x="5" y="172"/>
                  </a:lnTo>
                  <a:lnTo>
                    <a:pt x="6" y="172"/>
                  </a:lnTo>
                  <a:lnTo>
                    <a:pt x="6" y="173"/>
                  </a:lnTo>
                  <a:lnTo>
                    <a:pt x="7" y="174"/>
                  </a:lnTo>
                  <a:lnTo>
                    <a:pt x="8" y="175"/>
                  </a:lnTo>
                  <a:lnTo>
                    <a:pt x="8" y="175"/>
                  </a:lnTo>
                  <a:lnTo>
                    <a:pt x="9" y="176"/>
                  </a:lnTo>
                  <a:lnTo>
                    <a:pt x="10" y="177"/>
                  </a:lnTo>
                  <a:lnTo>
                    <a:pt x="11" y="178"/>
                  </a:lnTo>
                  <a:lnTo>
                    <a:pt x="12" y="178"/>
                  </a:lnTo>
                  <a:lnTo>
                    <a:pt x="12" y="178"/>
                  </a:lnTo>
                  <a:lnTo>
                    <a:pt x="13" y="179"/>
                  </a:lnTo>
                  <a:lnTo>
                    <a:pt x="13" y="179"/>
                  </a:lnTo>
                  <a:lnTo>
                    <a:pt x="15" y="180"/>
                  </a:lnTo>
                  <a:lnTo>
                    <a:pt x="16" y="180"/>
                  </a:lnTo>
                  <a:lnTo>
                    <a:pt x="17" y="180"/>
                  </a:lnTo>
                  <a:lnTo>
                    <a:pt x="19" y="181"/>
                  </a:lnTo>
                  <a:lnTo>
                    <a:pt x="20" y="181"/>
                  </a:lnTo>
                  <a:lnTo>
                    <a:pt x="21" y="181"/>
                  </a:lnTo>
                  <a:lnTo>
                    <a:pt x="22" y="182"/>
                  </a:lnTo>
                  <a:lnTo>
                    <a:pt x="23" y="182"/>
                  </a:lnTo>
                  <a:lnTo>
                    <a:pt x="24" y="182"/>
                  </a:lnTo>
                  <a:lnTo>
                    <a:pt x="27" y="182"/>
                  </a:lnTo>
                  <a:lnTo>
                    <a:pt x="28" y="212"/>
                  </a:lnTo>
                  <a:lnTo>
                    <a:pt x="31" y="242"/>
                  </a:lnTo>
                  <a:lnTo>
                    <a:pt x="32" y="272"/>
                  </a:lnTo>
                  <a:lnTo>
                    <a:pt x="33" y="303"/>
                  </a:lnTo>
                  <a:lnTo>
                    <a:pt x="33" y="304"/>
                  </a:lnTo>
                  <a:lnTo>
                    <a:pt x="33" y="305"/>
                  </a:lnTo>
                  <a:lnTo>
                    <a:pt x="34" y="305"/>
                  </a:lnTo>
                  <a:lnTo>
                    <a:pt x="34" y="306"/>
                  </a:lnTo>
                  <a:lnTo>
                    <a:pt x="34" y="307"/>
                  </a:lnTo>
                  <a:lnTo>
                    <a:pt x="34" y="308"/>
                  </a:lnTo>
                  <a:lnTo>
                    <a:pt x="34" y="309"/>
                  </a:lnTo>
                  <a:lnTo>
                    <a:pt x="34" y="310"/>
                  </a:lnTo>
                  <a:lnTo>
                    <a:pt x="35" y="311"/>
                  </a:lnTo>
                  <a:lnTo>
                    <a:pt x="35" y="311"/>
                  </a:lnTo>
                  <a:lnTo>
                    <a:pt x="35" y="312"/>
                  </a:lnTo>
                  <a:lnTo>
                    <a:pt x="36" y="313"/>
                  </a:lnTo>
                  <a:lnTo>
                    <a:pt x="36" y="314"/>
                  </a:lnTo>
                  <a:lnTo>
                    <a:pt x="36" y="314"/>
                  </a:lnTo>
                  <a:lnTo>
                    <a:pt x="37" y="315"/>
                  </a:lnTo>
                  <a:lnTo>
                    <a:pt x="37" y="316"/>
                  </a:lnTo>
                  <a:lnTo>
                    <a:pt x="38" y="317"/>
                  </a:lnTo>
                  <a:lnTo>
                    <a:pt x="39" y="317"/>
                  </a:lnTo>
                  <a:lnTo>
                    <a:pt x="39" y="318"/>
                  </a:lnTo>
                  <a:lnTo>
                    <a:pt x="40" y="318"/>
                  </a:lnTo>
                  <a:lnTo>
                    <a:pt x="40" y="319"/>
                  </a:lnTo>
                  <a:lnTo>
                    <a:pt x="41" y="319"/>
                  </a:lnTo>
                  <a:lnTo>
                    <a:pt x="42" y="319"/>
                  </a:lnTo>
                  <a:lnTo>
                    <a:pt x="42" y="320"/>
                  </a:lnTo>
                  <a:lnTo>
                    <a:pt x="43" y="320"/>
                  </a:lnTo>
                  <a:lnTo>
                    <a:pt x="45" y="320"/>
                  </a:lnTo>
                  <a:lnTo>
                    <a:pt x="45" y="321"/>
                  </a:lnTo>
                  <a:lnTo>
                    <a:pt x="46" y="321"/>
                  </a:lnTo>
                  <a:lnTo>
                    <a:pt x="46" y="321"/>
                  </a:lnTo>
                  <a:lnTo>
                    <a:pt x="47" y="321"/>
                  </a:lnTo>
                  <a:lnTo>
                    <a:pt x="47" y="321"/>
                  </a:lnTo>
                  <a:lnTo>
                    <a:pt x="48" y="321"/>
                  </a:lnTo>
                  <a:lnTo>
                    <a:pt x="80" y="321"/>
                  </a:lnTo>
                  <a:lnTo>
                    <a:pt x="113" y="321"/>
                  </a:lnTo>
                  <a:lnTo>
                    <a:pt x="114" y="321"/>
                  </a:lnTo>
                  <a:lnTo>
                    <a:pt x="114" y="321"/>
                  </a:lnTo>
                  <a:lnTo>
                    <a:pt x="115" y="321"/>
                  </a:lnTo>
                  <a:lnTo>
                    <a:pt x="116" y="321"/>
                  </a:lnTo>
                  <a:lnTo>
                    <a:pt x="116" y="320"/>
                  </a:lnTo>
                  <a:lnTo>
                    <a:pt x="117" y="320"/>
                  </a:lnTo>
                  <a:lnTo>
                    <a:pt x="118" y="320"/>
                  </a:lnTo>
                  <a:lnTo>
                    <a:pt x="118" y="319"/>
                  </a:lnTo>
                  <a:lnTo>
                    <a:pt x="120" y="319"/>
                  </a:lnTo>
                  <a:lnTo>
                    <a:pt x="120" y="319"/>
                  </a:lnTo>
                  <a:lnTo>
                    <a:pt x="121" y="318"/>
                  </a:lnTo>
                  <a:lnTo>
                    <a:pt x="121" y="318"/>
                  </a:lnTo>
                  <a:lnTo>
                    <a:pt x="122" y="317"/>
                  </a:lnTo>
                  <a:lnTo>
                    <a:pt x="123" y="317"/>
                  </a:lnTo>
                  <a:lnTo>
                    <a:pt x="123" y="316"/>
                  </a:lnTo>
                  <a:lnTo>
                    <a:pt x="123" y="316"/>
                  </a:lnTo>
                  <a:lnTo>
                    <a:pt x="124" y="315"/>
                  </a:lnTo>
                  <a:lnTo>
                    <a:pt x="124" y="314"/>
                  </a:lnTo>
                  <a:lnTo>
                    <a:pt x="125" y="313"/>
                  </a:lnTo>
                  <a:lnTo>
                    <a:pt x="125" y="312"/>
                  </a:lnTo>
                  <a:lnTo>
                    <a:pt x="126" y="311"/>
                  </a:lnTo>
                  <a:lnTo>
                    <a:pt x="126" y="311"/>
                  </a:lnTo>
                  <a:lnTo>
                    <a:pt x="126" y="310"/>
                  </a:lnTo>
                  <a:lnTo>
                    <a:pt x="127" y="309"/>
                  </a:lnTo>
                  <a:lnTo>
                    <a:pt x="127" y="308"/>
                  </a:lnTo>
                  <a:lnTo>
                    <a:pt x="127" y="307"/>
                  </a:lnTo>
                  <a:lnTo>
                    <a:pt x="127" y="306"/>
                  </a:lnTo>
                  <a:lnTo>
                    <a:pt x="127" y="305"/>
                  </a:lnTo>
                  <a:lnTo>
                    <a:pt x="127" y="305"/>
                  </a:lnTo>
                  <a:lnTo>
                    <a:pt x="127" y="304"/>
                  </a:lnTo>
                  <a:lnTo>
                    <a:pt x="127" y="303"/>
                  </a:lnTo>
                  <a:lnTo>
                    <a:pt x="129" y="272"/>
                  </a:lnTo>
                  <a:lnTo>
                    <a:pt x="130" y="242"/>
                  </a:lnTo>
                  <a:lnTo>
                    <a:pt x="131" y="212"/>
                  </a:lnTo>
                  <a:lnTo>
                    <a:pt x="133" y="182"/>
                  </a:lnTo>
                  <a:lnTo>
                    <a:pt x="136" y="182"/>
                  </a:lnTo>
                  <a:lnTo>
                    <a:pt x="137" y="182"/>
                  </a:lnTo>
                  <a:lnTo>
                    <a:pt x="138" y="182"/>
                  </a:lnTo>
                  <a:lnTo>
                    <a:pt x="138" y="182"/>
                  </a:lnTo>
                  <a:lnTo>
                    <a:pt x="140" y="181"/>
                  </a:lnTo>
                  <a:lnTo>
                    <a:pt x="141" y="181"/>
                  </a:lnTo>
                  <a:lnTo>
                    <a:pt x="142" y="181"/>
                  </a:lnTo>
                  <a:lnTo>
                    <a:pt x="143" y="180"/>
                  </a:lnTo>
                  <a:lnTo>
                    <a:pt x="144" y="180"/>
                  </a:lnTo>
                  <a:lnTo>
                    <a:pt x="144" y="180"/>
                  </a:lnTo>
                  <a:lnTo>
                    <a:pt x="145" y="180"/>
                  </a:lnTo>
                  <a:lnTo>
                    <a:pt x="146" y="179"/>
                  </a:lnTo>
                  <a:lnTo>
                    <a:pt x="147" y="178"/>
                  </a:lnTo>
                  <a:lnTo>
                    <a:pt x="148" y="178"/>
                  </a:lnTo>
                  <a:lnTo>
                    <a:pt x="150" y="177"/>
                  </a:lnTo>
                  <a:lnTo>
                    <a:pt x="151" y="177"/>
                  </a:lnTo>
                  <a:lnTo>
                    <a:pt x="151" y="176"/>
                  </a:lnTo>
                  <a:lnTo>
                    <a:pt x="152" y="175"/>
                  </a:lnTo>
                  <a:lnTo>
                    <a:pt x="153" y="175"/>
                  </a:lnTo>
                  <a:lnTo>
                    <a:pt x="154" y="174"/>
                  </a:lnTo>
                  <a:lnTo>
                    <a:pt x="154" y="173"/>
                  </a:lnTo>
                  <a:lnTo>
                    <a:pt x="155" y="172"/>
                  </a:lnTo>
                  <a:lnTo>
                    <a:pt x="156" y="171"/>
                  </a:lnTo>
                  <a:lnTo>
                    <a:pt x="156" y="170"/>
                  </a:lnTo>
                  <a:lnTo>
                    <a:pt x="157" y="169"/>
                  </a:lnTo>
                  <a:lnTo>
                    <a:pt x="157" y="169"/>
                  </a:lnTo>
                  <a:lnTo>
                    <a:pt x="158" y="167"/>
                  </a:lnTo>
                  <a:lnTo>
                    <a:pt x="158" y="166"/>
                  </a:lnTo>
                  <a:lnTo>
                    <a:pt x="159" y="165"/>
                  </a:lnTo>
                  <a:lnTo>
                    <a:pt x="159" y="164"/>
                  </a:lnTo>
                  <a:lnTo>
                    <a:pt x="159" y="162"/>
                  </a:lnTo>
                  <a:lnTo>
                    <a:pt x="160" y="161"/>
                  </a:lnTo>
                  <a:lnTo>
                    <a:pt x="160" y="160"/>
                  </a:lnTo>
                  <a:lnTo>
                    <a:pt x="160" y="159"/>
                  </a:lnTo>
                  <a:lnTo>
                    <a:pt x="160" y="157"/>
                  </a:lnTo>
                  <a:lnTo>
                    <a:pt x="160" y="156"/>
                  </a:lnTo>
                  <a:lnTo>
                    <a:pt x="160" y="154"/>
                  </a:lnTo>
                  <a:lnTo>
                    <a:pt x="159" y="122"/>
                  </a:lnTo>
                  <a:lnTo>
                    <a:pt x="157" y="90"/>
                  </a:lnTo>
                  <a:lnTo>
                    <a:pt x="155" y="59"/>
                  </a:lnTo>
                  <a:lnTo>
                    <a:pt x="154" y="28"/>
                  </a:lnTo>
                  <a:lnTo>
                    <a:pt x="154" y="28"/>
                  </a:lnTo>
                  <a:close/>
                </a:path>
              </a:pathLst>
            </a:custGeom>
            <a:solidFill>
              <a:srgbClr val="DF00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grpSp>
      <p:grpSp>
        <p:nvGrpSpPr>
          <p:cNvPr id="32" name="Group 31"/>
          <p:cNvGrpSpPr/>
          <p:nvPr/>
        </p:nvGrpSpPr>
        <p:grpSpPr>
          <a:xfrm>
            <a:off x="5662689" y="5444212"/>
            <a:ext cx="198022" cy="541931"/>
            <a:chOff x="2429232" y="853283"/>
            <a:chExt cx="254000" cy="670719"/>
          </a:xfrm>
        </p:grpSpPr>
        <p:sp>
          <p:nvSpPr>
            <p:cNvPr id="33" name="Freeform 7"/>
            <p:cNvSpPr>
              <a:spLocks/>
            </p:cNvSpPr>
            <p:nvPr/>
          </p:nvSpPr>
          <p:spPr bwMode="auto">
            <a:xfrm>
              <a:off x="2477650" y="853283"/>
              <a:ext cx="157163" cy="146050"/>
            </a:xfrm>
            <a:custGeom>
              <a:avLst/>
              <a:gdLst>
                <a:gd name="T0" fmla="*/ 98 w 99"/>
                <a:gd name="T1" fmla="*/ 51 h 92"/>
                <a:gd name="T2" fmla="*/ 98 w 99"/>
                <a:gd name="T3" fmla="*/ 55 h 92"/>
                <a:gd name="T4" fmla="*/ 96 w 99"/>
                <a:gd name="T5" fmla="*/ 60 h 92"/>
                <a:gd name="T6" fmla="*/ 95 w 99"/>
                <a:gd name="T7" fmla="*/ 64 h 92"/>
                <a:gd name="T8" fmla="*/ 92 w 99"/>
                <a:gd name="T9" fmla="*/ 69 h 92"/>
                <a:gd name="T10" fmla="*/ 89 w 99"/>
                <a:gd name="T11" fmla="*/ 74 h 92"/>
                <a:gd name="T12" fmla="*/ 86 w 99"/>
                <a:gd name="T13" fmla="*/ 77 h 92"/>
                <a:gd name="T14" fmla="*/ 82 w 99"/>
                <a:gd name="T15" fmla="*/ 81 h 92"/>
                <a:gd name="T16" fmla="*/ 78 w 99"/>
                <a:gd name="T17" fmla="*/ 84 h 92"/>
                <a:gd name="T18" fmla="*/ 70 w 99"/>
                <a:gd name="T19" fmla="*/ 88 h 92"/>
                <a:gd name="T20" fmla="*/ 64 w 99"/>
                <a:gd name="T21" fmla="*/ 90 h 92"/>
                <a:gd name="T22" fmla="*/ 60 w 99"/>
                <a:gd name="T23" fmla="*/ 91 h 92"/>
                <a:gd name="T24" fmla="*/ 54 w 99"/>
                <a:gd name="T25" fmla="*/ 92 h 92"/>
                <a:gd name="T26" fmla="*/ 47 w 99"/>
                <a:gd name="T27" fmla="*/ 92 h 92"/>
                <a:gd name="T28" fmla="*/ 41 w 99"/>
                <a:gd name="T29" fmla="*/ 92 h 92"/>
                <a:gd name="T30" fmla="*/ 37 w 99"/>
                <a:gd name="T31" fmla="*/ 91 h 92"/>
                <a:gd name="T32" fmla="*/ 32 w 99"/>
                <a:gd name="T33" fmla="*/ 89 h 92"/>
                <a:gd name="T34" fmla="*/ 26 w 99"/>
                <a:gd name="T35" fmla="*/ 87 h 92"/>
                <a:gd name="T36" fmla="*/ 22 w 99"/>
                <a:gd name="T37" fmla="*/ 85 h 92"/>
                <a:gd name="T38" fmla="*/ 18 w 99"/>
                <a:gd name="T39" fmla="*/ 82 h 92"/>
                <a:gd name="T40" fmla="*/ 14 w 99"/>
                <a:gd name="T41" fmla="*/ 78 h 92"/>
                <a:gd name="T42" fmla="*/ 10 w 99"/>
                <a:gd name="T43" fmla="*/ 75 h 92"/>
                <a:gd name="T44" fmla="*/ 7 w 99"/>
                <a:gd name="T45" fmla="*/ 70 h 92"/>
                <a:gd name="T46" fmla="*/ 3 w 99"/>
                <a:gd name="T47" fmla="*/ 64 h 92"/>
                <a:gd name="T48" fmla="*/ 1 w 99"/>
                <a:gd name="T49" fmla="*/ 58 h 92"/>
                <a:gd name="T50" fmla="*/ 0 w 99"/>
                <a:gd name="T51" fmla="*/ 53 h 92"/>
                <a:gd name="T52" fmla="*/ 0 w 99"/>
                <a:gd name="T53" fmla="*/ 49 h 92"/>
                <a:gd name="T54" fmla="*/ 0 w 99"/>
                <a:gd name="T55" fmla="*/ 43 h 92"/>
                <a:gd name="T56" fmla="*/ 1 w 99"/>
                <a:gd name="T57" fmla="*/ 38 h 92"/>
                <a:gd name="T58" fmla="*/ 2 w 99"/>
                <a:gd name="T59" fmla="*/ 34 h 92"/>
                <a:gd name="T60" fmla="*/ 3 w 99"/>
                <a:gd name="T61" fmla="*/ 29 h 92"/>
                <a:gd name="T62" fmla="*/ 5 w 99"/>
                <a:gd name="T63" fmla="*/ 24 h 92"/>
                <a:gd name="T64" fmla="*/ 8 w 99"/>
                <a:gd name="T65" fmla="*/ 20 h 92"/>
                <a:gd name="T66" fmla="*/ 11 w 99"/>
                <a:gd name="T67" fmla="*/ 16 h 92"/>
                <a:gd name="T68" fmla="*/ 16 w 99"/>
                <a:gd name="T69" fmla="*/ 12 h 92"/>
                <a:gd name="T70" fmla="*/ 19 w 99"/>
                <a:gd name="T71" fmla="*/ 9 h 92"/>
                <a:gd name="T72" fmla="*/ 25 w 99"/>
                <a:gd name="T73" fmla="*/ 6 h 92"/>
                <a:gd name="T74" fmla="*/ 32 w 99"/>
                <a:gd name="T75" fmla="*/ 3 h 92"/>
                <a:gd name="T76" fmla="*/ 38 w 99"/>
                <a:gd name="T77" fmla="*/ 1 h 92"/>
                <a:gd name="T78" fmla="*/ 42 w 99"/>
                <a:gd name="T79" fmla="*/ 0 h 92"/>
                <a:gd name="T80" fmla="*/ 49 w 99"/>
                <a:gd name="T81" fmla="*/ 0 h 92"/>
                <a:gd name="T82" fmla="*/ 55 w 99"/>
                <a:gd name="T83" fmla="*/ 0 h 92"/>
                <a:gd name="T84" fmla="*/ 61 w 99"/>
                <a:gd name="T85" fmla="*/ 1 h 92"/>
                <a:gd name="T86" fmla="*/ 65 w 99"/>
                <a:gd name="T87" fmla="*/ 2 h 92"/>
                <a:gd name="T88" fmla="*/ 70 w 99"/>
                <a:gd name="T89" fmla="*/ 5 h 92"/>
                <a:gd name="T90" fmla="*/ 75 w 99"/>
                <a:gd name="T91" fmla="*/ 7 h 92"/>
                <a:gd name="T92" fmla="*/ 80 w 99"/>
                <a:gd name="T93" fmla="*/ 10 h 92"/>
                <a:gd name="T94" fmla="*/ 84 w 99"/>
                <a:gd name="T95" fmla="*/ 14 h 92"/>
                <a:gd name="T96" fmla="*/ 87 w 99"/>
                <a:gd name="T97" fmla="*/ 17 h 92"/>
                <a:gd name="T98" fmla="*/ 91 w 99"/>
                <a:gd name="T99" fmla="*/ 20 h 92"/>
                <a:gd name="T100" fmla="*/ 94 w 99"/>
                <a:gd name="T101" fmla="*/ 27 h 92"/>
                <a:gd name="T102" fmla="*/ 97 w 99"/>
                <a:gd name="T103" fmla="*/ 34 h 92"/>
                <a:gd name="T104" fmla="*/ 98 w 99"/>
                <a:gd name="T105" fmla="*/ 38 h 92"/>
                <a:gd name="T106" fmla="*/ 98 w 99"/>
                <a:gd name="T107" fmla="*/ 43 h 92"/>
                <a:gd name="T108" fmla="*/ 99 w 99"/>
                <a:gd name="T109" fmla="*/ 46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99" h="92">
                  <a:moveTo>
                    <a:pt x="99" y="46"/>
                  </a:moveTo>
                  <a:lnTo>
                    <a:pt x="99" y="49"/>
                  </a:lnTo>
                  <a:lnTo>
                    <a:pt x="98" y="50"/>
                  </a:lnTo>
                  <a:lnTo>
                    <a:pt x="98" y="51"/>
                  </a:lnTo>
                  <a:lnTo>
                    <a:pt x="98" y="52"/>
                  </a:lnTo>
                  <a:lnTo>
                    <a:pt x="98" y="53"/>
                  </a:lnTo>
                  <a:lnTo>
                    <a:pt x="98" y="54"/>
                  </a:lnTo>
                  <a:lnTo>
                    <a:pt x="98" y="55"/>
                  </a:lnTo>
                  <a:lnTo>
                    <a:pt x="97" y="57"/>
                  </a:lnTo>
                  <a:lnTo>
                    <a:pt x="97" y="58"/>
                  </a:lnTo>
                  <a:lnTo>
                    <a:pt x="97" y="59"/>
                  </a:lnTo>
                  <a:lnTo>
                    <a:pt x="96" y="60"/>
                  </a:lnTo>
                  <a:lnTo>
                    <a:pt x="96" y="61"/>
                  </a:lnTo>
                  <a:lnTo>
                    <a:pt x="96" y="62"/>
                  </a:lnTo>
                  <a:lnTo>
                    <a:pt x="95" y="63"/>
                  </a:lnTo>
                  <a:lnTo>
                    <a:pt x="95" y="64"/>
                  </a:lnTo>
                  <a:lnTo>
                    <a:pt x="94" y="66"/>
                  </a:lnTo>
                  <a:lnTo>
                    <a:pt x="93" y="67"/>
                  </a:lnTo>
                  <a:lnTo>
                    <a:pt x="93" y="68"/>
                  </a:lnTo>
                  <a:lnTo>
                    <a:pt x="92" y="69"/>
                  </a:lnTo>
                  <a:lnTo>
                    <a:pt x="92" y="70"/>
                  </a:lnTo>
                  <a:lnTo>
                    <a:pt x="91" y="71"/>
                  </a:lnTo>
                  <a:lnTo>
                    <a:pt x="91" y="72"/>
                  </a:lnTo>
                  <a:lnTo>
                    <a:pt x="89" y="74"/>
                  </a:lnTo>
                  <a:lnTo>
                    <a:pt x="89" y="75"/>
                  </a:lnTo>
                  <a:lnTo>
                    <a:pt x="87" y="76"/>
                  </a:lnTo>
                  <a:lnTo>
                    <a:pt x="86" y="76"/>
                  </a:lnTo>
                  <a:lnTo>
                    <a:pt x="86" y="77"/>
                  </a:lnTo>
                  <a:lnTo>
                    <a:pt x="84" y="79"/>
                  </a:lnTo>
                  <a:lnTo>
                    <a:pt x="83" y="80"/>
                  </a:lnTo>
                  <a:lnTo>
                    <a:pt x="82" y="80"/>
                  </a:lnTo>
                  <a:lnTo>
                    <a:pt x="82" y="81"/>
                  </a:lnTo>
                  <a:lnTo>
                    <a:pt x="81" y="82"/>
                  </a:lnTo>
                  <a:lnTo>
                    <a:pt x="80" y="82"/>
                  </a:lnTo>
                  <a:lnTo>
                    <a:pt x="79" y="83"/>
                  </a:lnTo>
                  <a:lnTo>
                    <a:pt x="78" y="84"/>
                  </a:lnTo>
                  <a:lnTo>
                    <a:pt x="77" y="84"/>
                  </a:lnTo>
                  <a:lnTo>
                    <a:pt x="75" y="86"/>
                  </a:lnTo>
                  <a:lnTo>
                    <a:pt x="72" y="87"/>
                  </a:lnTo>
                  <a:lnTo>
                    <a:pt x="70" y="88"/>
                  </a:lnTo>
                  <a:lnTo>
                    <a:pt x="69" y="88"/>
                  </a:lnTo>
                  <a:lnTo>
                    <a:pt x="68" y="89"/>
                  </a:lnTo>
                  <a:lnTo>
                    <a:pt x="66" y="89"/>
                  </a:lnTo>
                  <a:lnTo>
                    <a:pt x="64" y="90"/>
                  </a:lnTo>
                  <a:lnTo>
                    <a:pt x="63" y="91"/>
                  </a:lnTo>
                  <a:lnTo>
                    <a:pt x="62" y="91"/>
                  </a:lnTo>
                  <a:lnTo>
                    <a:pt x="61" y="91"/>
                  </a:lnTo>
                  <a:lnTo>
                    <a:pt x="60" y="91"/>
                  </a:lnTo>
                  <a:lnTo>
                    <a:pt x="57" y="92"/>
                  </a:lnTo>
                  <a:lnTo>
                    <a:pt x="56" y="92"/>
                  </a:lnTo>
                  <a:lnTo>
                    <a:pt x="55" y="92"/>
                  </a:lnTo>
                  <a:lnTo>
                    <a:pt x="54" y="92"/>
                  </a:lnTo>
                  <a:lnTo>
                    <a:pt x="53" y="92"/>
                  </a:lnTo>
                  <a:lnTo>
                    <a:pt x="52" y="92"/>
                  </a:lnTo>
                  <a:lnTo>
                    <a:pt x="49" y="92"/>
                  </a:lnTo>
                  <a:lnTo>
                    <a:pt x="47" y="92"/>
                  </a:lnTo>
                  <a:lnTo>
                    <a:pt x="46" y="92"/>
                  </a:lnTo>
                  <a:lnTo>
                    <a:pt x="44" y="92"/>
                  </a:lnTo>
                  <a:lnTo>
                    <a:pt x="42" y="92"/>
                  </a:lnTo>
                  <a:lnTo>
                    <a:pt x="41" y="92"/>
                  </a:lnTo>
                  <a:lnTo>
                    <a:pt x="40" y="92"/>
                  </a:lnTo>
                  <a:lnTo>
                    <a:pt x="39" y="91"/>
                  </a:lnTo>
                  <a:lnTo>
                    <a:pt x="38" y="91"/>
                  </a:lnTo>
                  <a:lnTo>
                    <a:pt x="37" y="91"/>
                  </a:lnTo>
                  <a:lnTo>
                    <a:pt x="35" y="91"/>
                  </a:lnTo>
                  <a:lnTo>
                    <a:pt x="34" y="90"/>
                  </a:lnTo>
                  <a:lnTo>
                    <a:pt x="33" y="90"/>
                  </a:lnTo>
                  <a:lnTo>
                    <a:pt x="32" y="89"/>
                  </a:lnTo>
                  <a:lnTo>
                    <a:pt x="31" y="89"/>
                  </a:lnTo>
                  <a:lnTo>
                    <a:pt x="30" y="89"/>
                  </a:lnTo>
                  <a:lnTo>
                    <a:pt x="27" y="88"/>
                  </a:lnTo>
                  <a:lnTo>
                    <a:pt x="26" y="87"/>
                  </a:lnTo>
                  <a:lnTo>
                    <a:pt x="25" y="87"/>
                  </a:lnTo>
                  <a:lnTo>
                    <a:pt x="24" y="86"/>
                  </a:lnTo>
                  <a:lnTo>
                    <a:pt x="23" y="86"/>
                  </a:lnTo>
                  <a:lnTo>
                    <a:pt x="22" y="85"/>
                  </a:lnTo>
                  <a:lnTo>
                    <a:pt x="21" y="84"/>
                  </a:lnTo>
                  <a:lnTo>
                    <a:pt x="19" y="83"/>
                  </a:lnTo>
                  <a:lnTo>
                    <a:pt x="19" y="82"/>
                  </a:lnTo>
                  <a:lnTo>
                    <a:pt x="18" y="82"/>
                  </a:lnTo>
                  <a:lnTo>
                    <a:pt x="17" y="81"/>
                  </a:lnTo>
                  <a:lnTo>
                    <a:pt x="16" y="80"/>
                  </a:lnTo>
                  <a:lnTo>
                    <a:pt x="14" y="79"/>
                  </a:lnTo>
                  <a:lnTo>
                    <a:pt x="14" y="78"/>
                  </a:lnTo>
                  <a:lnTo>
                    <a:pt x="12" y="77"/>
                  </a:lnTo>
                  <a:lnTo>
                    <a:pt x="11" y="76"/>
                  </a:lnTo>
                  <a:lnTo>
                    <a:pt x="10" y="76"/>
                  </a:lnTo>
                  <a:lnTo>
                    <a:pt x="10" y="75"/>
                  </a:lnTo>
                  <a:lnTo>
                    <a:pt x="9" y="74"/>
                  </a:lnTo>
                  <a:lnTo>
                    <a:pt x="8" y="73"/>
                  </a:lnTo>
                  <a:lnTo>
                    <a:pt x="8" y="72"/>
                  </a:lnTo>
                  <a:lnTo>
                    <a:pt x="7" y="70"/>
                  </a:lnTo>
                  <a:lnTo>
                    <a:pt x="5" y="68"/>
                  </a:lnTo>
                  <a:lnTo>
                    <a:pt x="4" y="66"/>
                  </a:lnTo>
                  <a:lnTo>
                    <a:pt x="4" y="65"/>
                  </a:lnTo>
                  <a:lnTo>
                    <a:pt x="3" y="64"/>
                  </a:lnTo>
                  <a:lnTo>
                    <a:pt x="3" y="62"/>
                  </a:lnTo>
                  <a:lnTo>
                    <a:pt x="2" y="60"/>
                  </a:lnTo>
                  <a:lnTo>
                    <a:pt x="2" y="59"/>
                  </a:lnTo>
                  <a:lnTo>
                    <a:pt x="1" y="58"/>
                  </a:lnTo>
                  <a:lnTo>
                    <a:pt x="1" y="57"/>
                  </a:lnTo>
                  <a:lnTo>
                    <a:pt x="1" y="55"/>
                  </a:lnTo>
                  <a:lnTo>
                    <a:pt x="1" y="54"/>
                  </a:lnTo>
                  <a:lnTo>
                    <a:pt x="0" y="53"/>
                  </a:lnTo>
                  <a:lnTo>
                    <a:pt x="0" y="52"/>
                  </a:lnTo>
                  <a:lnTo>
                    <a:pt x="0" y="51"/>
                  </a:lnTo>
                  <a:lnTo>
                    <a:pt x="0" y="50"/>
                  </a:lnTo>
                  <a:lnTo>
                    <a:pt x="0" y="49"/>
                  </a:lnTo>
                  <a:lnTo>
                    <a:pt x="0" y="47"/>
                  </a:lnTo>
                  <a:lnTo>
                    <a:pt x="0" y="46"/>
                  </a:lnTo>
                  <a:lnTo>
                    <a:pt x="0" y="44"/>
                  </a:lnTo>
                  <a:lnTo>
                    <a:pt x="0" y="43"/>
                  </a:lnTo>
                  <a:lnTo>
                    <a:pt x="0" y="41"/>
                  </a:lnTo>
                  <a:lnTo>
                    <a:pt x="0" y="40"/>
                  </a:lnTo>
                  <a:lnTo>
                    <a:pt x="0" y="39"/>
                  </a:lnTo>
                  <a:lnTo>
                    <a:pt x="1" y="38"/>
                  </a:lnTo>
                  <a:lnTo>
                    <a:pt x="1" y="37"/>
                  </a:lnTo>
                  <a:lnTo>
                    <a:pt x="1" y="36"/>
                  </a:lnTo>
                  <a:lnTo>
                    <a:pt x="1" y="35"/>
                  </a:lnTo>
                  <a:lnTo>
                    <a:pt x="2" y="34"/>
                  </a:lnTo>
                  <a:lnTo>
                    <a:pt x="2" y="32"/>
                  </a:lnTo>
                  <a:lnTo>
                    <a:pt x="2" y="31"/>
                  </a:lnTo>
                  <a:lnTo>
                    <a:pt x="3" y="30"/>
                  </a:lnTo>
                  <a:lnTo>
                    <a:pt x="3" y="29"/>
                  </a:lnTo>
                  <a:lnTo>
                    <a:pt x="3" y="28"/>
                  </a:lnTo>
                  <a:lnTo>
                    <a:pt x="4" y="26"/>
                  </a:lnTo>
                  <a:lnTo>
                    <a:pt x="5" y="25"/>
                  </a:lnTo>
                  <a:lnTo>
                    <a:pt x="5" y="24"/>
                  </a:lnTo>
                  <a:lnTo>
                    <a:pt x="6" y="23"/>
                  </a:lnTo>
                  <a:lnTo>
                    <a:pt x="7" y="22"/>
                  </a:lnTo>
                  <a:lnTo>
                    <a:pt x="7" y="21"/>
                  </a:lnTo>
                  <a:lnTo>
                    <a:pt x="8" y="20"/>
                  </a:lnTo>
                  <a:lnTo>
                    <a:pt x="9" y="19"/>
                  </a:lnTo>
                  <a:lnTo>
                    <a:pt x="10" y="18"/>
                  </a:lnTo>
                  <a:lnTo>
                    <a:pt x="10" y="17"/>
                  </a:lnTo>
                  <a:lnTo>
                    <a:pt x="11" y="16"/>
                  </a:lnTo>
                  <a:lnTo>
                    <a:pt x="12" y="15"/>
                  </a:lnTo>
                  <a:lnTo>
                    <a:pt x="14" y="14"/>
                  </a:lnTo>
                  <a:lnTo>
                    <a:pt x="15" y="13"/>
                  </a:lnTo>
                  <a:lnTo>
                    <a:pt x="16" y="12"/>
                  </a:lnTo>
                  <a:lnTo>
                    <a:pt x="17" y="11"/>
                  </a:lnTo>
                  <a:lnTo>
                    <a:pt x="18" y="11"/>
                  </a:lnTo>
                  <a:lnTo>
                    <a:pt x="19" y="10"/>
                  </a:lnTo>
                  <a:lnTo>
                    <a:pt x="19" y="9"/>
                  </a:lnTo>
                  <a:lnTo>
                    <a:pt x="20" y="9"/>
                  </a:lnTo>
                  <a:lnTo>
                    <a:pt x="21" y="8"/>
                  </a:lnTo>
                  <a:lnTo>
                    <a:pt x="23" y="7"/>
                  </a:lnTo>
                  <a:lnTo>
                    <a:pt x="25" y="6"/>
                  </a:lnTo>
                  <a:lnTo>
                    <a:pt x="27" y="5"/>
                  </a:lnTo>
                  <a:lnTo>
                    <a:pt x="29" y="4"/>
                  </a:lnTo>
                  <a:lnTo>
                    <a:pt x="30" y="4"/>
                  </a:lnTo>
                  <a:lnTo>
                    <a:pt x="32" y="3"/>
                  </a:lnTo>
                  <a:lnTo>
                    <a:pt x="34" y="2"/>
                  </a:lnTo>
                  <a:lnTo>
                    <a:pt x="35" y="2"/>
                  </a:lnTo>
                  <a:lnTo>
                    <a:pt x="37" y="1"/>
                  </a:lnTo>
                  <a:lnTo>
                    <a:pt x="38" y="1"/>
                  </a:lnTo>
                  <a:lnTo>
                    <a:pt x="39" y="1"/>
                  </a:lnTo>
                  <a:lnTo>
                    <a:pt x="40" y="1"/>
                  </a:lnTo>
                  <a:lnTo>
                    <a:pt x="41" y="1"/>
                  </a:lnTo>
                  <a:lnTo>
                    <a:pt x="42" y="0"/>
                  </a:lnTo>
                  <a:lnTo>
                    <a:pt x="44" y="0"/>
                  </a:lnTo>
                  <a:lnTo>
                    <a:pt x="46" y="0"/>
                  </a:lnTo>
                  <a:lnTo>
                    <a:pt x="47" y="0"/>
                  </a:lnTo>
                  <a:lnTo>
                    <a:pt x="49" y="0"/>
                  </a:lnTo>
                  <a:lnTo>
                    <a:pt x="52" y="0"/>
                  </a:lnTo>
                  <a:lnTo>
                    <a:pt x="53" y="0"/>
                  </a:lnTo>
                  <a:lnTo>
                    <a:pt x="54" y="0"/>
                  </a:lnTo>
                  <a:lnTo>
                    <a:pt x="55" y="0"/>
                  </a:lnTo>
                  <a:lnTo>
                    <a:pt x="56" y="1"/>
                  </a:lnTo>
                  <a:lnTo>
                    <a:pt x="57" y="1"/>
                  </a:lnTo>
                  <a:lnTo>
                    <a:pt x="60" y="1"/>
                  </a:lnTo>
                  <a:lnTo>
                    <a:pt x="61" y="1"/>
                  </a:lnTo>
                  <a:lnTo>
                    <a:pt x="62" y="1"/>
                  </a:lnTo>
                  <a:lnTo>
                    <a:pt x="63" y="2"/>
                  </a:lnTo>
                  <a:lnTo>
                    <a:pt x="64" y="2"/>
                  </a:lnTo>
                  <a:lnTo>
                    <a:pt x="65" y="2"/>
                  </a:lnTo>
                  <a:lnTo>
                    <a:pt x="66" y="3"/>
                  </a:lnTo>
                  <a:lnTo>
                    <a:pt x="67" y="3"/>
                  </a:lnTo>
                  <a:lnTo>
                    <a:pt x="68" y="4"/>
                  </a:lnTo>
                  <a:lnTo>
                    <a:pt x="70" y="5"/>
                  </a:lnTo>
                  <a:lnTo>
                    <a:pt x="71" y="5"/>
                  </a:lnTo>
                  <a:lnTo>
                    <a:pt x="72" y="6"/>
                  </a:lnTo>
                  <a:lnTo>
                    <a:pt x="74" y="6"/>
                  </a:lnTo>
                  <a:lnTo>
                    <a:pt x="75" y="7"/>
                  </a:lnTo>
                  <a:lnTo>
                    <a:pt x="76" y="7"/>
                  </a:lnTo>
                  <a:lnTo>
                    <a:pt x="77" y="8"/>
                  </a:lnTo>
                  <a:lnTo>
                    <a:pt x="79" y="9"/>
                  </a:lnTo>
                  <a:lnTo>
                    <a:pt x="80" y="10"/>
                  </a:lnTo>
                  <a:lnTo>
                    <a:pt x="81" y="11"/>
                  </a:lnTo>
                  <a:lnTo>
                    <a:pt x="82" y="11"/>
                  </a:lnTo>
                  <a:lnTo>
                    <a:pt x="82" y="12"/>
                  </a:lnTo>
                  <a:lnTo>
                    <a:pt x="84" y="14"/>
                  </a:lnTo>
                  <a:lnTo>
                    <a:pt x="85" y="14"/>
                  </a:lnTo>
                  <a:lnTo>
                    <a:pt x="86" y="15"/>
                  </a:lnTo>
                  <a:lnTo>
                    <a:pt x="86" y="16"/>
                  </a:lnTo>
                  <a:lnTo>
                    <a:pt x="87" y="17"/>
                  </a:lnTo>
                  <a:lnTo>
                    <a:pt x="89" y="18"/>
                  </a:lnTo>
                  <a:lnTo>
                    <a:pt x="89" y="19"/>
                  </a:lnTo>
                  <a:lnTo>
                    <a:pt x="90" y="20"/>
                  </a:lnTo>
                  <a:lnTo>
                    <a:pt x="91" y="20"/>
                  </a:lnTo>
                  <a:lnTo>
                    <a:pt x="92" y="22"/>
                  </a:lnTo>
                  <a:lnTo>
                    <a:pt x="93" y="24"/>
                  </a:lnTo>
                  <a:lnTo>
                    <a:pt x="94" y="26"/>
                  </a:lnTo>
                  <a:lnTo>
                    <a:pt x="94" y="27"/>
                  </a:lnTo>
                  <a:lnTo>
                    <a:pt x="95" y="28"/>
                  </a:lnTo>
                  <a:lnTo>
                    <a:pt x="96" y="30"/>
                  </a:lnTo>
                  <a:lnTo>
                    <a:pt x="96" y="32"/>
                  </a:lnTo>
                  <a:lnTo>
                    <a:pt x="97" y="34"/>
                  </a:lnTo>
                  <a:lnTo>
                    <a:pt x="97" y="35"/>
                  </a:lnTo>
                  <a:lnTo>
                    <a:pt x="97" y="36"/>
                  </a:lnTo>
                  <a:lnTo>
                    <a:pt x="98" y="37"/>
                  </a:lnTo>
                  <a:lnTo>
                    <a:pt x="98" y="38"/>
                  </a:lnTo>
                  <a:lnTo>
                    <a:pt x="98" y="39"/>
                  </a:lnTo>
                  <a:lnTo>
                    <a:pt x="98" y="40"/>
                  </a:lnTo>
                  <a:lnTo>
                    <a:pt x="98" y="41"/>
                  </a:lnTo>
                  <a:lnTo>
                    <a:pt x="98" y="43"/>
                  </a:lnTo>
                  <a:lnTo>
                    <a:pt x="99" y="44"/>
                  </a:lnTo>
                  <a:lnTo>
                    <a:pt x="99" y="45"/>
                  </a:lnTo>
                  <a:lnTo>
                    <a:pt x="99" y="46"/>
                  </a:lnTo>
                  <a:lnTo>
                    <a:pt x="99" y="46"/>
                  </a:lnTo>
                  <a:close/>
                </a:path>
              </a:pathLst>
            </a:custGeom>
            <a:solidFill>
              <a:srgbClr val="DF00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4" name="Freeform 9"/>
            <p:cNvSpPr>
              <a:spLocks/>
            </p:cNvSpPr>
            <p:nvPr/>
          </p:nvSpPr>
          <p:spPr bwMode="auto">
            <a:xfrm>
              <a:off x="2429232" y="1014414"/>
              <a:ext cx="254000" cy="509588"/>
            </a:xfrm>
            <a:custGeom>
              <a:avLst/>
              <a:gdLst>
                <a:gd name="T0" fmla="*/ 153 w 160"/>
                <a:gd name="T1" fmla="*/ 23 h 321"/>
                <a:gd name="T2" fmla="*/ 152 w 160"/>
                <a:gd name="T3" fmla="*/ 18 h 321"/>
                <a:gd name="T4" fmla="*/ 151 w 160"/>
                <a:gd name="T5" fmla="*/ 14 h 321"/>
                <a:gd name="T6" fmla="*/ 148 w 160"/>
                <a:gd name="T7" fmla="*/ 10 h 321"/>
                <a:gd name="T8" fmla="*/ 145 w 160"/>
                <a:gd name="T9" fmla="*/ 6 h 321"/>
                <a:gd name="T10" fmla="*/ 141 w 160"/>
                <a:gd name="T11" fmla="*/ 3 h 321"/>
                <a:gd name="T12" fmla="*/ 139 w 160"/>
                <a:gd name="T13" fmla="*/ 2 h 321"/>
                <a:gd name="T14" fmla="*/ 133 w 160"/>
                <a:gd name="T15" fmla="*/ 0 h 321"/>
                <a:gd name="T16" fmla="*/ 80 w 160"/>
                <a:gd name="T17" fmla="*/ 0 h 321"/>
                <a:gd name="T18" fmla="*/ 27 w 160"/>
                <a:gd name="T19" fmla="*/ 0 h 321"/>
                <a:gd name="T20" fmla="*/ 23 w 160"/>
                <a:gd name="T21" fmla="*/ 1 h 321"/>
                <a:gd name="T22" fmla="*/ 20 w 160"/>
                <a:gd name="T23" fmla="*/ 3 h 321"/>
                <a:gd name="T24" fmla="*/ 16 w 160"/>
                <a:gd name="T25" fmla="*/ 6 h 321"/>
                <a:gd name="T26" fmla="*/ 12 w 160"/>
                <a:gd name="T27" fmla="*/ 9 h 321"/>
                <a:gd name="T28" fmla="*/ 10 w 160"/>
                <a:gd name="T29" fmla="*/ 13 h 321"/>
                <a:gd name="T30" fmla="*/ 8 w 160"/>
                <a:gd name="T31" fmla="*/ 18 h 321"/>
                <a:gd name="T32" fmla="*/ 7 w 160"/>
                <a:gd name="T33" fmla="*/ 23 h 321"/>
                <a:gd name="T34" fmla="*/ 5 w 160"/>
                <a:gd name="T35" fmla="*/ 59 h 321"/>
                <a:gd name="T36" fmla="*/ 0 w 160"/>
                <a:gd name="T37" fmla="*/ 156 h 321"/>
                <a:gd name="T38" fmla="*/ 1 w 160"/>
                <a:gd name="T39" fmla="*/ 161 h 321"/>
                <a:gd name="T40" fmla="*/ 2 w 160"/>
                <a:gd name="T41" fmla="*/ 166 h 321"/>
                <a:gd name="T42" fmla="*/ 5 w 160"/>
                <a:gd name="T43" fmla="*/ 171 h 321"/>
                <a:gd name="T44" fmla="*/ 7 w 160"/>
                <a:gd name="T45" fmla="*/ 174 h 321"/>
                <a:gd name="T46" fmla="*/ 10 w 160"/>
                <a:gd name="T47" fmla="*/ 177 h 321"/>
                <a:gd name="T48" fmla="*/ 13 w 160"/>
                <a:gd name="T49" fmla="*/ 179 h 321"/>
                <a:gd name="T50" fmla="*/ 17 w 160"/>
                <a:gd name="T51" fmla="*/ 180 h 321"/>
                <a:gd name="T52" fmla="*/ 22 w 160"/>
                <a:gd name="T53" fmla="*/ 182 h 321"/>
                <a:gd name="T54" fmla="*/ 28 w 160"/>
                <a:gd name="T55" fmla="*/ 212 h 321"/>
                <a:gd name="T56" fmla="*/ 33 w 160"/>
                <a:gd name="T57" fmla="*/ 304 h 321"/>
                <a:gd name="T58" fmla="*/ 34 w 160"/>
                <a:gd name="T59" fmla="*/ 307 h 321"/>
                <a:gd name="T60" fmla="*/ 35 w 160"/>
                <a:gd name="T61" fmla="*/ 311 h 321"/>
                <a:gd name="T62" fmla="*/ 36 w 160"/>
                <a:gd name="T63" fmla="*/ 314 h 321"/>
                <a:gd name="T64" fmla="*/ 38 w 160"/>
                <a:gd name="T65" fmla="*/ 317 h 321"/>
                <a:gd name="T66" fmla="*/ 40 w 160"/>
                <a:gd name="T67" fmla="*/ 319 h 321"/>
                <a:gd name="T68" fmla="*/ 43 w 160"/>
                <a:gd name="T69" fmla="*/ 320 h 321"/>
                <a:gd name="T70" fmla="*/ 46 w 160"/>
                <a:gd name="T71" fmla="*/ 321 h 321"/>
                <a:gd name="T72" fmla="*/ 80 w 160"/>
                <a:gd name="T73" fmla="*/ 321 h 321"/>
                <a:gd name="T74" fmla="*/ 115 w 160"/>
                <a:gd name="T75" fmla="*/ 321 h 321"/>
                <a:gd name="T76" fmla="*/ 118 w 160"/>
                <a:gd name="T77" fmla="*/ 320 h 321"/>
                <a:gd name="T78" fmla="*/ 121 w 160"/>
                <a:gd name="T79" fmla="*/ 318 h 321"/>
                <a:gd name="T80" fmla="*/ 123 w 160"/>
                <a:gd name="T81" fmla="*/ 316 h 321"/>
                <a:gd name="T82" fmla="*/ 125 w 160"/>
                <a:gd name="T83" fmla="*/ 313 h 321"/>
                <a:gd name="T84" fmla="*/ 126 w 160"/>
                <a:gd name="T85" fmla="*/ 310 h 321"/>
                <a:gd name="T86" fmla="*/ 127 w 160"/>
                <a:gd name="T87" fmla="*/ 306 h 321"/>
                <a:gd name="T88" fmla="*/ 127 w 160"/>
                <a:gd name="T89" fmla="*/ 303 h 321"/>
                <a:gd name="T90" fmla="*/ 133 w 160"/>
                <a:gd name="T91" fmla="*/ 182 h 321"/>
                <a:gd name="T92" fmla="*/ 138 w 160"/>
                <a:gd name="T93" fmla="*/ 182 h 321"/>
                <a:gd name="T94" fmla="*/ 143 w 160"/>
                <a:gd name="T95" fmla="*/ 180 h 321"/>
                <a:gd name="T96" fmla="*/ 146 w 160"/>
                <a:gd name="T97" fmla="*/ 179 h 321"/>
                <a:gd name="T98" fmla="*/ 151 w 160"/>
                <a:gd name="T99" fmla="*/ 177 h 321"/>
                <a:gd name="T100" fmla="*/ 154 w 160"/>
                <a:gd name="T101" fmla="*/ 174 h 321"/>
                <a:gd name="T102" fmla="*/ 156 w 160"/>
                <a:gd name="T103" fmla="*/ 170 h 321"/>
                <a:gd name="T104" fmla="*/ 158 w 160"/>
                <a:gd name="T105" fmla="*/ 166 h 321"/>
                <a:gd name="T106" fmla="*/ 160 w 160"/>
                <a:gd name="T107" fmla="*/ 161 h 321"/>
                <a:gd name="T108" fmla="*/ 160 w 160"/>
                <a:gd name="T109" fmla="*/ 156 h 321"/>
                <a:gd name="T110" fmla="*/ 155 w 160"/>
                <a:gd name="T111" fmla="*/ 5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60" h="321">
                  <a:moveTo>
                    <a:pt x="154" y="28"/>
                  </a:moveTo>
                  <a:lnTo>
                    <a:pt x="154" y="26"/>
                  </a:lnTo>
                  <a:lnTo>
                    <a:pt x="153" y="25"/>
                  </a:lnTo>
                  <a:lnTo>
                    <a:pt x="153" y="23"/>
                  </a:lnTo>
                  <a:lnTo>
                    <a:pt x="153" y="22"/>
                  </a:lnTo>
                  <a:lnTo>
                    <a:pt x="153" y="21"/>
                  </a:lnTo>
                  <a:lnTo>
                    <a:pt x="153" y="19"/>
                  </a:lnTo>
                  <a:lnTo>
                    <a:pt x="152" y="18"/>
                  </a:lnTo>
                  <a:lnTo>
                    <a:pt x="152" y="17"/>
                  </a:lnTo>
                  <a:lnTo>
                    <a:pt x="152" y="17"/>
                  </a:lnTo>
                  <a:lnTo>
                    <a:pt x="151" y="16"/>
                  </a:lnTo>
                  <a:lnTo>
                    <a:pt x="151" y="14"/>
                  </a:lnTo>
                  <a:lnTo>
                    <a:pt x="150" y="13"/>
                  </a:lnTo>
                  <a:lnTo>
                    <a:pt x="150" y="12"/>
                  </a:lnTo>
                  <a:lnTo>
                    <a:pt x="148" y="11"/>
                  </a:lnTo>
                  <a:lnTo>
                    <a:pt x="148" y="10"/>
                  </a:lnTo>
                  <a:lnTo>
                    <a:pt x="147" y="9"/>
                  </a:lnTo>
                  <a:lnTo>
                    <a:pt x="146" y="8"/>
                  </a:lnTo>
                  <a:lnTo>
                    <a:pt x="146" y="7"/>
                  </a:lnTo>
                  <a:lnTo>
                    <a:pt x="145" y="6"/>
                  </a:lnTo>
                  <a:lnTo>
                    <a:pt x="144" y="6"/>
                  </a:lnTo>
                  <a:lnTo>
                    <a:pt x="143" y="5"/>
                  </a:lnTo>
                  <a:lnTo>
                    <a:pt x="142" y="4"/>
                  </a:lnTo>
                  <a:lnTo>
                    <a:pt x="141" y="3"/>
                  </a:lnTo>
                  <a:lnTo>
                    <a:pt x="141" y="3"/>
                  </a:lnTo>
                  <a:lnTo>
                    <a:pt x="140" y="3"/>
                  </a:lnTo>
                  <a:lnTo>
                    <a:pt x="139" y="2"/>
                  </a:lnTo>
                  <a:lnTo>
                    <a:pt x="139" y="2"/>
                  </a:lnTo>
                  <a:lnTo>
                    <a:pt x="138" y="1"/>
                  </a:lnTo>
                  <a:lnTo>
                    <a:pt x="137" y="1"/>
                  </a:lnTo>
                  <a:lnTo>
                    <a:pt x="136" y="1"/>
                  </a:lnTo>
                  <a:lnTo>
                    <a:pt x="133" y="0"/>
                  </a:lnTo>
                  <a:lnTo>
                    <a:pt x="132" y="0"/>
                  </a:lnTo>
                  <a:lnTo>
                    <a:pt x="131" y="0"/>
                  </a:lnTo>
                  <a:lnTo>
                    <a:pt x="130" y="0"/>
                  </a:lnTo>
                  <a:lnTo>
                    <a:pt x="80" y="0"/>
                  </a:lnTo>
                  <a:lnTo>
                    <a:pt x="30" y="0"/>
                  </a:lnTo>
                  <a:lnTo>
                    <a:pt x="28" y="0"/>
                  </a:lnTo>
                  <a:lnTo>
                    <a:pt x="27" y="0"/>
                  </a:lnTo>
                  <a:lnTo>
                    <a:pt x="27" y="0"/>
                  </a:lnTo>
                  <a:lnTo>
                    <a:pt x="26" y="0"/>
                  </a:lnTo>
                  <a:lnTo>
                    <a:pt x="25" y="1"/>
                  </a:lnTo>
                  <a:lnTo>
                    <a:pt x="24" y="1"/>
                  </a:lnTo>
                  <a:lnTo>
                    <a:pt x="23" y="1"/>
                  </a:lnTo>
                  <a:lnTo>
                    <a:pt x="22" y="2"/>
                  </a:lnTo>
                  <a:lnTo>
                    <a:pt x="21" y="2"/>
                  </a:lnTo>
                  <a:lnTo>
                    <a:pt x="21" y="2"/>
                  </a:lnTo>
                  <a:lnTo>
                    <a:pt x="20" y="3"/>
                  </a:lnTo>
                  <a:lnTo>
                    <a:pt x="19" y="3"/>
                  </a:lnTo>
                  <a:lnTo>
                    <a:pt x="18" y="4"/>
                  </a:lnTo>
                  <a:lnTo>
                    <a:pt x="17" y="5"/>
                  </a:lnTo>
                  <a:lnTo>
                    <a:pt x="16" y="6"/>
                  </a:lnTo>
                  <a:lnTo>
                    <a:pt x="16" y="6"/>
                  </a:lnTo>
                  <a:lnTo>
                    <a:pt x="15" y="7"/>
                  </a:lnTo>
                  <a:lnTo>
                    <a:pt x="13" y="8"/>
                  </a:lnTo>
                  <a:lnTo>
                    <a:pt x="12" y="9"/>
                  </a:lnTo>
                  <a:lnTo>
                    <a:pt x="12" y="10"/>
                  </a:lnTo>
                  <a:lnTo>
                    <a:pt x="11" y="11"/>
                  </a:lnTo>
                  <a:lnTo>
                    <a:pt x="11" y="12"/>
                  </a:lnTo>
                  <a:lnTo>
                    <a:pt x="10" y="13"/>
                  </a:lnTo>
                  <a:lnTo>
                    <a:pt x="9" y="14"/>
                  </a:lnTo>
                  <a:lnTo>
                    <a:pt x="9" y="16"/>
                  </a:lnTo>
                  <a:lnTo>
                    <a:pt x="9" y="17"/>
                  </a:lnTo>
                  <a:lnTo>
                    <a:pt x="8" y="18"/>
                  </a:lnTo>
                  <a:lnTo>
                    <a:pt x="8" y="19"/>
                  </a:lnTo>
                  <a:lnTo>
                    <a:pt x="8" y="21"/>
                  </a:lnTo>
                  <a:lnTo>
                    <a:pt x="7" y="22"/>
                  </a:lnTo>
                  <a:lnTo>
                    <a:pt x="7" y="23"/>
                  </a:lnTo>
                  <a:lnTo>
                    <a:pt x="7" y="25"/>
                  </a:lnTo>
                  <a:lnTo>
                    <a:pt x="7" y="26"/>
                  </a:lnTo>
                  <a:lnTo>
                    <a:pt x="7" y="28"/>
                  </a:lnTo>
                  <a:lnTo>
                    <a:pt x="5" y="59"/>
                  </a:lnTo>
                  <a:lnTo>
                    <a:pt x="3" y="90"/>
                  </a:lnTo>
                  <a:lnTo>
                    <a:pt x="2" y="122"/>
                  </a:lnTo>
                  <a:lnTo>
                    <a:pt x="0" y="154"/>
                  </a:lnTo>
                  <a:lnTo>
                    <a:pt x="0" y="156"/>
                  </a:lnTo>
                  <a:lnTo>
                    <a:pt x="0" y="157"/>
                  </a:lnTo>
                  <a:lnTo>
                    <a:pt x="0" y="159"/>
                  </a:lnTo>
                  <a:lnTo>
                    <a:pt x="0" y="160"/>
                  </a:lnTo>
                  <a:lnTo>
                    <a:pt x="1" y="161"/>
                  </a:lnTo>
                  <a:lnTo>
                    <a:pt x="1" y="162"/>
                  </a:lnTo>
                  <a:lnTo>
                    <a:pt x="1" y="164"/>
                  </a:lnTo>
                  <a:lnTo>
                    <a:pt x="2" y="165"/>
                  </a:lnTo>
                  <a:lnTo>
                    <a:pt x="2" y="166"/>
                  </a:lnTo>
                  <a:lnTo>
                    <a:pt x="3" y="167"/>
                  </a:lnTo>
                  <a:lnTo>
                    <a:pt x="3" y="169"/>
                  </a:lnTo>
                  <a:lnTo>
                    <a:pt x="4" y="170"/>
                  </a:lnTo>
                  <a:lnTo>
                    <a:pt x="5" y="171"/>
                  </a:lnTo>
                  <a:lnTo>
                    <a:pt x="5" y="172"/>
                  </a:lnTo>
                  <a:lnTo>
                    <a:pt x="6" y="172"/>
                  </a:lnTo>
                  <a:lnTo>
                    <a:pt x="6" y="173"/>
                  </a:lnTo>
                  <a:lnTo>
                    <a:pt x="7" y="174"/>
                  </a:lnTo>
                  <a:lnTo>
                    <a:pt x="8" y="175"/>
                  </a:lnTo>
                  <a:lnTo>
                    <a:pt x="8" y="175"/>
                  </a:lnTo>
                  <a:lnTo>
                    <a:pt x="9" y="176"/>
                  </a:lnTo>
                  <a:lnTo>
                    <a:pt x="10" y="177"/>
                  </a:lnTo>
                  <a:lnTo>
                    <a:pt x="11" y="178"/>
                  </a:lnTo>
                  <a:lnTo>
                    <a:pt x="12" y="178"/>
                  </a:lnTo>
                  <a:lnTo>
                    <a:pt x="12" y="178"/>
                  </a:lnTo>
                  <a:lnTo>
                    <a:pt x="13" y="179"/>
                  </a:lnTo>
                  <a:lnTo>
                    <a:pt x="13" y="179"/>
                  </a:lnTo>
                  <a:lnTo>
                    <a:pt x="15" y="180"/>
                  </a:lnTo>
                  <a:lnTo>
                    <a:pt x="16" y="180"/>
                  </a:lnTo>
                  <a:lnTo>
                    <a:pt x="17" y="180"/>
                  </a:lnTo>
                  <a:lnTo>
                    <a:pt x="19" y="181"/>
                  </a:lnTo>
                  <a:lnTo>
                    <a:pt x="20" y="181"/>
                  </a:lnTo>
                  <a:lnTo>
                    <a:pt x="21" y="181"/>
                  </a:lnTo>
                  <a:lnTo>
                    <a:pt x="22" y="182"/>
                  </a:lnTo>
                  <a:lnTo>
                    <a:pt x="23" y="182"/>
                  </a:lnTo>
                  <a:lnTo>
                    <a:pt x="24" y="182"/>
                  </a:lnTo>
                  <a:lnTo>
                    <a:pt x="27" y="182"/>
                  </a:lnTo>
                  <a:lnTo>
                    <a:pt x="28" y="212"/>
                  </a:lnTo>
                  <a:lnTo>
                    <a:pt x="31" y="242"/>
                  </a:lnTo>
                  <a:lnTo>
                    <a:pt x="32" y="272"/>
                  </a:lnTo>
                  <a:lnTo>
                    <a:pt x="33" y="303"/>
                  </a:lnTo>
                  <a:lnTo>
                    <a:pt x="33" y="304"/>
                  </a:lnTo>
                  <a:lnTo>
                    <a:pt x="33" y="305"/>
                  </a:lnTo>
                  <a:lnTo>
                    <a:pt x="34" y="305"/>
                  </a:lnTo>
                  <a:lnTo>
                    <a:pt x="34" y="306"/>
                  </a:lnTo>
                  <a:lnTo>
                    <a:pt x="34" y="307"/>
                  </a:lnTo>
                  <a:lnTo>
                    <a:pt x="34" y="308"/>
                  </a:lnTo>
                  <a:lnTo>
                    <a:pt x="34" y="309"/>
                  </a:lnTo>
                  <a:lnTo>
                    <a:pt x="34" y="310"/>
                  </a:lnTo>
                  <a:lnTo>
                    <a:pt x="35" y="311"/>
                  </a:lnTo>
                  <a:lnTo>
                    <a:pt x="35" y="311"/>
                  </a:lnTo>
                  <a:lnTo>
                    <a:pt x="35" y="312"/>
                  </a:lnTo>
                  <a:lnTo>
                    <a:pt x="36" y="313"/>
                  </a:lnTo>
                  <a:lnTo>
                    <a:pt x="36" y="314"/>
                  </a:lnTo>
                  <a:lnTo>
                    <a:pt x="36" y="314"/>
                  </a:lnTo>
                  <a:lnTo>
                    <a:pt x="37" y="315"/>
                  </a:lnTo>
                  <a:lnTo>
                    <a:pt x="37" y="316"/>
                  </a:lnTo>
                  <a:lnTo>
                    <a:pt x="38" y="317"/>
                  </a:lnTo>
                  <a:lnTo>
                    <a:pt x="39" y="317"/>
                  </a:lnTo>
                  <a:lnTo>
                    <a:pt x="39" y="318"/>
                  </a:lnTo>
                  <a:lnTo>
                    <a:pt x="40" y="318"/>
                  </a:lnTo>
                  <a:lnTo>
                    <a:pt x="40" y="319"/>
                  </a:lnTo>
                  <a:lnTo>
                    <a:pt x="41" y="319"/>
                  </a:lnTo>
                  <a:lnTo>
                    <a:pt x="42" y="319"/>
                  </a:lnTo>
                  <a:lnTo>
                    <a:pt x="42" y="320"/>
                  </a:lnTo>
                  <a:lnTo>
                    <a:pt x="43" y="320"/>
                  </a:lnTo>
                  <a:lnTo>
                    <a:pt x="45" y="320"/>
                  </a:lnTo>
                  <a:lnTo>
                    <a:pt x="45" y="321"/>
                  </a:lnTo>
                  <a:lnTo>
                    <a:pt x="46" y="321"/>
                  </a:lnTo>
                  <a:lnTo>
                    <a:pt x="46" y="321"/>
                  </a:lnTo>
                  <a:lnTo>
                    <a:pt x="47" y="321"/>
                  </a:lnTo>
                  <a:lnTo>
                    <a:pt x="47" y="321"/>
                  </a:lnTo>
                  <a:lnTo>
                    <a:pt x="48" y="321"/>
                  </a:lnTo>
                  <a:lnTo>
                    <a:pt x="80" y="321"/>
                  </a:lnTo>
                  <a:lnTo>
                    <a:pt x="113" y="321"/>
                  </a:lnTo>
                  <a:lnTo>
                    <a:pt x="114" y="321"/>
                  </a:lnTo>
                  <a:lnTo>
                    <a:pt x="114" y="321"/>
                  </a:lnTo>
                  <a:lnTo>
                    <a:pt x="115" y="321"/>
                  </a:lnTo>
                  <a:lnTo>
                    <a:pt x="116" y="321"/>
                  </a:lnTo>
                  <a:lnTo>
                    <a:pt x="116" y="320"/>
                  </a:lnTo>
                  <a:lnTo>
                    <a:pt x="117" y="320"/>
                  </a:lnTo>
                  <a:lnTo>
                    <a:pt x="118" y="320"/>
                  </a:lnTo>
                  <a:lnTo>
                    <a:pt x="118" y="319"/>
                  </a:lnTo>
                  <a:lnTo>
                    <a:pt x="120" y="319"/>
                  </a:lnTo>
                  <a:lnTo>
                    <a:pt x="120" y="319"/>
                  </a:lnTo>
                  <a:lnTo>
                    <a:pt x="121" y="318"/>
                  </a:lnTo>
                  <a:lnTo>
                    <a:pt x="121" y="318"/>
                  </a:lnTo>
                  <a:lnTo>
                    <a:pt x="122" y="317"/>
                  </a:lnTo>
                  <a:lnTo>
                    <a:pt x="123" y="317"/>
                  </a:lnTo>
                  <a:lnTo>
                    <a:pt x="123" y="316"/>
                  </a:lnTo>
                  <a:lnTo>
                    <a:pt x="123" y="316"/>
                  </a:lnTo>
                  <a:lnTo>
                    <a:pt x="124" y="315"/>
                  </a:lnTo>
                  <a:lnTo>
                    <a:pt x="124" y="314"/>
                  </a:lnTo>
                  <a:lnTo>
                    <a:pt x="125" y="313"/>
                  </a:lnTo>
                  <a:lnTo>
                    <a:pt x="125" y="312"/>
                  </a:lnTo>
                  <a:lnTo>
                    <a:pt x="126" y="311"/>
                  </a:lnTo>
                  <a:lnTo>
                    <a:pt x="126" y="311"/>
                  </a:lnTo>
                  <a:lnTo>
                    <a:pt x="126" y="310"/>
                  </a:lnTo>
                  <a:lnTo>
                    <a:pt x="127" y="309"/>
                  </a:lnTo>
                  <a:lnTo>
                    <a:pt x="127" y="308"/>
                  </a:lnTo>
                  <a:lnTo>
                    <a:pt x="127" y="307"/>
                  </a:lnTo>
                  <a:lnTo>
                    <a:pt x="127" y="306"/>
                  </a:lnTo>
                  <a:lnTo>
                    <a:pt x="127" y="305"/>
                  </a:lnTo>
                  <a:lnTo>
                    <a:pt x="127" y="305"/>
                  </a:lnTo>
                  <a:lnTo>
                    <a:pt x="127" y="304"/>
                  </a:lnTo>
                  <a:lnTo>
                    <a:pt x="127" y="303"/>
                  </a:lnTo>
                  <a:lnTo>
                    <a:pt x="129" y="272"/>
                  </a:lnTo>
                  <a:lnTo>
                    <a:pt x="130" y="242"/>
                  </a:lnTo>
                  <a:lnTo>
                    <a:pt x="131" y="212"/>
                  </a:lnTo>
                  <a:lnTo>
                    <a:pt x="133" y="182"/>
                  </a:lnTo>
                  <a:lnTo>
                    <a:pt x="136" y="182"/>
                  </a:lnTo>
                  <a:lnTo>
                    <a:pt x="137" y="182"/>
                  </a:lnTo>
                  <a:lnTo>
                    <a:pt x="138" y="182"/>
                  </a:lnTo>
                  <a:lnTo>
                    <a:pt x="138" y="182"/>
                  </a:lnTo>
                  <a:lnTo>
                    <a:pt x="140" y="181"/>
                  </a:lnTo>
                  <a:lnTo>
                    <a:pt x="141" y="181"/>
                  </a:lnTo>
                  <a:lnTo>
                    <a:pt x="142" y="181"/>
                  </a:lnTo>
                  <a:lnTo>
                    <a:pt x="143" y="180"/>
                  </a:lnTo>
                  <a:lnTo>
                    <a:pt x="144" y="180"/>
                  </a:lnTo>
                  <a:lnTo>
                    <a:pt x="144" y="180"/>
                  </a:lnTo>
                  <a:lnTo>
                    <a:pt x="145" y="180"/>
                  </a:lnTo>
                  <a:lnTo>
                    <a:pt x="146" y="179"/>
                  </a:lnTo>
                  <a:lnTo>
                    <a:pt x="147" y="178"/>
                  </a:lnTo>
                  <a:lnTo>
                    <a:pt x="148" y="178"/>
                  </a:lnTo>
                  <a:lnTo>
                    <a:pt x="150" y="177"/>
                  </a:lnTo>
                  <a:lnTo>
                    <a:pt x="151" y="177"/>
                  </a:lnTo>
                  <a:lnTo>
                    <a:pt x="151" y="176"/>
                  </a:lnTo>
                  <a:lnTo>
                    <a:pt x="152" y="175"/>
                  </a:lnTo>
                  <a:lnTo>
                    <a:pt x="153" y="175"/>
                  </a:lnTo>
                  <a:lnTo>
                    <a:pt x="154" y="174"/>
                  </a:lnTo>
                  <a:lnTo>
                    <a:pt x="154" y="173"/>
                  </a:lnTo>
                  <a:lnTo>
                    <a:pt x="155" y="172"/>
                  </a:lnTo>
                  <a:lnTo>
                    <a:pt x="156" y="171"/>
                  </a:lnTo>
                  <a:lnTo>
                    <a:pt x="156" y="170"/>
                  </a:lnTo>
                  <a:lnTo>
                    <a:pt x="157" y="169"/>
                  </a:lnTo>
                  <a:lnTo>
                    <a:pt x="157" y="169"/>
                  </a:lnTo>
                  <a:lnTo>
                    <a:pt x="158" y="167"/>
                  </a:lnTo>
                  <a:lnTo>
                    <a:pt x="158" y="166"/>
                  </a:lnTo>
                  <a:lnTo>
                    <a:pt x="159" y="165"/>
                  </a:lnTo>
                  <a:lnTo>
                    <a:pt x="159" y="164"/>
                  </a:lnTo>
                  <a:lnTo>
                    <a:pt x="159" y="162"/>
                  </a:lnTo>
                  <a:lnTo>
                    <a:pt x="160" y="161"/>
                  </a:lnTo>
                  <a:lnTo>
                    <a:pt x="160" y="160"/>
                  </a:lnTo>
                  <a:lnTo>
                    <a:pt x="160" y="159"/>
                  </a:lnTo>
                  <a:lnTo>
                    <a:pt x="160" y="157"/>
                  </a:lnTo>
                  <a:lnTo>
                    <a:pt x="160" y="156"/>
                  </a:lnTo>
                  <a:lnTo>
                    <a:pt x="160" y="154"/>
                  </a:lnTo>
                  <a:lnTo>
                    <a:pt x="159" y="122"/>
                  </a:lnTo>
                  <a:lnTo>
                    <a:pt x="157" y="90"/>
                  </a:lnTo>
                  <a:lnTo>
                    <a:pt x="155" y="59"/>
                  </a:lnTo>
                  <a:lnTo>
                    <a:pt x="154" y="28"/>
                  </a:lnTo>
                  <a:lnTo>
                    <a:pt x="154" y="28"/>
                  </a:lnTo>
                  <a:close/>
                </a:path>
              </a:pathLst>
            </a:custGeom>
            <a:solidFill>
              <a:srgbClr val="DF00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grpSp>
      <p:grpSp>
        <p:nvGrpSpPr>
          <p:cNvPr id="35" name="Group 34"/>
          <p:cNvGrpSpPr/>
          <p:nvPr/>
        </p:nvGrpSpPr>
        <p:grpSpPr>
          <a:xfrm>
            <a:off x="4435114" y="5433197"/>
            <a:ext cx="198022" cy="541931"/>
            <a:chOff x="2429232" y="853283"/>
            <a:chExt cx="254000" cy="670719"/>
          </a:xfrm>
        </p:grpSpPr>
        <p:sp>
          <p:nvSpPr>
            <p:cNvPr id="36" name="Freeform 7"/>
            <p:cNvSpPr>
              <a:spLocks/>
            </p:cNvSpPr>
            <p:nvPr/>
          </p:nvSpPr>
          <p:spPr bwMode="auto">
            <a:xfrm>
              <a:off x="2477650" y="853283"/>
              <a:ext cx="157163" cy="146050"/>
            </a:xfrm>
            <a:custGeom>
              <a:avLst/>
              <a:gdLst>
                <a:gd name="T0" fmla="*/ 98 w 99"/>
                <a:gd name="T1" fmla="*/ 51 h 92"/>
                <a:gd name="T2" fmla="*/ 98 w 99"/>
                <a:gd name="T3" fmla="*/ 55 h 92"/>
                <a:gd name="T4" fmla="*/ 96 w 99"/>
                <a:gd name="T5" fmla="*/ 60 h 92"/>
                <a:gd name="T6" fmla="*/ 95 w 99"/>
                <a:gd name="T7" fmla="*/ 64 h 92"/>
                <a:gd name="T8" fmla="*/ 92 w 99"/>
                <a:gd name="T9" fmla="*/ 69 h 92"/>
                <a:gd name="T10" fmla="*/ 89 w 99"/>
                <a:gd name="T11" fmla="*/ 74 h 92"/>
                <a:gd name="T12" fmla="*/ 86 w 99"/>
                <a:gd name="T13" fmla="*/ 77 h 92"/>
                <a:gd name="T14" fmla="*/ 82 w 99"/>
                <a:gd name="T15" fmla="*/ 81 h 92"/>
                <a:gd name="T16" fmla="*/ 78 w 99"/>
                <a:gd name="T17" fmla="*/ 84 h 92"/>
                <a:gd name="T18" fmla="*/ 70 w 99"/>
                <a:gd name="T19" fmla="*/ 88 h 92"/>
                <a:gd name="T20" fmla="*/ 64 w 99"/>
                <a:gd name="T21" fmla="*/ 90 h 92"/>
                <a:gd name="T22" fmla="*/ 60 w 99"/>
                <a:gd name="T23" fmla="*/ 91 h 92"/>
                <a:gd name="T24" fmla="*/ 54 w 99"/>
                <a:gd name="T25" fmla="*/ 92 h 92"/>
                <a:gd name="T26" fmla="*/ 47 w 99"/>
                <a:gd name="T27" fmla="*/ 92 h 92"/>
                <a:gd name="T28" fmla="*/ 41 w 99"/>
                <a:gd name="T29" fmla="*/ 92 h 92"/>
                <a:gd name="T30" fmla="*/ 37 w 99"/>
                <a:gd name="T31" fmla="*/ 91 h 92"/>
                <a:gd name="T32" fmla="*/ 32 w 99"/>
                <a:gd name="T33" fmla="*/ 89 h 92"/>
                <a:gd name="T34" fmla="*/ 26 w 99"/>
                <a:gd name="T35" fmla="*/ 87 h 92"/>
                <a:gd name="T36" fmla="*/ 22 w 99"/>
                <a:gd name="T37" fmla="*/ 85 h 92"/>
                <a:gd name="T38" fmla="*/ 18 w 99"/>
                <a:gd name="T39" fmla="*/ 82 h 92"/>
                <a:gd name="T40" fmla="*/ 14 w 99"/>
                <a:gd name="T41" fmla="*/ 78 h 92"/>
                <a:gd name="T42" fmla="*/ 10 w 99"/>
                <a:gd name="T43" fmla="*/ 75 h 92"/>
                <a:gd name="T44" fmla="*/ 7 w 99"/>
                <a:gd name="T45" fmla="*/ 70 h 92"/>
                <a:gd name="T46" fmla="*/ 3 w 99"/>
                <a:gd name="T47" fmla="*/ 64 h 92"/>
                <a:gd name="T48" fmla="*/ 1 w 99"/>
                <a:gd name="T49" fmla="*/ 58 h 92"/>
                <a:gd name="T50" fmla="*/ 0 w 99"/>
                <a:gd name="T51" fmla="*/ 53 h 92"/>
                <a:gd name="T52" fmla="*/ 0 w 99"/>
                <a:gd name="T53" fmla="*/ 49 h 92"/>
                <a:gd name="T54" fmla="*/ 0 w 99"/>
                <a:gd name="T55" fmla="*/ 43 h 92"/>
                <a:gd name="T56" fmla="*/ 1 w 99"/>
                <a:gd name="T57" fmla="*/ 38 h 92"/>
                <a:gd name="T58" fmla="*/ 2 w 99"/>
                <a:gd name="T59" fmla="*/ 34 h 92"/>
                <a:gd name="T60" fmla="*/ 3 w 99"/>
                <a:gd name="T61" fmla="*/ 29 h 92"/>
                <a:gd name="T62" fmla="*/ 5 w 99"/>
                <a:gd name="T63" fmla="*/ 24 h 92"/>
                <a:gd name="T64" fmla="*/ 8 w 99"/>
                <a:gd name="T65" fmla="*/ 20 h 92"/>
                <a:gd name="T66" fmla="*/ 11 w 99"/>
                <a:gd name="T67" fmla="*/ 16 h 92"/>
                <a:gd name="T68" fmla="*/ 16 w 99"/>
                <a:gd name="T69" fmla="*/ 12 h 92"/>
                <a:gd name="T70" fmla="*/ 19 w 99"/>
                <a:gd name="T71" fmla="*/ 9 h 92"/>
                <a:gd name="T72" fmla="*/ 25 w 99"/>
                <a:gd name="T73" fmla="*/ 6 h 92"/>
                <a:gd name="T74" fmla="*/ 32 w 99"/>
                <a:gd name="T75" fmla="*/ 3 h 92"/>
                <a:gd name="T76" fmla="*/ 38 w 99"/>
                <a:gd name="T77" fmla="*/ 1 h 92"/>
                <a:gd name="T78" fmla="*/ 42 w 99"/>
                <a:gd name="T79" fmla="*/ 0 h 92"/>
                <a:gd name="T80" fmla="*/ 49 w 99"/>
                <a:gd name="T81" fmla="*/ 0 h 92"/>
                <a:gd name="T82" fmla="*/ 55 w 99"/>
                <a:gd name="T83" fmla="*/ 0 h 92"/>
                <a:gd name="T84" fmla="*/ 61 w 99"/>
                <a:gd name="T85" fmla="*/ 1 h 92"/>
                <a:gd name="T86" fmla="*/ 65 w 99"/>
                <a:gd name="T87" fmla="*/ 2 h 92"/>
                <a:gd name="T88" fmla="*/ 70 w 99"/>
                <a:gd name="T89" fmla="*/ 5 h 92"/>
                <a:gd name="T90" fmla="*/ 75 w 99"/>
                <a:gd name="T91" fmla="*/ 7 h 92"/>
                <a:gd name="T92" fmla="*/ 80 w 99"/>
                <a:gd name="T93" fmla="*/ 10 h 92"/>
                <a:gd name="T94" fmla="*/ 84 w 99"/>
                <a:gd name="T95" fmla="*/ 14 h 92"/>
                <a:gd name="T96" fmla="*/ 87 w 99"/>
                <a:gd name="T97" fmla="*/ 17 h 92"/>
                <a:gd name="T98" fmla="*/ 91 w 99"/>
                <a:gd name="T99" fmla="*/ 20 h 92"/>
                <a:gd name="T100" fmla="*/ 94 w 99"/>
                <a:gd name="T101" fmla="*/ 27 h 92"/>
                <a:gd name="T102" fmla="*/ 97 w 99"/>
                <a:gd name="T103" fmla="*/ 34 h 92"/>
                <a:gd name="T104" fmla="*/ 98 w 99"/>
                <a:gd name="T105" fmla="*/ 38 h 92"/>
                <a:gd name="T106" fmla="*/ 98 w 99"/>
                <a:gd name="T107" fmla="*/ 43 h 92"/>
                <a:gd name="T108" fmla="*/ 99 w 99"/>
                <a:gd name="T109" fmla="*/ 46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99" h="92">
                  <a:moveTo>
                    <a:pt x="99" y="46"/>
                  </a:moveTo>
                  <a:lnTo>
                    <a:pt x="99" y="49"/>
                  </a:lnTo>
                  <a:lnTo>
                    <a:pt x="98" y="50"/>
                  </a:lnTo>
                  <a:lnTo>
                    <a:pt x="98" y="51"/>
                  </a:lnTo>
                  <a:lnTo>
                    <a:pt x="98" y="52"/>
                  </a:lnTo>
                  <a:lnTo>
                    <a:pt x="98" y="53"/>
                  </a:lnTo>
                  <a:lnTo>
                    <a:pt x="98" y="54"/>
                  </a:lnTo>
                  <a:lnTo>
                    <a:pt x="98" y="55"/>
                  </a:lnTo>
                  <a:lnTo>
                    <a:pt x="97" y="57"/>
                  </a:lnTo>
                  <a:lnTo>
                    <a:pt x="97" y="58"/>
                  </a:lnTo>
                  <a:lnTo>
                    <a:pt x="97" y="59"/>
                  </a:lnTo>
                  <a:lnTo>
                    <a:pt x="96" y="60"/>
                  </a:lnTo>
                  <a:lnTo>
                    <a:pt x="96" y="61"/>
                  </a:lnTo>
                  <a:lnTo>
                    <a:pt x="96" y="62"/>
                  </a:lnTo>
                  <a:lnTo>
                    <a:pt x="95" y="63"/>
                  </a:lnTo>
                  <a:lnTo>
                    <a:pt x="95" y="64"/>
                  </a:lnTo>
                  <a:lnTo>
                    <a:pt x="94" y="66"/>
                  </a:lnTo>
                  <a:lnTo>
                    <a:pt x="93" y="67"/>
                  </a:lnTo>
                  <a:lnTo>
                    <a:pt x="93" y="68"/>
                  </a:lnTo>
                  <a:lnTo>
                    <a:pt x="92" y="69"/>
                  </a:lnTo>
                  <a:lnTo>
                    <a:pt x="92" y="70"/>
                  </a:lnTo>
                  <a:lnTo>
                    <a:pt x="91" y="71"/>
                  </a:lnTo>
                  <a:lnTo>
                    <a:pt x="91" y="72"/>
                  </a:lnTo>
                  <a:lnTo>
                    <a:pt x="89" y="74"/>
                  </a:lnTo>
                  <a:lnTo>
                    <a:pt x="89" y="75"/>
                  </a:lnTo>
                  <a:lnTo>
                    <a:pt x="87" y="76"/>
                  </a:lnTo>
                  <a:lnTo>
                    <a:pt x="86" y="76"/>
                  </a:lnTo>
                  <a:lnTo>
                    <a:pt x="86" y="77"/>
                  </a:lnTo>
                  <a:lnTo>
                    <a:pt x="84" y="79"/>
                  </a:lnTo>
                  <a:lnTo>
                    <a:pt x="83" y="80"/>
                  </a:lnTo>
                  <a:lnTo>
                    <a:pt x="82" y="80"/>
                  </a:lnTo>
                  <a:lnTo>
                    <a:pt x="82" y="81"/>
                  </a:lnTo>
                  <a:lnTo>
                    <a:pt x="81" y="82"/>
                  </a:lnTo>
                  <a:lnTo>
                    <a:pt x="80" y="82"/>
                  </a:lnTo>
                  <a:lnTo>
                    <a:pt x="79" y="83"/>
                  </a:lnTo>
                  <a:lnTo>
                    <a:pt x="78" y="84"/>
                  </a:lnTo>
                  <a:lnTo>
                    <a:pt x="77" y="84"/>
                  </a:lnTo>
                  <a:lnTo>
                    <a:pt x="75" y="86"/>
                  </a:lnTo>
                  <a:lnTo>
                    <a:pt x="72" y="87"/>
                  </a:lnTo>
                  <a:lnTo>
                    <a:pt x="70" y="88"/>
                  </a:lnTo>
                  <a:lnTo>
                    <a:pt x="69" y="88"/>
                  </a:lnTo>
                  <a:lnTo>
                    <a:pt x="68" y="89"/>
                  </a:lnTo>
                  <a:lnTo>
                    <a:pt x="66" y="89"/>
                  </a:lnTo>
                  <a:lnTo>
                    <a:pt x="64" y="90"/>
                  </a:lnTo>
                  <a:lnTo>
                    <a:pt x="63" y="91"/>
                  </a:lnTo>
                  <a:lnTo>
                    <a:pt x="62" y="91"/>
                  </a:lnTo>
                  <a:lnTo>
                    <a:pt x="61" y="91"/>
                  </a:lnTo>
                  <a:lnTo>
                    <a:pt x="60" y="91"/>
                  </a:lnTo>
                  <a:lnTo>
                    <a:pt x="57" y="92"/>
                  </a:lnTo>
                  <a:lnTo>
                    <a:pt x="56" y="92"/>
                  </a:lnTo>
                  <a:lnTo>
                    <a:pt x="55" y="92"/>
                  </a:lnTo>
                  <a:lnTo>
                    <a:pt x="54" y="92"/>
                  </a:lnTo>
                  <a:lnTo>
                    <a:pt x="53" y="92"/>
                  </a:lnTo>
                  <a:lnTo>
                    <a:pt x="52" y="92"/>
                  </a:lnTo>
                  <a:lnTo>
                    <a:pt x="49" y="92"/>
                  </a:lnTo>
                  <a:lnTo>
                    <a:pt x="47" y="92"/>
                  </a:lnTo>
                  <a:lnTo>
                    <a:pt x="46" y="92"/>
                  </a:lnTo>
                  <a:lnTo>
                    <a:pt x="44" y="92"/>
                  </a:lnTo>
                  <a:lnTo>
                    <a:pt x="42" y="92"/>
                  </a:lnTo>
                  <a:lnTo>
                    <a:pt x="41" y="92"/>
                  </a:lnTo>
                  <a:lnTo>
                    <a:pt x="40" y="92"/>
                  </a:lnTo>
                  <a:lnTo>
                    <a:pt x="39" y="91"/>
                  </a:lnTo>
                  <a:lnTo>
                    <a:pt x="38" y="91"/>
                  </a:lnTo>
                  <a:lnTo>
                    <a:pt x="37" y="91"/>
                  </a:lnTo>
                  <a:lnTo>
                    <a:pt x="35" y="91"/>
                  </a:lnTo>
                  <a:lnTo>
                    <a:pt x="34" y="90"/>
                  </a:lnTo>
                  <a:lnTo>
                    <a:pt x="33" y="90"/>
                  </a:lnTo>
                  <a:lnTo>
                    <a:pt x="32" y="89"/>
                  </a:lnTo>
                  <a:lnTo>
                    <a:pt x="31" y="89"/>
                  </a:lnTo>
                  <a:lnTo>
                    <a:pt x="30" y="89"/>
                  </a:lnTo>
                  <a:lnTo>
                    <a:pt x="27" y="88"/>
                  </a:lnTo>
                  <a:lnTo>
                    <a:pt x="26" y="87"/>
                  </a:lnTo>
                  <a:lnTo>
                    <a:pt x="25" y="87"/>
                  </a:lnTo>
                  <a:lnTo>
                    <a:pt x="24" y="86"/>
                  </a:lnTo>
                  <a:lnTo>
                    <a:pt x="23" y="86"/>
                  </a:lnTo>
                  <a:lnTo>
                    <a:pt x="22" y="85"/>
                  </a:lnTo>
                  <a:lnTo>
                    <a:pt x="21" y="84"/>
                  </a:lnTo>
                  <a:lnTo>
                    <a:pt x="19" y="83"/>
                  </a:lnTo>
                  <a:lnTo>
                    <a:pt x="19" y="82"/>
                  </a:lnTo>
                  <a:lnTo>
                    <a:pt x="18" y="82"/>
                  </a:lnTo>
                  <a:lnTo>
                    <a:pt x="17" y="81"/>
                  </a:lnTo>
                  <a:lnTo>
                    <a:pt x="16" y="80"/>
                  </a:lnTo>
                  <a:lnTo>
                    <a:pt x="14" y="79"/>
                  </a:lnTo>
                  <a:lnTo>
                    <a:pt x="14" y="78"/>
                  </a:lnTo>
                  <a:lnTo>
                    <a:pt x="12" y="77"/>
                  </a:lnTo>
                  <a:lnTo>
                    <a:pt x="11" y="76"/>
                  </a:lnTo>
                  <a:lnTo>
                    <a:pt x="10" y="76"/>
                  </a:lnTo>
                  <a:lnTo>
                    <a:pt x="10" y="75"/>
                  </a:lnTo>
                  <a:lnTo>
                    <a:pt x="9" y="74"/>
                  </a:lnTo>
                  <a:lnTo>
                    <a:pt x="8" y="73"/>
                  </a:lnTo>
                  <a:lnTo>
                    <a:pt x="8" y="72"/>
                  </a:lnTo>
                  <a:lnTo>
                    <a:pt x="7" y="70"/>
                  </a:lnTo>
                  <a:lnTo>
                    <a:pt x="5" y="68"/>
                  </a:lnTo>
                  <a:lnTo>
                    <a:pt x="4" y="66"/>
                  </a:lnTo>
                  <a:lnTo>
                    <a:pt x="4" y="65"/>
                  </a:lnTo>
                  <a:lnTo>
                    <a:pt x="3" y="64"/>
                  </a:lnTo>
                  <a:lnTo>
                    <a:pt x="3" y="62"/>
                  </a:lnTo>
                  <a:lnTo>
                    <a:pt x="2" y="60"/>
                  </a:lnTo>
                  <a:lnTo>
                    <a:pt x="2" y="59"/>
                  </a:lnTo>
                  <a:lnTo>
                    <a:pt x="1" y="58"/>
                  </a:lnTo>
                  <a:lnTo>
                    <a:pt x="1" y="57"/>
                  </a:lnTo>
                  <a:lnTo>
                    <a:pt x="1" y="55"/>
                  </a:lnTo>
                  <a:lnTo>
                    <a:pt x="1" y="54"/>
                  </a:lnTo>
                  <a:lnTo>
                    <a:pt x="0" y="53"/>
                  </a:lnTo>
                  <a:lnTo>
                    <a:pt x="0" y="52"/>
                  </a:lnTo>
                  <a:lnTo>
                    <a:pt x="0" y="51"/>
                  </a:lnTo>
                  <a:lnTo>
                    <a:pt x="0" y="50"/>
                  </a:lnTo>
                  <a:lnTo>
                    <a:pt x="0" y="49"/>
                  </a:lnTo>
                  <a:lnTo>
                    <a:pt x="0" y="47"/>
                  </a:lnTo>
                  <a:lnTo>
                    <a:pt x="0" y="46"/>
                  </a:lnTo>
                  <a:lnTo>
                    <a:pt x="0" y="44"/>
                  </a:lnTo>
                  <a:lnTo>
                    <a:pt x="0" y="43"/>
                  </a:lnTo>
                  <a:lnTo>
                    <a:pt x="0" y="41"/>
                  </a:lnTo>
                  <a:lnTo>
                    <a:pt x="0" y="40"/>
                  </a:lnTo>
                  <a:lnTo>
                    <a:pt x="0" y="39"/>
                  </a:lnTo>
                  <a:lnTo>
                    <a:pt x="1" y="38"/>
                  </a:lnTo>
                  <a:lnTo>
                    <a:pt x="1" y="37"/>
                  </a:lnTo>
                  <a:lnTo>
                    <a:pt x="1" y="36"/>
                  </a:lnTo>
                  <a:lnTo>
                    <a:pt x="1" y="35"/>
                  </a:lnTo>
                  <a:lnTo>
                    <a:pt x="2" y="34"/>
                  </a:lnTo>
                  <a:lnTo>
                    <a:pt x="2" y="32"/>
                  </a:lnTo>
                  <a:lnTo>
                    <a:pt x="2" y="31"/>
                  </a:lnTo>
                  <a:lnTo>
                    <a:pt x="3" y="30"/>
                  </a:lnTo>
                  <a:lnTo>
                    <a:pt x="3" y="29"/>
                  </a:lnTo>
                  <a:lnTo>
                    <a:pt x="3" y="28"/>
                  </a:lnTo>
                  <a:lnTo>
                    <a:pt x="4" y="26"/>
                  </a:lnTo>
                  <a:lnTo>
                    <a:pt x="5" y="25"/>
                  </a:lnTo>
                  <a:lnTo>
                    <a:pt x="5" y="24"/>
                  </a:lnTo>
                  <a:lnTo>
                    <a:pt x="6" y="23"/>
                  </a:lnTo>
                  <a:lnTo>
                    <a:pt x="7" y="22"/>
                  </a:lnTo>
                  <a:lnTo>
                    <a:pt x="7" y="21"/>
                  </a:lnTo>
                  <a:lnTo>
                    <a:pt x="8" y="20"/>
                  </a:lnTo>
                  <a:lnTo>
                    <a:pt x="9" y="19"/>
                  </a:lnTo>
                  <a:lnTo>
                    <a:pt x="10" y="18"/>
                  </a:lnTo>
                  <a:lnTo>
                    <a:pt x="10" y="17"/>
                  </a:lnTo>
                  <a:lnTo>
                    <a:pt x="11" y="16"/>
                  </a:lnTo>
                  <a:lnTo>
                    <a:pt x="12" y="15"/>
                  </a:lnTo>
                  <a:lnTo>
                    <a:pt x="14" y="14"/>
                  </a:lnTo>
                  <a:lnTo>
                    <a:pt x="15" y="13"/>
                  </a:lnTo>
                  <a:lnTo>
                    <a:pt x="16" y="12"/>
                  </a:lnTo>
                  <a:lnTo>
                    <a:pt x="17" y="11"/>
                  </a:lnTo>
                  <a:lnTo>
                    <a:pt x="18" y="11"/>
                  </a:lnTo>
                  <a:lnTo>
                    <a:pt x="19" y="10"/>
                  </a:lnTo>
                  <a:lnTo>
                    <a:pt x="19" y="9"/>
                  </a:lnTo>
                  <a:lnTo>
                    <a:pt x="20" y="9"/>
                  </a:lnTo>
                  <a:lnTo>
                    <a:pt x="21" y="8"/>
                  </a:lnTo>
                  <a:lnTo>
                    <a:pt x="23" y="7"/>
                  </a:lnTo>
                  <a:lnTo>
                    <a:pt x="25" y="6"/>
                  </a:lnTo>
                  <a:lnTo>
                    <a:pt x="27" y="5"/>
                  </a:lnTo>
                  <a:lnTo>
                    <a:pt x="29" y="4"/>
                  </a:lnTo>
                  <a:lnTo>
                    <a:pt x="30" y="4"/>
                  </a:lnTo>
                  <a:lnTo>
                    <a:pt x="32" y="3"/>
                  </a:lnTo>
                  <a:lnTo>
                    <a:pt x="34" y="2"/>
                  </a:lnTo>
                  <a:lnTo>
                    <a:pt x="35" y="2"/>
                  </a:lnTo>
                  <a:lnTo>
                    <a:pt x="37" y="1"/>
                  </a:lnTo>
                  <a:lnTo>
                    <a:pt x="38" y="1"/>
                  </a:lnTo>
                  <a:lnTo>
                    <a:pt x="39" y="1"/>
                  </a:lnTo>
                  <a:lnTo>
                    <a:pt x="40" y="1"/>
                  </a:lnTo>
                  <a:lnTo>
                    <a:pt x="41" y="1"/>
                  </a:lnTo>
                  <a:lnTo>
                    <a:pt x="42" y="0"/>
                  </a:lnTo>
                  <a:lnTo>
                    <a:pt x="44" y="0"/>
                  </a:lnTo>
                  <a:lnTo>
                    <a:pt x="46" y="0"/>
                  </a:lnTo>
                  <a:lnTo>
                    <a:pt x="47" y="0"/>
                  </a:lnTo>
                  <a:lnTo>
                    <a:pt x="49" y="0"/>
                  </a:lnTo>
                  <a:lnTo>
                    <a:pt x="52" y="0"/>
                  </a:lnTo>
                  <a:lnTo>
                    <a:pt x="53" y="0"/>
                  </a:lnTo>
                  <a:lnTo>
                    <a:pt x="54" y="0"/>
                  </a:lnTo>
                  <a:lnTo>
                    <a:pt x="55" y="0"/>
                  </a:lnTo>
                  <a:lnTo>
                    <a:pt x="56" y="1"/>
                  </a:lnTo>
                  <a:lnTo>
                    <a:pt x="57" y="1"/>
                  </a:lnTo>
                  <a:lnTo>
                    <a:pt x="60" y="1"/>
                  </a:lnTo>
                  <a:lnTo>
                    <a:pt x="61" y="1"/>
                  </a:lnTo>
                  <a:lnTo>
                    <a:pt x="62" y="1"/>
                  </a:lnTo>
                  <a:lnTo>
                    <a:pt x="63" y="2"/>
                  </a:lnTo>
                  <a:lnTo>
                    <a:pt x="64" y="2"/>
                  </a:lnTo>
                  <a:lnTo>
                    <a:pt x="65" y="2"/>
                  </a:lnTo>
                  <a:lnTo>
                    <a:pt x="66" y="3"/>
                  </a:lnTo>
                  <a:lnTo>
                    <a:pt x="67" y="3"/>
                  </a:lnTo>
                  <a:lnTo>
                    <a:pt x="68" y="4"/>
                  </a:lnTo>
                  <a:lnTo>
                    <a:pt x="70" y="5"/>
                  </a:lnTo>
                  <a:lnTo>
                    <a:pt x="71" y="5"/>
                  </a:lnTo>
                  <a:lnTo>
                    <a:pt x="72" y="6"/>
                  </a:lnTo>
                  <a:lnTo>
                    <a:pt x="74" y="6"/>
                  </a:lnTo>
                  <a:lnTo>
                    <a:pt x="75" y="7"/>
                  </a:lnTo>
                  <a:lnTo>
                    <a:pt x="76" y="7"/>
                  </a:lnTo>
                  <a:lnTo>
                    <a:pt x="77" y="8"/>
                  </a:lnTo>
                  <a:lnTo>
                    <a:pt x="79" y="9"/>
                  </a:lnTo>
                  <a:lnTo>
                    <a:pt x="80" y="10"/>
                  </a:lnTo>
                  <a:lnTo>
                    <a:pt x="81" y="11"/>
                  </a:lnTo>
                  <a:lnTo>
                    <a:pt x="82" y="11"/>
                  </a:lnTo>
                  <a:lnTo>
                    <a:pt x="82" y="12"/>
                  </a:lnTo>
                  <a:lnTo>
                    <a:pt x="84" y="14"/>
                  </a:lnTo>
                  <a:lnTo>
                    <a:pt x="85" y="14"/>
                  </a:lnTo>
                  <a:lnTo>
                    <a:pt x="86" y="15"/>
                  </a:lnTo>
                  <a:lnTo>
                    <a:pt x="86" y="16"/>
                  </a:lnTo>
                  <a:lnTo>
                    <a:pt x="87" y="17"/>
                  </a:lnTo>
                  <a:lnTo>
                    <a:pt x="89" y="18"/>
                  </a:lnTo>
                  <a:lnTo>
                    <a:pt x="89" y="19"/>
                  </a:lnTo>
                  <a:lnTo>
                    <a:pt x="90" y="20"/>
                  </a:lnTo>
                  <a:lnTo>
                    <a:pt x="91" y="20"/>
                  </a:lnTo>
                  <a:lnTo>
                    <a:pt x="92" y="22"/>
                  </a:lnTo>
                  <a:lnTo>
                    <a:pt x="93" y="24"/>
                  </a:lnTo>
                  <a:lnTo>
                    <a:pt x="94" y="26"/>
                  </a:lnTo>
                  <a:lnTo>
                    <a:pt x="94" y="27"/>
                  </a:lnTo>
                  <a:lnTo>
                    <a:pt x="95" y="28"/>
                  </a:lnTo>
                  <a:lnTo>
                    <a:pt x="96" y="30"/>
                  </a:lnTo>
                  <a:lnTo>
                    <a:pt x="96" y="32"/>
                  </a:lnTo>
                  <a:lnTo>
                    <a:pt x="97" y="34"/>
                  </a:lnTo>
                  <a:lnTo>
                    <a:pt x="97" y="35"/>
                  </a:lnTo>
                  <a:lnTo>
                    <a:pt x="97" y="36"/>
                  </a:lnTo>
                  <a:lnTo>
                    <a:pt x="98" y="37"/>
                  </a:lnTo>
                  <a:lnTo>
                    <a:pt x="98" y="38"/>
                  </a:lnTo>
                  <a:lnTo>
                    <a:pt x="98" y="39"/>
                  </a:lnTo>
                  <a:lnTo>
                    <a:pt x="98" y="40"/>
                  </a:lnTo>
                  <a:lnTo>
                    <a:pt x="98" y="41"/>
                  </a:lnTo>
                  <a:lnTo>
                    <a:pt x="98" y="43"/>
                  </a:lnTo>
                  <a:lnTo>
                    <a:pt x="99" y="44"/>
                  </a:lnTo>
                  <a:lnTo>
                    <a:pt x="99" y="45"/>
                  </a:lnTo>
                  <a:lnTo>
                    <a:pt x="99" y="46"/>
                  </a:lnTo>
                  <a:lnTo>
                    <a:pt x="99" y="46"/>
                  </a:lnTo>
                  <a:close/>
                </a:path>
              </a:pathLst>
            </a:custGeom>
            <a:solidFill>
              <a:srgbClr val="DF00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7" name="Freeform 9"/>
            <p:cNvSpPr>
              <a:spLocks/>
            </p:cNvSpPr>
            <p:nvPr/>
          </p:nvSpPr>
          <p:spPr bwMode="auto">
            <a:xfrm>
              <a:off x="2429232" y="1014414"/>
              <a:ext cx="254000" cy="509588"/>
            </a:xfrm>
            <a:custGeom>
              <a:avLst/>
              <a:gdLst>
                <a:gd name="T0" fmla="*/ 153 w 160"/>
                <a:gd name="T1" fmla="*/ 23 h 321"/>
                <a:gd name="T2" fmla="*/ 152 w 160"/>
                <a:gd name="T3" fmla="*/ 18 h 321"/>
                <a:gd name="T4" fmla="*/ 151 w 160"/>
                <a:gd name="T5" fmla="*/ 14 h 321"/>
                <a:gd name="T6" fmla="*/ 148 w 160"/>
                <a:gd name="T7" fmla="*/ 10 h 321"/>
                <a:gd name="T8" fmla="*/ 145 w 160"/>
                <a:gd name="T9" fmla="*/ 6 h 321"/>
                <a:gd name="T10" fmla="*/ 141 w 160"/>
                <a:gd name="T11" fmla="*/ 3 h 321"/>
                <a:gd name="T12" fmla="*/ 139 w 160"/>
                <a:gd name="T13" fmla="*/ 2 h 321"/>
                <a:gd name="T14" fmla="*/ 133 w 160"/>
                <a:gd name="T15" fmla="*/ 0 h 321"/>
                <a:gd name="T16" fmla="*/ 80 w 160"/>
                <a:gd name="T17" fmla="*/ 0 h 321"/>
                <a:gd name="T18" fmla="*/ 27 w 160"/>
                <a:gd name="T19" fmla="*/ 0 h 321"/>
                <a:gd name="T20" fmla="*/ 23 w 160"/>
                <a:gd name="T21" fmla="*/ 1 h 321"/>
                <a:gd name="T22" fmla="*/ 20 w 160"/>
                <a:gd name="T23" fmla="*/ 3 h 321"/>
                <a:gd name="T24" fmla="*/ 16 w 160"/>
                <a:gd name="T25" fmla="*/ 6 h 321"/>
                <a:gd name="T26" fmla="*/ 12 w 160"/>
                <a:gd name="T27" fmla="*/ 9 h 321"/>
                <a:gd name="T28" fmla="*/ 10 w 160"/>
                <a:gd name="T29" fmla="*/ 13 h 321"/>
                <a:gd name="T30" fmla="*/ 8 w 160"/>
                <a:gd name="T31" fmla="*/ 18 h 321"/>
                <a:gd name="T32" fmla="*/ 7 w 160"/>
                <a:gd name="T33" fmla="*/ 23 h 321"/>
                <a:gd name="T34" fmla="*/ 5 w 160"/>
                <a:gd name="T35" fmla="*/ 59 h 321"/>
                <a:gd name="T36" fmla="*/ 0 w 160"/>
                <a:gd name="T37" fmla="*/ 156 h 321"/>
                <a:gd name="T38" fmla="*/ 1 w 160"/>
                <a:gd name="T39" fmla="*/ 161 h 321"/>
                <a:gd name="T40" fmla="*/ 2 w 160"/>
                <a:gd name="T41" fmla="*/ 166 h 321"/>
                <a:gd name="T42" fmla="*/ 5 w 160"/>
                <a:gd name="T43" fmla="*/ 171 h 321"/>
                <a:gd name="T44" fmla="*/ 7 w 160"/>
                <a:gd name="T45" fmla="*/ 174 h 321"/>
                <a:gd name="T46" fmla="*/ 10 w 160"/>
                <a:gd name="T47" fmla="*/ 177 h 321"/>
                <a:gd name="T48" fmla="*/ 13 w 160"/>
                <a:gd name="T49" fmla="*/ 179 h 321"/>
                <a:gd name="T50" fmla="*/ 17 w 160"/>
                <a:gd name="T51" fmla="*/ 180 h 321"/>
                <a:gd name="T52" fmla="*/ 22 w 160"/>
                <a:gd name="T53" fmla="*/ 182 h 321"/>
                <a:gd name="T54" fmla="*/ 28 w 160"/>
                <a:gd name="T55" fmla="*/ 212 h 321"/>
                <a:gd name="T56" fmla="*/ 33 w 160"/>
                <a:gd name="T57" fmla="*/ 304 h 321"/>
                <a:gd name="T58" fmla="*/ 34 w 160"/>
                <a:gd name="T59" fmla="*/ 307 h 321"/>
                <a:gd name="T60" fmla="*/ 35 w 160"/>
                <a:gd name="T61" fmla="*/ 311 h 321"/>
                <a:gd name="T62" fmla="*/ 36 w 160"/>
                <a:gd name="T63" fmla="*/ 314 h 321"/>
                <a:gd name="T64" fmla="*/ 38 w 160"/>
                <a:gd name="T65" fmla="*/ 317 h 321"/>
                <a:gd name="T66" fmla="*/ 40 w 160"/>
                <a:gd name="T67" fmla="*/ 319 h 321"/>
                <a:gd name="T68" fmla="*/ 43 w 160"/>
                <a:gd name="T69" fmla="*/ 320 h 321"/>
                <a:gd name="T70" fmla="*/ 46 w 160"/>
                <a:gd name="T71" fmla="*/ 321 h 321"/>
                <a:gd name="T72" fmla="*/ 80 w 160"/>
                <a:gd name="T73" fmla="*/ 321 h 321"/>
                <a:gd name="T74" fmla="*/ 115 w 160"/>
                <a:gd name="T75" fmla="*/ 321 h 321"/>
                <a:gd name="T76" fmla="*/ 118 w 160"/>
                <a:gd name="T77" fmla="*/ 320 h 321"/>
                <a:gd name="T78" fmla="*/ 121 w 160"/>
                <a:gd name="T79" fmla="*/ 318 h 321"/>
                <a:gd name="T80" fmla="*/ 123 w 160"/>
                <a:gd name="T81" fmla="*/ 316 h 321"/>
                <a:gd name="T82" fmla="*/ 125 w 160"/>
                <a:gd name="T83" fmla="*/ 313 h 321"/>
                <a:gd name="T84" fmla="*/ 126 w 160"/>
                <a:gd name="T85" fmla="*/ 310 h 321"/>
                <a:gd name="T86" fmla="*/ 127 w 160"/>
                <a:gd name="T87" fmla="*/ 306 h 321"/>
                <a:gd name="T88" fmla="*/ 127 w 160"/>
                <a:gd name="T89" fmla="*/ 303 h 321"/>
                <a:gd name="T90" fmla="*/ 133 w 160"/>
                <a:gd name="T91" fmla="*/ 182 h 321"/>
                <a:gd name="T92" fmla="*/ 138 w 160"/>
                <a:gd name="T93" fmla="*/ 182 h 321"/>
                <a:gd name="T94" fmla="*/ 143 w 160"/>
                <a:gd name="T95" fmla="*/ 180 h 321"/>
                <a:gd name="T96" fmla="*/ 146 w 160"/>
                <a:gd name="T97" fmla="*/ 179 h 321"/>
                <a:gd name="T98" fmla="*/ 151 w 160"/>
                <a:gd name="T99" fmla="*/ 177 h 321"/>
                <a:gd name="T100" fmla="*/ 154 w 160"/>
                <a:gd name="T101" fmla="*/ 174 h 321"/>
                <a:gd name="T102" fmla="*/ 156 w 160"/>
                <a:gd name="T103" fmla="*/ 170 h 321"/>
                <a:gd name="T104" fmla="*/ 158 w 160"/>
                <a:gd name="T105" fmla="*/ 166 h 321"/>
                <a:gd name="T106" fmla="*/ 160 w 160"/>
                <a:gd name="T107" fmla="*/ 161 h 321"/>
                <a:gd name="T108" fmla="*/ 160 w 160"/>
                <a:gd name="T109" fmla="*/ 156 h 321"/>
                <a:gd name="T110" fmla="*/ 155 w 160"/>
                <a:gd name="T111" fmla="*/ 5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60" h="321">
                  <a:moveTo>
                    <a:pt x="154" y="28"/>
                  </a:moveTo>
                  <a:lnTo>
                    <a:pt x="154" y="26"/>
                  </a:lnTo>
                  <a:lnTo>
                    <a:pt x="153" y="25"/>
                  </a:lnTo>
                  <a:lnTo>
                    <a:pt x="153" y="23"/>
                  </a:lnTo>
                  <a:lnTo>
                    <a:pt x="153" y="22"/>
                  </a:lnTo>
                  <a:lnTo>
                    <a:pt x="153" y="21"/>
                  </a:lnTo>
                  <a:lnTo>
                    <a:pt x="153" y="19"/>
                  </a:lnTo>
                  <a:lnTo>
                    <a:pt x="152" y="18"/>
                  </a:lnTo>
                  <a:lnTo>
                    <a:pt x="152" y="17"/>
                  </a:lnTo>
                  <a:lnTo>
                    <a:pt x="152" y="17"/>
                  </a:lnTo>
                  <a:lnTo>
                    <a:pt x="151" y="16"/>
                  </a:lnTo>
                  <a:lnTo>
                    <a:pt x="151" y="14"/>
                  </a:lnTo>
                  <a:lnTo>
                    <a:pt x="150" y="13"/>
                  </a:lnTo>
                  <a:lnTo>
                    <a:pt x="150" y="12"/>
                  </a:lnTo>
                  <a:lnTo>
                    <a:pt x="148" y="11"/>
                  </a:lnTo>
                  <a:lnTo>
                    <a:pt x="148" y="10"/>
                  </a:lnTo>
                  <a:lnTo>
                    <a:pt x="147" y="9"/>
                  </a:lnTo>
                  <a:lnTo>
                    <a:pt x="146" y="8"/>
                  </a:lnTo>
                  <a:lnTo>
                    <a:pt x="146" y="7"/>
                  </a:lnTo>
                  <a:lnTo>
                    <a:pt x="145" y="6"/>
                  </a:lnTo>
                  <a:lnTo>
                    <a:pt x="144" y="6"/>
                  </a:lnTo>
                  <a:lnTo>
                    <a:pt x="143" y="5"/>
                  </a:lnTo>
                  <a:lnTo>
                    <a:pt x="142" y="4"/>
                  </a:lnTo>
                  <a:lnTo>
                    <a:pt x="141" y="3"/>
                  </a:lnTo>
                  <a:lnTo>
                    <a:pt x="141" y="3"/>
                  </a:lnTo>
                  <a:lnTo>
                    <a:pt x="140" y="3"/>
                  </a:lnTo>
                  <a:lnTo>
                    <a:pt x="139" y="2"/>
                  </a:lnTo>
                  <a:lnTo>
                    <a:pt x="139" y="2"/>
                  </a:lnTo>
                  <a:lnTo>
                    <a:pt x="138" y="1"/>
                  </a:lnTo>
                  <a:lnTo>
                    <a:pt x="137" y="1"/>
                  </a:lnTo>
                  <a:lnTo>
                    <a:pt x="136" y="1"/>
                  </a:lnTo>
                  <a:lnTo>
                    <a:pt x="133" y="0"/>
                  </a:lnTo>
                  <a:lnTo>
                    <a:pt x="132" y="0"/>
                  </a:lnTo>
                  <a:lnTo>
                    <a:pt x="131" y="0"/>
                  </a:lnTo>
                  <a:lnTo>
                    <a:pt x="130" y="0"/>
                  </a:lnTo>
                  <a:lnTo>
                    <a:pt x="80" y="0"/>
                  </a:lnTo>
                  <a:lnTo>
                    <a:pt x="30" y="0"/>
                  </a:lnTo>
                  <a:lnTo>
                    <a:pt x="28" y="0"/>
                  </a:lnTo>
                  <a:lnTo>
                    <a:pt x="27" y="0"/>
                  </a:lnTo>
                  <a:lnTo>
                    <a:pt x="27" y="0"/>
                  </a:lnTo>
                  <a:lnTo>
                    <a:pt x="26" y="0"/>
                  </a:lnTo>
                  <a:lnTo>
                    <a:pt x="25" y="1"/>
                  </a:lnTo>
                  <a:lnTo>
                    <a:pt x="24" y="1"/>
                  </a:lnTo>
                  <a:lnTo>
                    <a:pt x="23" y="1"/>
                  </a:lnTo>
                  <a:lnTo>
                    <a:pt x="22" y="2"/>
                  </a:lnTo>
                  <a:lnTo>
                    <a:pt x="21" y="2"/>
                  </a:lnTo>
                  <a:lnTo>
                    <a:pt x="21" y="2"/>
                  </a:lnTo>
                  <a:lnTo>
                    <a:pt x="20" y="3"/>
                  </a:lnTo>
                  <a:lnTo>
                    <a:pt x="19" y="3"/>
                  </a:lnTo>
                  <a:lnTo>
                    <a:pt x="18" y="4"/>
                  </a:lnTo>
                  <a:lnTo>
                    <a:pt x="17" y="5"/>
                  </a:lnTo>
                  <a:lnTo>
                    <a:pt x="16" y="6"/>
                  </a:lnTo>
                  <a:lnTo>
                    <a:pt x="16" y="6"/>
                  </a:lnTo>
                  <a:lnTo>
                    <a:pt x="15" y="7"/>
                  </a:lnTo>
                  <a:lnTo>
                    <a:pt x="13" y="8"/>
                  </a:lnTo>
                  <a:lnTo>
                    <a:pt x="12" y="9"/>
                  </a:lnTo>
                  <a:lnTo>
                    <a:pt x="12" y="10"/>
                  </a:lnTo>
                  <a:lnTo>
                    <a:pt x="11" y="11"/>
                  </a:lnTo>
                  <a:lnTo>
                    <a:pt x="11" y="12"/>
                  </a:lnTo>
                  <a:lnTo>
                    <a:pt x="10" y="13"/>
                  </a:lnTo>
                  <a:lnTo>
                    <a:pt x="9" y="14"/>
                  </a:lnTo>
                  <a:lnTo>
                    <a:pt x="9" y="16"/>
                  </a:lnTo>
                  <a:lnTo>
                    <a:pt x="9" y="17"/>
                  </a:lnTo>
                  <a:lnTo>
                    <a:pt x="8" y="18"/>
                  </a:lnTo>
                  <a:lnTo>
                    <a:pt x="8" y="19"/>
                  </a:lnTo>
                  <a:lnTo>
                    <a:pt x="8" y="21"/>
                  </a:lnTo>
                  <a:lnTo>
                    <a:pt x="7" y="22"/>
                  </a:lnTo>
                  <a:lnTo>
                    <a:pt x="7" y="23"/>
                  </a:lnTo>
                  <a:lnTo>
                    <a:pt x="7" y="25"/>
                  </a:lnTo>
                  <a:lnTo>
                    <a:pt x="7" y="26"/>
                  </a:lnTo>
                  <a:lnTo>
                    <a:pt x="7" y="28"/>
                  </a:lnTo>
                  <a:lnTo>
                    <a:pt x="5" y="59"/>
                  </a:lnTo>
                  <a:lnTo>
                    <a:pt x="3" y="90"/>
                  </a:lnTo>
                  <a:lnTo>
                    <a:pt x="2" y="122"/>
                  </a:lnTo>
                  <a:lnTo>
                    <a:pt x="0" y="154"/>
                  </a:lnTo>
                  <a:lnTo>
                    <a:pt x="0" y="156"/>
                  </a:lnTo>
                  <a:lnTo>
                    <a:pt x="0" y="157"/>
                  </a:lnTo>
                  <a:lnTo>
                    <a:pt x="0" y="159"/>
                  </a:lnTo>
                  <a:lnTo>
                    <a:pt x="0" y="160"/>
                  </a:lnTo>
                  <a:lnTo>
                    <a:pt x="1" y="161"/>
                  </a:lnTo>
                  <a:lnTo>
                    <a:pt x="1" y="162"/>
                  </a:lnTo>
                  <a:lnTo>
                    <a:pt x="1" y="164"/>
                  </a:lnTo>
                  <a:lnTo>
                    <a:pt x="2" y="165"/>
                  </a:lnTo>
                  <a:lnTo>
                    <a:pt x="2" y="166"/>
                  </a:lnTo>
                  <a:lnTo>
                    <a:pt x="3" y="167"/>
                  </a:lnTo>
                  <a:lnTo>
                    <a:pt x="3" y="169"/>
                  </a:lnTo>
                  <a:lnTo>
                    <a:pt x="4" y="170"/>
                  </a:lnTo>
                  <a:lnTo>
                    <a:pt x="5" y="171"/>
                  </a:lnTo>
                  <a:lnTo>
                    <a:pt x="5" y="172"/>
                  </a:lnTo>
                  <a:lnTo>
                    <a:pt x="6" y="172"/>
                  </a:lnTo>
                  <a:lnTo>
                    <a:pt x="6" y="173"/>
                  </a:lnTo>
                  <a:lnTo>
                    <a:pt x="7" y="174"/>
                  </a:lnTo>
                  <a:lnTo>
                    <a:pt x="8" y="175"/>
                  </a:lnTo>
                  <a:lnTo>
                    <a:pt x="8" y="175"/>
                  </a:lnTo>
                  <a:lnTo>
                    <a:pt x="9" y="176"/>
                  </a:lnTo>
                  <a:lnTo>
                    <a:pt x="10" y="177"/>
                  </a:lnTo>
                  <a:lnTo>
                    <a:pt x="11" y="178"/>
                  </a:lnTo>
                  <a:lnTo>
                    <a:pt x="12" y="178"/>
                  </a:lnTo>
                  <a:lnTo>
                    <a:pt x="12" y="178"/>
                  </a:lnTo>
                  <a:lnTo>
                    <a:pt x="13" y="179"/>
                  </a:lnTo>
                  <a:lnTo>
                    <a:pt x="13" y="179"/>
                  </a:lnTo>
                  <a:lnTo>
                    <a:pt x="15" y="180"/>
                  </a:lnTo>
                  <a:lnTo>
                    <a:pt x="16" y="180"/>
                  </a:lnTo>
                  <a:lnTo>
                    <a:pt x="17" y="180"/>
                  </a:lnTo>
                  <a:lnTo>
                    <a:pt x="19" y="181"/>
                  </a:lnTo>
                  <a:lnTo>
                    <a:pt x="20" y="181"/>
                  </a:lnTo>
                  <a:lnTo>
                    <a:pt x="21" y="181"/>
                  </a:lnTo>
                  <a:lnTo>
                    <a:pt x="22" y="182"/>
                  </a:lnTo>
                  <a:lnTo>
                    <a:pt x="23" y="182"/>
                  </a:lnTo>
                  <a:lnTo>
                    <a:pt x="24" y="182"/>
                  </a:lnTo>
                  <a:lnTo>
                    <a:pt x="27" y="182"/>
                  </a:lnTo>
                  <a:lnTo>
                    <a:pt x="28" y="212"/>
                  </a:lnTo>
                  <a:lnTo>
                    <a:pt x="31" y="242"/>
                  </a:lnTo>
                  <a:lnTo>
                    <a:pt x="32" y="272"/>
                  </a:lnTo>
                  <a:lnTo>
                    <a:pt x="33" y="303"/>
                  </a:lnTo>
                  <a:lnTo>
                    <a:pt x="33" y="304"/>
                  </a:lnTo>
                  <a:lnTo>
                    <a:pt x="33" y="305"/>
                  </a:lnTo>
                  <a:lnTo>
                    <a:pt x="34" y="305"/>
                  </a:lnTo>
                  <a:lnTo>
                    <a:pt x="34" y="306"/>
                  </a:lnTo>
                  <a:lnTo>
                    <a:pt x="34" y="307"/>
                  </a:lnTo>
                  <a:lnTo>
                    <a:pt x="34" y="308"/>
                  </a:lnTo>
                  <a:lnTo>
                    <a:pt x="34" y="309"/>
                  </a:lnTo>
                  <a:lnTo>
                    <a:pt x="34" y="310"/>
                  </a:lnTo>
                  <a:lnTo>
                    <a:pt x="35" y="311"/>
                  </a:lnTo>
                  <a:lnTo>
                    <a:pt x="35" y="311"/>
                  </a:lnTo>
                  <a:lnTo>
                    <a:pt x="35" y="312"/>
                  </a:lnTo>
                  <a:lnTo>
                    <a:pt x="36" y="313"/>
                  </a:lnTo>
                  <a:lnTo>
                    <a:pt x="36" y="314"/>
                  </a:lnTo>
                  <a:lnTo>
                    <a:pt x="36" y="314"/>
                  </a:lnTo>
                  <a:lnTo>
                    <a:pt x="37" y="315"/>
                  </a:lnTo>
                  <a:lnTo>
                    <a:pt x="37" y="316"/>
                  </a:lnTo>
                  <a:lnTo>
                    <a:pt x="38" y="317"/>
                  </a:lnTo>
                  <a:lnTo>
                    <a:pt x="39" y="317"/>
                  </a:lnTo>
                  <a:lnTo>
                    <a:pt x="39" y="318"/>
                  </a:lnTo>
                  <a:lnTo>
                    <a:pt x="40" y="318"/>
                  </a:lnTo>
                  <a:lnTo>
                    <a:pt x="40" y="319"/>
                  </a:lnTo>
                  <a:lnTo>
                    <a:pt x="41" y="319"/>
                  </a:lnTo>
                  <a:lnTo>
                    <a:pt x="42" y="319"/>
                  </a:lnTo>
                  <a:lnTo>
                    <a:pt x="42" y="320"/>
                  </a:lnTo>
                  <a:lnTo>
                    <a:pt x="43" y="320"/>
                  </a:lnTo>
                  <a:lnTo>
                    <a:pt x="45" y="320"/>
                  </a:lnTo>
                  <a:lnTo>
                    <a:pt x="45" y="321"/>
                  </a:lnTo>
                  <a:lnTo>
                    <a:pt x="46" y="321"/>
                  </a:lnTo>
                  <a:lnTo>
                    <a:pt x="46" y="321"/>
                  </a:lnTo>
                  <a:lnTo>
                    <a:pt x="47" y="321"/>
                  </a:lnTo>
                  <a:lnTo>
                    <a:pt x="47" y="321"/>
                  </a:lnTo>
                  <a:lnTo>
                    <a:pt x="48" y="321"/>
                  </a:lnTo>
                  <a:lnTo>
                    <a:pt x="80" y="321"/>
                  </a:lnTo>
                  <a:lnTo>
                    <a:pt x="113" y="321"/>
                  </a:lnTo>
                  <a:lnTo>
                    <a:pt x="114" y="321"/>
                  </a:lnTo>
                  <a:lnTo>
                    <a:pt x="114" y="321"/>
                  </a:lnTo>
                  <a:lnTo>
                    <a:pt x="115" y="321"/>
                  </a:lnTo>
                  <a:lnTo>
                    <a:pt x="116" y="321"/>
                  </a:lnTo>
                  <a:lnTo>
                    <a:pt x="116" y="320"/>
                  </a:lnTo>
                  <a:lnTo>
                    <a:pt x="117" y="320"/>
                  </a:lnTo>
                  <a:lnTo>
                    <a:pt x="118" y="320"/>
                  </a:lnTo>
                  <a:lnTo>
                    <a:pt x="118" y="319"/>
                  </a:lnTo>
                  <a:lnTo>
                    <a:pt x="120" y="319"/>
                  </a:lnTo>
                  <a:lnTo>
                    <a:pt x="120" y="319"/>
                  </a:lnTo>
                  <a:lnTo>
                    <a:pt x="121" y="318"/>
                  </a:lnTo>
                  <a:lnTo>
                    <a:pt x="121" y="318"/>
                  </a:lnTo>
                  <a:lnTo>
                    <a:pt x="122" y="317"/>
                  </a:lnTo>
                  <a:lnTo>
                    <a:pt x="123" y="317"/>
                  </a:lnTo>
                  <a:lnTo>
                    <a:pt x="123" y="316"/>
                  </a:lnTo>
                  <a:lnTo>
                    <a:pt x="123" y="316"/>
                  </a:lnTo>
                  <a:lnTo>
                    <a:pt x="124" y="315"/>
                  </a:lnTo>
                  <a:lnTo>
                    <a:pt x="124" y="314"/>
                  </a:lnTo>
                  <a:lnTo>
                    <a:pt x="125" y="313"/>
                  </a:lnTo>
                  <a:lnTo>
                    <a:pt x="125" y="312"/>
                  </a:lnTo>
                  <a:lnTo>
                    <a:pt x="126" y="311"/>
                  </a:lnTo>
                  <a:lnTo>
                    <a:pt x="126" y="311"/>
                  </a:lnTo>
                  <a:lnTo>
                    <a:pt x="126" y="310"/>
                  </a:lnTo>
                  <a:lnTo>
                    <a:pt x="127" y="309"/>
                  </a:lnTo>
                  <a:lnTo>
                    <a:pt x="127" y="308"/>
                  </a:lnTo>
                  <a:lnTo>
                    <a:pt x="127" y="307"/>
                  </a:lnTo>
                  <a:lnTo>
                    <a:pt x="127" y="306"/>
                  </a:lnTo>
                  <a:lnTo>
                    <a:pt x="127" y="305"/>
                  </a:lnTo>
                  <a:lnTo>
                    <a:pt x="127" y="305"/>
                  </a:lnTo>
                  <a:lnTo>
                    <a:pt x="127" y="304"/>
                  </a:lnTo>
                  <a:lnTo>
                    <a:pt x="127" y="303"/>
                  </a:lnTo>
                  <a:lnTo>
                    <a:pt x="129" y="272"/>
                  </a:lnTo>
                  <a:lnTo>
                    <a:pt x="130" y="242"/>
                  </a:lnTo>
                  <a:lnTo>
                    <a:pt x="131" y="212"/>
                  </a:lnTo>
                  <a:lnTo>
                    <a:pt x="133" y="182"/>
                  </a:lnTo>
                  <a:lnTo>
                    <a:pt x="136" y="182"/>
                  </a:lnTo>
                  <a:lnTo>
                    <a:pt x="137" y="182"/>
                  </a:lnTo>
                  <a:lnTo>
                    <a:pt x="138" y="182"/>
                  </a:lnTo>
                  <a:lnTo>
                    <a:pt x="138" y="182"/>
                  </a:lnTo>
                  <a:lnTo>
                    <a:pt x="140" y="181"/>
                  </a:lnTo>
                  <a:lnTo>
                    <a:pt x="141" y="181"/>
                  </a:lnTo>
                  <a:lnTo>
                    <a:pt x="142" y="181"/>
                  </a:lnTo>
                  <a:lnTo>
                    <a:pt x="143" y="180"/>
                  </a:lnTo>
                  <a:lnTo>
                    <a:pt x="144" y="180"/>
                  </a:lnTo>
                  <a:lnTo>
                    <a:pt x="144" y="180"/>
                  </a:lnTo>
                  <a:lnTo>
                    <a:pt x="145" y="180"/>
                  </a:lnTo>
                  <a:lnTo>
                    <a:pt x="146" y="179"/>
                  </a:lnTo>
                  <a:lnTo>
                    <a:pt x="147" y="178"/>
                  </a:lnTo>
                  <a:lnTo>
                    <a:pt x="148" y="178"/>
                  </a:lnTo>
                  <a:lnTo>
                    <a:pt x="150" y="177"/>
                  </a:lnTo>
                  <a:lnTo>
                    <a:pt x="151" y="177"/>
                  </a:lnTo>
                  <a:lnTo>
                    <a:pt x="151" y="176"/>
                  </a:lnTo>
                  <a:lnTo>
                    <a:pt x="152" y="175"/>
                  </a:lnTo>
                  <a:lnTo>
                    <a:pt x="153" y="175"/>
                  </a:lnTo>
                  <a:lnTo>
                    <a:pt x="154" y="174"/>
                  </a:lnTo>
                  <a:lnTo>
                    <a:pt x="154" y="173"/>
                  </a:lnTo>
                  <a:lnTo>
                    <a:pt x="155" y="172"/>
                  </a:lnTo>
                  <a:lnTo>
                    <a:pt x="156" y="171"/>
                  </a:lnTo>
                  <a:lnTo>
                    <a:pt x="156" y="170"/>
                  </a:lnTo>
                  <a:lnTo>
                    <a:pt x="157" y="169"/>
                  </a:lnTo>
                  <a:lnTo>
                    <a:pt x="157" y="169"/>
                  </a:lnTo>
                  <a:lnTo>
                    <a:pt x="158" y="167"/>
                  </a:lnTo>
                  <a:lnTo>
                    <a:pt x="158" y="166"/>
                  </a:lnTo>
                  <a:lnTo>
                    <a:pt x="159" y="165"/>
                  </a:lnTo>
                  <a:lnTo>
                    <a:pt x="159" y="164"/>
                  </a:lnTo>
                  <a:lnTo>
                    <a:pt x="159" y="162"/>
                  </a:lnTo>
                  <a:lnTo>
                    <a:pt x="160" y="161"/>
                  </a:lnTo>
                  <a:lnTo>
                    <a:pt x="160" y="160"/>
                  </a:lnTo>
                  <a:lnTo>
                    <a:pt x="160" y="159"/>
                  </a:lnTo>
                  <a:lnTo>
                    <a:pt x="160" y="157"/>
                  </a:lnTo>
                  <a:lnTo>
                    <a:pt x="160" y="156"/>
                  </a:lnTo>
                  <a:lnTo>
                    <a:pt x="160" y="154"/>
                  </a:lnTo>
                  <a:lnTo>
                    <a:pt x="159" y="122"/>
                  </a:lnTo>
                  <a:lnTo>
                    <a:pt x="157" y="90"/>
                  </a:lnTo>
                  <a:lnTo>
                    <a:pt x="155" y="59"/>
                  </a:lnTo>
                  <a:lnTo>
                    <a:pt x="154" y="28"/>
                  </a:lnTo>
                  <a:lnTo>
                    <a:pt x="154" y="28"/>
                  </a:lnTo>
                  <a:close/>
                </a:path>
              </a:pathLst>
            </a:custGeom>
            <a:solidFill>
              <a:srgbClr val="DF00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grpSp>
      <p:grpSp>
        <p:nvGrpSpPr>
          <p:cNvPr id="38" name="Group 37"/>
          <p:cNvGrpSpPr/>
          <p:nvPr/>
        </p:nvGrpSpPr>
        <p:grpSpPr>
          <a:xfrm>
            <a:off x="6651072" y="5444212"/>
            <a:ext cx="198022" cy="541931"/>
            <a:chOff x="2429232" y="853283"/>
            <a:chExt cx="254000" cy="670719"/>
          </a:xfrm>
        </p:grpSpPr>
        <p:sp>
          <p:nvSpPr>
            <p:cNvPr id="39" name="Freeform 7"/>
            <p:cNvSpPr>
              <a:spLocks/>
            </p:cNvSpPr>
            <p:nvPr/>
          </p:nvSpPr>
          <p:spPr bwMode="auto">
            <a:xfrm>
              <a:off x="2477650" y="853283"/>
              <a:ext cx="157163" cy="146050"/>
            </a:xfrm>
            <a:custGeom>
              <a:avLst/>
              <a:gdLst>
                <a:gd name="T0" fmla="*/ 98 w 99"/>
                <a:gd name="T1" fmla="*/ 51 h 92"/>
                <a:gd name="T2" fmla="*/ 98 w 99"/>
                <a:gd name="T3" fmla="*/ 55 h 92"/>
                <a:gd name="T4" fmla="*/ 96 w 99"/>
                <a:gd name="T5" fmla="*/ 60 h 92"/>
                <a:gd name="T6" fmla="*/ 95 w 99"/>
                <a:gd name="T7" fmla="*/ 64 h 92"/>
                <a:gd name="T8" fmla="*/ 92 w 99"/>
                <a:gd name="T9" fmla="*/ 69 h 92"/>
                <a:gd name="T10" fmla="*/ 89 w 99"/>
                <a:gd name="T11" fmla="*/ 74 h 92"/>
                <a:gd name="T12" fmla="*/ 86 w 99"/>
                <a:gd name="T13" fmla="*/ 77 h 92"/>
                <a:gd name="T14" fmla="*/ 82 w 99"/>
                <a:gd name="T15" fmla="*/ 81 h 92"/>
                <a:gd name="T16" fmla="*/ 78 w 99"/>
                <a:gd name="T17" fmla="*/ 84 h 92"/>
                <a:gd name="T18" fmla="*/ 70 w 99"/>
                <a:gd name="T19" fmla="*/ 88 h 92"/>
                <a:gd name="T20" fmla="*/ 64 w 99"/>
                <a:gd name="T21" fmla="*/ 90 h 92"/>
                <a:gd name="T22" fmla="*/ 60 w 99"/>
                <a:gd name="T23" fmla="*/ 91 h 92"/>
                <a:gd name="T24" fmla="*/ 54 w 99"/>
                <a:gd name="T25" fmla="*/ 92 h 92"/>
                <a:gd name="T26" fmla="*/ 47 w 99"/>
                <a:gd name="T27" fmla="*/ 92 h 92"/>
                <a:gd name="T28" fmla="*/ 41 w 99"/>
                <a:gd name="T29" fmla="*/ 92 h 92"/>
                <a:gd name="T30" fmla="*/ 37 w 99"/>
                <a:gd name="T31" fmla="*/ 91 h 92"/>
                <a:gd name="T32" fmla="*/ 32 w 99"/>
                <a:gd name="T33" fmla="*/ 89 h 92"/>
                <a:gd name="T34" fmla="*/ 26 w 99"/>
                <a:gd name="T35" fmla="*/ 87 h 92"/>
                <a:gd name="T36" fmla="*/ 22 w 99"/>
                <a:gd name="T37" fmla="*/ 85 h 92"/>
                <a:gd name="T38" fmla="*/ 18 w 99"/>
                <a:gd name="T39" fmla="*/ 82 h 92"/>
                <a:gd name="T40" fmla="*/ 14 w 99"/>
                <a:gd name="T41" fmla="*/ 78 h 92"/>
                <a:gd name="T42" fmla="*/ 10 w 99"/>
                <a:gd name="T43" fmla="*/ 75 h 92"/>
                <a:gd name="T44" fmla="*/ 7 w 99"/>
                <a:gd name="T45" fmla="*/ 70 h 92"/>
                <a:gd name="T46" fmla="*/ 3 w 99"/>
                <a:gd name="T47" fmla="*/ 64 h 92"/>
                <a:gd name="T48" fmla="*/ 1 w 99"/>
                <a:gd name="T49" fmla="*/ 58 h 92"/>
                <a:gd name="T50" fmla="*/ 0 w 99"/>
                <a:gd name="T51" fmla="*/ 53 h 92"/>
                <a:gd name="T52" fmla="*/ 0 w 99"/>
                <a:gd name="T53" fmla="*/ 49 h 92"/>
                <a:gd name="T54" fmla="*/ 0 w 99"/>
                <a:gd name="T55" fmla="*/ 43 h 92"/>
                <a:gd name="T56" fmla="*/ 1 w 99"/>
                <a:gd name="T57" fmla="*/ 38 h 92"/>
                <a:gd name="T58" fmla="*/ 2 w 99"/>
                <a:gd name="T59" fmla="*/ 34 h 92"/>
                <a:gd name="T60" fmla="*/ 3 w 99"/>
                <a:gd name="T61" fmla="*/ 29 h 92"/>
                <a:gd name="T62" fmla="*/ 5 w 99"/>
                <a:gd name="T63" fmla="*/ 24 h 92"/>
                <a:gd name="T64" fmla="*/ 8 w 99"/>
                <a:gd name="T65" fmla="*/ 20 h 92"/>
                <a:gd name="T66" fmla="*/ 11 w 99"/>
                <a:gd name="T67" fmla="*/ 16 h 92"/>
                <a:gd name="T68" fmla="*/ 16 w 99"/>
                <a:gd name="T69" fmla="*/ 12 h 92"/>
                <a:gd name="T70" fmla="*/ 19 w 99"/>
                <a:gd name="T71" fmla="*/ 9 h 92"/>
                <a:gd name="T72" fmla="*/ 25 w 99"/>
                <a:gd name="T73" fmla="*/ 6 h 92"/>
                <a:gd name="T74" fmla="*/ 32 w 99"/>
                <a:gd name="T75" fmla="*/ 3 h 92"/>
                <a:gd name="T76" fmla="*/ 38 w 99"/>
                <a:gd name="T77" fmla="*/ 1 h 92"/>
                <a:gd name="T78" fmla="*/ 42 w 99"/>
                <a:gd name="T79" fmla="*/ 0 h 92"/>
                <a:gd name="T80" fmla="*/ 49 w 99"/>
                <a:gd name="T81" fmla="*/ 0 h 92"/>
                <a:gd name="T82" fmla="*/ 55 w 99"/>
                <a:gd name="T83" fmla="*/ 0 h 92"/>
                <a:gd name="T84" fmla="*/ 61 w 99"/>
                <a:gd name="T85" fmla="*/ 1 h 92"/>
                <a:gd name="T86" fmla="*/ 65 w 99"/>
                <a:gd name="T87" fmla="*/ 2 h 92"/>
                <a:gd name="T88" fmla="*/ 70 w 99"/>
                <a:gd name="T89" fmla="*/ 5 h 92"/>
                <a:gd name="T90" fmla="*/ 75 w 99"/>
                <a:gd name="T91" fmla="*/ 7 h 92"/>
                <a:gd name="T92" fmla="*/ 80 w 99"/>
                <a:gd name="T93" fmla="*/ 10 h 92"/>
                <a:gd name="T94" fmla="*/ 84 w 99"/>
                <a:gd name="T95" fmla="*/ 14 h 92"/>
                <a:gd name="T96" fmla="*/ 87 w 99"/>
                <a:gd name="T97" fmla="*/ 17 h 92"/>
                <a:gd name="T98" fmla="*/ 91 w 99"/>
                <a:gd name="T99" fmla="*/ 20 h 92"/>
                <a:gd name="T100" fmla="*/ 94 w 99"/>
                <a:gd name="T101" fmla="*/ 27 h 92"/>
                <a:gd name="T102" fmla="*/ 97 w 99"/>
                <a:gd name="T103" fmla="*/ 34 h 92"/>
                <a:gd name="T104" fmla="*/ 98 w 99"/>
                <a:gd name="T105" fmla="*/ 38 h 92"/>
                <a:gd name="T106" fmla="*/ 98 w 99"/>
                <a:gd name="T107" fmla="*/ 43 h 92"/>
                <a:gd name="T108" fmla="*/ 99 w 99"/>
                <a:gd name="T109" fmla="*/ 46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99" h="92">
                  <a:moveTo>
                    <a:pt x="99" y="46"/>
                  </a:moveTo>
                  <a:lnTo>
                    <a:pt x="99" y="49"/>
                  </a:lnTo>
                  <a:lnTo>
                    <a:pt x="98" y="50"/>
                  </a:lnTo>
                  <a:lnTo>
                    <a:pt x="98" y="51"/>
                  </a:lnTo>
                  <a:lnTo>
                    <a:pt x="98" y="52"/>
                  </a:lnTo>
                  <a:lnTo>
                    <a:pt x="98" y="53"/>
                  </a:lnTo>
                  <a:lnTo>
                    <a:pt x="98" y="54"/>
                  </a:lnTo>
                  <a:lnTo>
                    <a:pt x="98" y="55"/>
                  </a:lnTo>
                  <a:lnTo>
                    <a:pt x="97" y="57"/>
                  </a:lnTo>
                  <a:lnTo>
                    <a:pt x="97" y="58"/>
                  </a:lnTo>
                  <a:lnTo>
                    <a:pt x="97" y="59"/>
                  </a:lnTo>
                  <a:lnTo>
                    <a:pt x="96" y="60"/>
                  </a:lnTo>
                  <a:lnTo>
                    <a:pt x="96" y="61"/>
                  </a:lnTo>
                  <a:lnTo>
                    <a:pt x="96" y="62"/>
                  </a:lnTo>
                  <a:lnTo>
                    <a:pt x="95" y="63"/>
                  </a:lnTo>
                  <a:lnTo>
                    <a:pt x="95" y="64"/>
                  </a:lnTo>
                  <a:lnTo>
                    <a:pt x="94" y="66"/>
                  </a:lnTo>
                  <a:lnTo>
                    <a:pt x="93" y="67"/>
                  </a:lnTo>
                  <a:lnTo>
                    <a:pt x="93" y="68"/>
                  </a:lnTo>
                  <a:lnTo>
                    <a:pt x="92" y="69"/>
                  </a:lnTo>
                  <a:lnTo>
                    <a:pt x="92" y="70"/>
                  </a:lnTo>
                  <a:lnTo>
                    <a:pt x="91" y="71"/>
                  </a:lnTo>
                  <a:lnTo>
                    <a:pt x="91" y="72"/>
                  </a:lnTo>
                  <a:lnTo>
                    <a:pt x="89" y="74"/>
                  </a:lnTo>
                  <a:lnTo>
                    <a:pt x="89" y="75"/>
                  </a:lnTo>
                  <a:lnTo>
                    <a:pt x="87" y="76"/>
                  </a:lnTo>
                  <a:lnTo>
                    <a:pt x="86" y="76"/>
                  </a:lnTo>
                  <a:lnTo>
                    <a:pt x="86" y="77"/>
                  </a:lnTo>
                  <a:lnTo>
                    <a:pt x="84" y="79"/>
                  </a:lnTo>
                  <a:lnTo>
                    <a:pt x="83" y="80"/>
                  </a:lnTo>
                  <a:lnTo>
                    <a:pt x="82" y="80"/>
                  </a:lnTo>
                  <a:lnTo>
                    <a:pt x="82" y="81"/>
                  </a:lnTo>
                  <a:lnTo>
                    <a:pt x="81" y="82"/>
                  </a:lnTo>
                  <a:lnTo>
                    <a:pt x="80" y="82"/>
                  </a:lnTo>
                  <a:lnTo>
                    <a:pt x="79" y="83"/>
                  </a:lnTo>
                  <a:lnTo>
                    <a:pt x="78" y="84"/>
                  </a:lnTo>
                  <a:lnTo>
                    <a:pt x="77" y="84"/>
                  </a:lnTo>
                  <a:lnTo>
                    <a:pt x="75" y="86"/>
                  </a:lnTo>
                  <a:lnTo>
                    <a:pt x="72" y="87"/>
                  </a:lnTo>
                  <a:lnTo>
                    <a:pt x="70" y="88"/>
                  </a:lnTo>
                  <a:lnTo>
                    <a:pt x="69" y="88"/>
                  </a:lnTo>
                  <a:lnTo>
                    <a:pt x="68" y="89"/>
                  </a:lnTo>
                  <a:lnTo>
                    <a:pt x="66" y="89"/>
                  </a:lnTo>
                  <a:lnTo>
                    <a:pt x="64" y="90"/>
                  </a:lnTo>
                  <a:lnTo>
                    <a:pt x="63" y="91"/>
                  </a:lnTo>
                  <a:lnTo>
                    <a:pt x="62" y="91"/>
                  </a:lnTo>
                  <a:lnTo>
                    <a:pt x="61" y="91"/>
                  </a:lnTo>
                  <a:lnTo>
                    <a:pt x="60" y="91"/>
                  </a:lnTo>
                  <a:lnTo>
                    <a:pt x="57" y="92"/>
                  </a:lnTo>
                  <a:lnTo>
                    <a:pt x="56" y="92"/>
                  </a:lnTo>
                  <a:lnTo>
                    <a:pt x="55" y="92"/>
                  </a:lnTo>
                  <a:lnTo>
                    <a:pt x="54" y="92"/>
                  </a:lnTo>
                  <a:lnTo>
                    <a:pt x="53" y="92"/>
                  </a:lnTo>
                  <a:lnTo>
                    <a:pt x="52" y="92"/>
                  </a:lnTo>
                  <a:lnTo>
                    <a:pt x="49" y="92"/>
                  </a:lnTo>
                  <a:lnTo>
                    <a:pt x="47" y="92"/>
                  </a:lnTo>
                  <a:lnTo>
                    <a:pt x="46" y="92"/>
                  </a:lnTo>
                  <a:lnTo>
                    <a:pt x="44" y="92"/>
                  </a:lnTo>
                  <a:lnTo>
                    <a:pt x="42" y="92"/>
                  </a:lnTo>
                  <a:lnTo>
                    <a:pt x="41" y="92"/>
                  </a:lnTo>
                  <a:lnTo>
                    <a:pt x="40" y="92"/>
                  </a:lnTo>
                  <a:lnTo>
                    <a:pt x="39" y="91"/>
                  </a:lnTo>
                  <a:lnTo>
                    <a:pt x="38" y="91"/>
                  </a:lnTo>
                  <a:lnTo>
                    <a:pt x="37" y="91"/>
                  </a:lnTo>
                  <a:lnTo>
                    <a:pt x="35" y="91"/>
                  </a:lnTo>
                  <a:lnTo>
                    <a:pt x="34" y="90"/>
                  </a:lnTo>
                  <a:lnTo>
                    <a:pt x="33" y="90"/>
                  </a:lnTo>
                  <a:lnTo>
                    <a:pt x="32" y="89"/>
                  </a:lnTo>
                  <a:lnTo>
                    <a:pt x="31" y="89"/>
                  </a:lnTo>
                  <a:lnTo>
                    <a:pt x="30" y="89"/>
                  </a:lnTo>
                  <a:lnTo>
                    <a:pt x="27" y="88"/>
                  </a:lnTo>
                  <a:lnTo>
                    <a:pt x="26" y="87"/>
                  </a:lnTo>
                  <a:lnTo>
                    <a:pt x="25" y="87"/>
                  </a:lnTo>
                  <a:lnTo>
                    <a:pt x="24" y="86"/>
                  </a:lnTo>
                  <a:lnTo>
                    <a:pt x="23" y="86"/>
                  </a:lnTo>
                  <a:lnTo>
                    <a:pt x="22" y="85"/>
                  </a:lnTo>
                  <a:lnTo>
                    <a:pt x="21" y="84"/>
                  </a:lnTo>
                  <a:lnTo>
                    <a:pt x="19" y="83"/>
                  </a:lnTo>
                  <a:lnTo>
                    <a:pt x="19" y="82"/>
                  </a:lnTo>
                  <a:lnTo>
                    <a:pt x="18" y="82"/>
                  </a:lnTo>
                  <a:lnTo>
                    <a:pt x="17" y="81"/>
                  </a:lnTo>
                  <a:lnTo>
                    <a:pt x="16" y="80"/>
                  </a:lnTo>
                  <a:lnTo>
                    <a:pt x="14" y="79"/>
                  </a:lnTo>
                  <a:lnTo>
                    <a:pt x="14" y="78"/>
                  </a:lnTo>
                  <a:lnTo>
                    <a:pt x="12" y="77"/>
                  </a:lnTo>
                  <a:lnTo>
                    <a:pt x="11" y="76"/>
                  </a:lnTo>
                  <a:lnTo>
                    <a:pt x="10" y="76"/>
                  </a:lnTo>
                  <a:lnTo>
                    <a:pt x="10" y="75"/>
                  </a:lnTo>
                  <a:lnTo>
                    <a:pt x="9" y="74"/>
                  </a:lnTo>
                  <a:lnTo>
                    <a:pt x="8" y="73"/>
                  </a:lnTo>
                  <a:lnTo>
                    <a:pt x="8" y="72"/>
                  </a:lnTo>
                  <a:lnTo>
                    <a:pt x="7" y="70"/>
                  </a:lnTo>
                  <a:lnTo>
                    <a:pt x="5" y="68"/>
                  </a:lnTo>
                  <a:lnTo>
                    <a:pt x="4" y="66"/>
                  </a:lnTo>
                  <a:lnTo>
                    <a:pt x="4" y="65"/>
                  </a:lnTo>
                  <a:lnTo>
                    <a:pt x="3" y="64"/>
                  </a:lnTo>
                  <a:lnTo>
                    <a:pt x="3" y="62"/>
                  </a:lnTo>
                  <a:lnTo>
                    <a:pt x="2" y="60"/>
                  </a:lnTo>
                  <a:lnTo>
                    <a:pt x="2" y="59"/>
                  </a:lnTo>
                  <a:lnTo>
                    <a:pt x="1" y="58"/>
                  </a:lnTo>
                  <a:lnTo>
                    <a:pt x="1" y="57"/>
                  </a:lnTo>
                  <a:lnTo>
                    <a:pt x="1" y="55"/>
                  </a:lnTo>
                  <a:lnTo>
                    <a:pt x="1" y="54"/>
                  </a:lnTo>
                  <a:lnTo>
                    <a:pt x="0" y="53"/>
                  </a:lnTo>
                  <a:lnTo>
                    <a:pt x="0" y="52"/>
                  </a:lnTo>
                  <a:lnTo>
                    <a:pt x="0" y="51"/>
                  </a:lnTo>
                  <a:lnTo>
                    <a:pt x="0" y="50"/>
                  </a:lnTo>
                  <a:lnTo>
                    <a:pt x="0" y="49"/>
                  </a:lnTo>
                  <a:lnTo>
                    <a:pt x="0" y="47"/>
                  </a:lnTo>
                  <a:lnTo>
                    <a:pt x="0" y="46"/>
                  </a:lnTo>
                  <a:lnTo>
                    <a:pt x="0" y="44"/>
                  </a:lnTo>
                  <a:lnTo>
                    <a:pt x="0" y="43"/>
                  </a:lnTo>
                  <a:lnTo>
                    <a:pt x="0" y="41"/>
                  </a:lnTo>
                  <a:lnTo>
                    <a:pt x="0" y="40"/>
                  </a:lnTo>
                  <a:lnTo>
                    <a:pt x="0" y="39"/>
                  </a:lnTo>
                  <a:lnTo>
                    <a:pt x="1" y="38"/>
                  </a:lnTo>
                  <a:lnTo>
                    <a:pt x="1" y="37"/>
                  </a:lnTo>
                  <a:lnTo>
                    <a:pt x="1" y="36"/>
                  </a:lnTo>
                  <a:lnTo>
                    <a:pt x="1" y="35"/>
                  </a:lnTo>
                  <a:lnTo>
                    <a:pt x="2" y="34"/>
                  </a:lnTo>
                  <a:lnTo>
                    <a:pt x="2" y="32"/>
                  </a:lnTo>
                  <a:lnTo>
                    <a:pt x="2" y="31"/>
                  </a:lnTo>
                  <a:lnTo>
                    <a:pt x="3" y="30"/>
                  </a:lnTo>
                  <a:lnTo>
                    <a:pt x="3" y="29"/>
                  </a:lnTo>
                  <a:lnTo>
                    <a:pt x="3" y="28"/>
                  </a:lnTo>
                  <a:lnTo>
                    <a:pt x="4" y="26"/>
                  </a:lnTo>
                  <a:lnTo>
                    <a:pt x="5" y="25"/>
                  </a:lnTo>
                  <a:lnTo>
                    <a:pt x="5" y="24"/>
                  </a:lnTo>
                  <a:lnTo>
                    <a:pt x="6" y="23"/>
                  </a:lnTo>
                  <a:lnTo>
                    <a:pt x="7" y="22"/>
                  </a:lnTo>
                  <a:lnTo>
                    <a:pt x="7" y="21"/>
                  </a:lnTo>
                  <a:lnTo>
                    <a:pt x="8" y="20"/>
                  </a:lnTo>
                  <a:lnTo>
                    <a:pt x="9" y="19"/>
                  </a:lnTo>
                  <a:lnTo>
                    <a:pt x="10" y="18"/>
                  </a:lnTo>
                  <a:lnTo>
                    <a:pt x="10" y="17"/>
                  </a:lnTo>
                  <a:lnTo>
                    <a:pt x="11" y="16"/>
                  </a:lnTo>
                  <a:lnTo>
                    <a:pt x="12" y="15"/>
                  </a:lnTo>
                  <a:lnTo>
                    <a:pt x="14" y="14"/>
                  </a:lnTo>
                  <a:lnTo>
                    <a:pt x="15" y="13"/>
                  </a:lnTo>
                  <a:lnTo>
                    <a:pt x="16" y="12"/>
                  </a:lnTo>
                  <a:lnTo>
                    <a:pt x="17" y="11"/>
                  </a:lnTo>
                  <a:lnTo>
                    <a:pt x="18" y="11"/>
                  </a:lnTo>
                  <a:lnTo>
                    <a:pt x="19" y="10"/>
                  </a:lnTo>
                  <a:lnTo>
                    <a:pt x="19" y="9"/>
                  </a:lnTo>
                  <a:lnTo>
                    <a:pt x="20" y="9"/>
                  </a:lnTo>
                  <a:lnTo>
                    <a:pt x="21" y="8"/>
                  </a:lnTo>
                  <a:lnTo>
                    <a:pt x="23" y="7"/>
                  </a:lnTo>
                  <a:lnTo>
                    <a:pt x="25" y="6"/>
                  </a:lnTo>
                  <a:lnTo>
                    <a:pt x="27" y="5"/>
                  </a:lnTo>
                  <a:lnTo>
                    <a:pt x="29" y="4"/>
                  </a:lnTo>
                  <a:lnTo>
                    <a:pt x="30" y="4"/>
                  </a:lnTo>
                  <a:lnTo>
                    <a:pt x="32" y="3"/>
                  </a:lnTo>
                  <a:lnTo>
                    <a:pt x="34" y="2"/>
                  </a:lnTo>
                  <a:lnTo>
                    <a:pt x="35" y="2"/>
                  </a:lnTo>
                  <a:lnTo>
                    <a:pt x="37" y="1"/>
                  </a:lnTo>
                  <a:lnTo>
                    <a:pt x="38" y="1"/>
                  </a:lnTo>
                  <a:lnTo>
                    <a:pt x="39" y="1"/>
                  </a:lnTo>
                  <a:lnTo>
                    <a:pt x="40" y="1"/>
                  </a:lnTo>
                  <a:lnTo>
                    <a:pt x="41" y="1"/>
                  </a:lnTo>
                  <a:lnTo>
                    <a:pt x="42" y="0"/>
                  </a:lnTo>
                  <a:lnTo>
                    <a:pt x="44" y="0"/>
                  </a:lnTo>
                  <a:lnTo>
                    <a:pt x="46" y="0"/>
                  </a:lnTo>
                  <a:lnTo>
                    <a:pt x="47" y="0"/>
                  </a:lnTo>
                  <a:lnTo>
                    <a:pt x="49" y="0"/>
                  </a:lnTo>
                  <a:lnTo>
                    <a:pt x="52" y="0"/>
                  </a:lnTo>
                  <a:lnTo>
                    <a:pt x="53" y="0"/>
                  </a:lnTo>
                  <a:lnTo>
                    <a:pt x="54" y="0"/>
                  </a:lnTo>
                  <a:lnTo>
                    <a:pt x="55" y="0"/>
                  </a:lnTo>
                  <a:lnTo>
                    <a:pt x="56" y="1"/>
                  </a:lnTo>
                  <a:lnTo>
                    <a:pt x="57" y="1"/>
                  </a:lnTo>
                  <a:lnTo>
                    <a:pt x="60" y="1"/>
                  </a:lnTo>
                  <a:lnTo>
                    <a:pt x="61" y="1"/>
                  </a:lnTo>
                  <a:lnTo>
                    <a:pt x="62" y="1"/>
                  </a:lnTo>
                  <a:lnTo>
                    <a:pt x="63" y="2"/>
                  </a:lnTo>
                  <a:lnTo>
                    <a:pt x="64" y="2"/>
                  </a:lnTo>
                  <a:lnTo>
                    <a:pt x="65" y="2"/>
                  </a:lnTo>
                  <a:lnTo>
                    <a:pt x="66" y="3"/>
                  </a:lnTo>
                  <a:lnTo>
                    <a:pt x="67" y="3"/>
                  </a:lnTo>
                  <a:lnTo>
                    <a:pt x="68" y="4"/>
                  </a:lnTo>
                  <a:lnTo>
                    <a:pt x="70" y="5"/>
                  </a:lnTo>
                  <a:lnTo>
                    <a:pt x="71" y="5"/>
                  </a:lnTo>
                  <a:lnTo>
                    <a:pt x="72" y="6"/>
                  </a:lnTo>
                  <a:lnTo>
                    <a:pt x="74" y="6"/>
                  </a:lnTo>
                  <a:lnTo>
                    <a:pt x="75" y="7"/>
                  </a:lnTo>
                  <a:lnTo>
                    <a:pt x="76" y="7"/>
                  </a:lnTo>
                  <a:lnTo>
                    <a:pt x="77" y="8"/>
                  </a:lnTo>
                  <a:lnTo>
                    <a:pt x="79" y="9"/>
                  </a:lnTo>
                  <a:lnTo>
                    <a:pt x="80" y="10"/>
                  </a:lnTo>
                  <a:lnTo>
                    <a:pt x="81" y="11"/>
                  </a:lnTo>
                  <a:lnTo>
                    <a:pt x="82" y="11"/>
                  </a:lnTo>
                  <a:lnTo>
                    <a:pt x="82" y="12"/>
                  </a:lnTo>
                  <a:lnTo>
                    <a:pt x="84" y="14"/>
                  </a:lnTo>
                  <a:lnTo>
                    <a:pt x="85" y="14"/>
                  </a:lnTo>
                  <a:lnTo>
                    <a:pt x="86" y="15"/>
                  </a:lnTo>
                  <a:lnTo>
                    <a:pt x="86" y="16"/>
                  </a:lnTo>
                  <a:lnTo>
                    <a:pt x="87" y="17"/>
                  </a:lnTo>
                  <a:lnTo>
                    <a:pt x="89" y="18"/>
                  </a:lnTo>
                  <a:lnTo>
                    <a:pt x="89" y="19"/>
                  </a:lnTo>
                  <a:lnTo>
                    <a:pt x="90" y="20"/>
                  </a:lnTo>
                  <a:lnTo>
                    <a:pt x="91" y="20"/>
                  </a:lnTo>
                  <a:lnTo>
                    <a:pt x="92" y="22"/>
                  </a:lnTo>
                  <a:lnTo>
                    <a:pt x="93" y="24"/>
                  </a:lnTo>
                  <a:lnTo>
                    <a:pt x="94" y="26"/>
                  </a:lnTo>
                  <a:lnTo>
                    <a:pt x="94" y="27"/>
                  </a:lnTo>
                  <a:lnTo>
                    <a:pt x="95" y="28"/>
                  </a:lnTo>
                  <a:lnTo>
                    <a:pt x="96" y="30"/>
                  </a:lnTo>
                  <a:lnTo>
                    <a:pt x="96" y="32"/>
                  </a:lnTo>
                  <a:lnTo>
                    <a:pt x="97" y="34"/>
                  </a:lnTo>
                  <a:lnTo>
                    <a:pt x="97" y="35"/>
                  </a:lnTo>
                  <a:lnTo>
                    <a:pt x="97" y="36"/>
                  </a:lnTo>
                  <a:lnTo>
                    <a:pt x="98" y="37"/>
                  </a:lnTo>
                  <a:lnTo>
                    <a:pt x="98" y="38"/>
                  </a:lnTo>
                  <a:lnTo>
                    <a:pt x="98" y="39"/>
                  </a:lnTo>
                  <a:lnTo>
                    <a:pt x="98" y="40"/>
                  </a:lnTo>
                  <a:lnTo>
                    <a:pt x="98" y="41"/>
                  </a:lnTo>
                  <a:lnTo>
                    <a:pt x="98" y="43"/>
                  </a:lnTo>
                  <a:lnTo>
                    <a:pt x="99" y="44"/>
                  </a:lnTo>
                  <a:lnTo>
                    <a:pt x="99" y="45"/>
                  </a:lnTo>
                  <a:lnTo>
                    <a:pt x="99" y="46"/>
                  </a:lnTo>
                  <a:lnTo>
                    <a:pt x="99" y="46"/>
                  </a:lnTo>
                  <a:close/>
                </a:path>
              </a:pathLst>
            </a:custGeom>
            <a:solidFill>
              <a:srgbClr val="DF00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40" name="Freeform 9"/>
            <p:cNvSpPr>
              <a:spLocks/>
            </p:cNvSpPr>
            <p:nvPr/>
          </p:nvSpPr>
          <p:spPr bwMode="auto">
            <a:xfrm>
              <a:off x="2429232" y="1014414"/>
              <a:ext cx="254000" cy="509588"/>
            </a:xfrm>
            <a:custGeom>
              <a:avLst/>
              <a:gdLst>
                <a:gd name="T0" fmla="*/ 153 w 160"/>
                <a:gd name="T1" fmla="*/ 23 h 321"/>
                <a:gd name="T2" fmla="*/ 152 w 160"/>
                <a:gd name="T3" fmla="*/ 18 h 321"/>
                <a:gd name="T4" fmla="*/ 151 w 160"/>
                <a:gd name="T5" fmla="*/ 14 h 321"/>
                <a:gd name="T6" fmla="*/ 148 w 160"/>
                <a:gd name="T7" fmla="*/ 10 h 321"/>
                <a:gd name="T8" fmla="*/ 145 w 160"/>
                <a:gd name="T9" fmla="*/ 6 h 321"/>
                <a:gd name="T10" fmla="*/ 141 w 160"/>
                <a:gd name="T11" fmla="*/ 3 h 321"/>
                <a:gd name="T12" fmla="*/ 139 w 160"/>
                <a:gd name="T13" fmla="*/ 2 h 321"/>
                <a:gd name="T14" fmla="*/ 133 w 160"/>
                <a:gd name="T15" fmla="*/ 0 h 321"/>
                <a:gd name="T16" fmla="*/ 80 w 160"/>
                <a:gd name="T17" fmla="*/ 0 h 321"/>
                <a:gd name="T18" fmla="*/ 27 w 160"/>
                <a:gd name="T19" fmla="*/ 0 h 321"/>
                <a:gd name="T20" fmla="*/ 23 w 160"/>
                <a:gd name="T21" fmla="*/ 1 h 321"/>
                <a:gd name="T22" fmla="*/ 20 w 160"/>
                <a:gd name="T23" fmla="*/ 3 h 321"/>
                <a:gd name="T24" fmla="*/ 16 w 160"/>
                <a:gd name="T25" fmla="*/ 6 h 321"/>
                <a:gd name="T26" fmla="*/ 12 w 160"/>
                <a:gd name="T27" fmla="*/ 9 h 321"/>
                <a:gd name="T28" fmla="*/ 10 w 160"/>
                <a:gd name="T29" fmla="*/ 13 h 321"/>
                <a:gd name="T30" fmla="*/ 8 w 160"/>
                <a:gd name="T31" fmla="*/ 18 h 321"/>
                <a:gd name="T32" fmla="*/ 7 w 160"/>
                <a:gd name="T33" fmla="*/ 23 h 321"/>
                <a:gd name="T34" fmla="*/ 5 w 160"/>
                <a:gd name="T35" fmla="*/ 59 h 321"/>
                <a:gd name="T36" fmla="*/ 0 w 160"/>
                <a:gd name="T37" fmla="*/ 156 h 321"/>
                <a:gd name="T38" fmla="*/ 1 w 160"/>
                <a:gd name="T39" fmla="*/ 161 h 321"/>
                <a:gd name="T40" fmla="*/ 2 w 160"/>
                <a:gd name="T41" fmla="*/ 166 h 321"/>
                <a:gd name="T42" fmla="*/ 5 w 160"/>
                <a:gd name="T43" fmla="*/ 171 h 321"/>
                <a:gd name="T44" fmla="*/ 7 w 160"/>
                <a:gd name="T45" fmla="*/ 174 h 321"/>
                <a:gd name="T46" fmla="*/ 10 w 160"/>
                <a:gd name="T47" fmla="*/ 177 h 321"/>
                <a:gd name="T48" fmla="*/ 13 w 160"/>
                <a:gd name="T49" fmla="*/ 179 h 321"/>
                <a:gd name="T50" fmla="*/ 17 w 160"/>
                <a:gd name="T51" fmla="*/ 180 h 321"/>
                <a:gd name="T52" fmla="*/ 22 w 160"/>
                <a:gd name="T53" fmla="*/ 182 h 321"/>
                <a:gd name="T54" fmla="*/ 28 w 160"/>
                <a:gd name="T55" fmla="*/ 212 h 321"/>
                <a:gd name="T56" fmla="*/ 33 w 160"/>
                <a:gd name="T57" fmla="*/ 304 h 321"/>
                <a:gd name="T58" fmla="*/ 34 w 160"/>
                <a:gd name="T59" fmla="*/ 307 h 321"/>
                <a:gd name="T60" fmla="*/ 35 w 160"/>
                <a:gd name="T61" fmla="*/ 311 h 321"/>
                <a:gd name="T62" fmla="*/ 36 w 160"/>
                <a:gd name="T63" fmla="*/ 314 h 321"/>
                <a:gd name="T64" fmla="*/ 38 w 160"/>
                <a:gd name="T65" fmla="*/ 317 h 321"/>
                <a:gd name="T66" fmla="*/ 40 w 160"/>
                <a:gd name="T67" fmla="*/ 319 h 321"/>
                <a:gd name="T68" fmla="*/ 43 w 160"/>
                <a:gd name="T69" fmla="*/ 320 h 321"/>
                <a:gd name="T70" fmla="*/ 46 w 160"/>
                <a:gd name="T71" fmla="*/ 321 h 321"/>
                <a:gd name="T72" fmla="*/ 80 w 160"/>
                <a:gd name="T73" fmla="*/ 321 h 321"/>
                <a:gd name="T74" fmla="*/ 115 w 160"/>
                <a:gd name="T75" fmla="*/ 321 h 321"/>
                <a:gd name="T76" fmla="*/ 118 w 160"/>
                <a:gd name="T77" fmla="*/ 320 h 321"/>
                <a:gd name="T78" fmla="*/ 121 w 160"/>
                <a:gd name="T79" fmla="*/ 318 h 321"/>
                <a:gd name="T80" fmla="*/ 123 w 160"/>
                <a:gd name="T81" fmla="*/ 316 h 321"/>
                <a:gd name="T82" fmla="*/ 125 w 160"/>
                <a:gd name="T83" fmla="*/ 313 h 321"/>
                <a:gd name="T84" fmla="*/ 126 w 160"/>
                <a:gd name="T85" fmla="*/ 310 h 321"/>
                <a:gd name="T86" fmla="*/ 127 w 160"/>
                <a:gd name="T87" fmla="*/ 306 h 321"/>
                <a:gd name="T88" fmla="*/ 127 w 160"/>
                <a:gd name="T89" fmla="*/ 303 h 321"/>
                <a:gd name="T90" fmla="*/ 133 w 160"/>
                <a:gd name="T91" fmla="*/ 182 h 321"/>
                <a:gd name="T92" fmla="*/ 138 w 160"/>
                <a:gd name="T93" fmla="*/ 182 h 321"/>
                <a:gd name="T94" fmla="*/ 143 w 160"/>
                <a:gd name="T95" fmla="*/ 180 h 321"/>
                <a:gd name="T96" fmla="*/ 146 w 160"/>
                <a:gd name="T97" fmla="*/ 179 h 321"/>
                <a:gd name="T98" fmla="*/ 151 w 160"/>
                <a:gd name="T99" fmla="*/ 177 h 321"/>
                <a:gd name="T100" fmla="*/ 154 w 160"/>
                <a:gd name="T101" fmla="*/ 174 h 321"/>
                <a:gd name="T102" fmla="*/ 156 w 160"/>
                <a:gd name="T103" fmla="*/ 170 h 321"/>
                <a:gd name="T104" fmla="*/ 158 w 160"/>
                <a:gd name="T105" fmla="*/ 166 h 321"/>
                <a:gd name="T106" fmla="*/ 160 w 160"/>
                <a:gd name="T107" fmla="*/ 161 h 321"/>
                <a:gd name="T108" fmla="*/ 160 w 160"/>
                <a:gd name="T109" fmla="*/ 156 h 321"/>
                <a:gd name="T110" fmla="*/ 155 w 160"/>
                <a:gd name="T111" fmla="*/ 5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60" h="321">
                  <a:moveTo>
                    <a:pt x="154" y="28"/>
                  </a:moveTo>
                  <a:lnTo>
                    <a:pt x="154" y="26"/>
                  </a:lnTo>
                  <a:lnTo>
                    <a:pt x="153" y="25"/>
                  </a:lnTo>
                  <a:lnTo>
                    <a:pt x="153" y="23"/>
                  </a:lnTo>
                  <a:lnTo>
                    <a:pt x="153" y="22"/>
                  </a:lnTo>
                  <a:lnTo>
                    <a:pt x="153" y="21"/>
                  </a:lnTo>
                  <a:lnTo>
                    <a:pt x="153" y="19"/>
                  </a:lnTo>
                  <a:lnTo>
                    <a:pt x="152" y="18"/>
                  </a:lnTo>
                  <a:lnTo>
                    <a:pt x="152" y="17"/>
                  </a:lnTo>
                  <a:lnTo>
                    <a:pt x="152" y="17"/>
                  </a:lnTo>
                  <a:lnTo>
                    <a:pt x="151" y="16"/>
                  </a:lnTo>
                  <a:lnTo>
                    <a:pt x="151" y="14"/>
                  </a:lnTo>
                  <a:lnTo>
                    <a:pt x="150" y="13"/>
                  </a:lnTo>
                  <a:lnTo>
                    <a:pt x="150" y="12"/>
                  </a:lnTo>
                  <a:lnTo>
                    <a:pt x="148" y="11"/>
                  </a:lnTo>
                  <a:lnTo>
                    <a:pt x="148" y="10"/>
                  </a:lnTo>
                  <a:lnTo>
                    <a:pt x="147" y="9"/>
                  </a:lnTo>
                  <a:lnTo>
                    <a:pt x="146" y="8"/>
                  </a:lnTo>
                  <a:lnTo>
                    <a:pt x="146" y="7"/>
                  </a:lnTo>
                  <a:lnTo>
                    <a:pt x="145" y="6"/>
                  </a:lnTo>
                  <a:lnTo>
                    <a:pt x="144" y="6"/>
                  </a:lnTo>
                  <a:lnTo>
                    <a:pt x="143" y="5"/>
                  </a:lnTo>
                  <a:lnTo>
                    <a:pt x="142" y="4"/>
                  </a:lnTo>
                  <a:lnTo>
                    <a:pt x="141" y="3"/>
                  </a:lnTo>
                  <a:lnTo>
                    <a:pt x="141" y="3"/>
                  </a:lnTo>
                  <a:lnTo>
                    <a:pt x="140" y="3"/>
                  </a:lnTo>
                  <a:lnTo>
                    <a:pt x="139" y="2"/>
                  </a:lnTo>
                  <a:lnTo>
                    <a:pt x="139" y="2"/>
                  </a:lnTo>
                  <a:lnTo>
                    <a:pt x="138" y="1"/>
                  </a:lnTo>
                  <a:lnTo>
                    <a:pt x="137" y="1"/>
                  </a:lnTo>
                  <a:lnTo>
                    <a:pt x="136" y="1"/>
                  </a:lnTo>
                  <a:lnTo>
                    <a:pt x="133" y="0"/>
                  </a:lnTo>
                  <a:lnTo>
                    <a:pt x="132" y="0"/>
                  </a:lnTo>
                  <a:lnTo>
                    <a:pt x="131" y="0"/>
                  </a:lnTo>
                  <a:lnTo>
                    <a:pt x="130" y="0"/>
                  </a:lnTo>
                  <a:lnTo>
                    <a:pt x="80" y="0"/>
                  </a:lnTo>
                  <a:lnTo>
                    <a:pt x="30" y="0"/>
                  </a:lnTo>
                  <a:lnTo>
                    <a:pt x="28" y="0"/>
                  </a:lnTo>
                  <a:lnTo>
                    <a:pt x="27" y="0"/>
                  </a:lnTo>
                  <a:lnTo>
                    <a:pt x="27" y="0"/>
                  </a:lnTo>
                  <a:lnTo>
                    <a:pt x="26" y="0"/>
                  </a:lnTo>
                  <a:lnTo>
                    <a:pt x="25" y="1"/>
                  </a:lnTo>
                  <a:lnTo>
                    <a:pt x="24" y="1"/>
                  </a:lnTo>
                  <a:lnTo>
                    <a:pt x="23" y="1"/>
                  </a:lnTo>
                  <a:lnTo>
                    <a:pt x="22" y="2"/>
                  </a:lnTo>
                  <a:lnTo>
                    <a:pt x="21" y="2"/>
                  </a:lnTo>
                  <a:lnTo>
                    <a:pt x="21" y="2"/>
                  </a:lnTo>
                  <a:lnTo>
                    <a:pt x="20" y="3"/>
                  </a:lnTo>
                  <a:lnTo>
                    <a:pt x="19" y="3"/>
                  </a:lnTo>
                  <a:lnTo>
                    <a:pt x="18" y="4"/>
                  </a:lnTo>
                  <a:lnTo>
                    <a:pt x="17" y="5"/>
                  </a:lnTo>
                  <a:lnTo>
                    <a:pt x="16" y="6"/>
                  </a:lnTo>
                  <a:lnTo>
                    <a:pt x="16" y="6"/>
                  </a:lnTo>
                  <a:lnTo>
                    <a:pt x="15" y="7"/>
                  </a:lnTo>
                  <a:lnTo>
                    <a:pt x="13" y="8"/>
                  </a:lnTo>
                  <a:lnTo>
                    <a:pt x="12" y="9"/>
                  </a:lnTo>
                  <a:lnTo>
                    <a:pt x="12" y="10"/>
                  </a:lnTo>
                  <a:lnTo>
                    <a:pt x="11" y="11"/>
                  </a:lnTo>
                  <a:lnTo>
                    <a:pt x="11" y="12"/>
                  </a:lnTo>
                  <a:lnTo>
                    <a:pt x="10" y="13"/>
                  </a:lnTo>
                  <a:lnTo>
                    <a:pt x="9" y="14"/>
                  </a:lnTo>
                  <a:lnTo>
                    <a:pt x="9" y="16"/>
                  </a:lnTo>
                  <a:lnTo>
                    <a:pt x="9" y="17"/>
                  </a:lnTo>
                  <a:lnTo>
                    <a:pt x="8" y="18"/>
                  </a:lnTo>
                  <a:lnTo>
                    <a:pt x="8" y="19"/>
                  </a:lnTo>
                  <a:lnTo>
                    <a:pt x="8" y="21"/>
                  </a:lnTo>
                  <a:lnTo>
                    <a:pt x="7" y="22"/>
                  </a:lnTo>
                  <a:lnTo>
                    <a:pt x="7" y="23"/>
                  </a:lnTo>
                  <a:lnTo>
                    <a:pt x="7" y="25"/>
                  </a:lnTo>
                  <a:lnTo>
                    <a:pt x="7" y="26"/>
                  </a:lnTo>
                  <a:lnTo>
                    <a:pt x="7" y="28"/>
                  </a:lnTo>
                  <a:lnTo>
                    <a:pt x="5" y="59"/>
                  </a:lnTo>
                  <a:lnTo>
                    <a:pt x="3" y="90"/>
                  </a:lnTo>
                  <a:lnTo>
                    <a:pt x="2" y="122"/>
                  </a:lnTo>
                  <a:lnTo>
                    <a:pt x="0" y="154"/>
                  </a:lnTo>
                  <a:lnTo>
                    <a:pt x="0" y="156"/>
                  </a:lnTo>
                  <a:lnTo>
                    <a:pt x="0" y="157"/>
                  </a:lnTo>
                  <a:lnTo>
                    <a:pt x="0" y="159"/>
                  </a:lnTo>
                  <a:lnTo>
                    <a:pt x="0" y="160"/>
                  </a:lnTo>
                  <a:lnTo>
                    <a:pt x="1" y="161"/>
                  </a:lnTo>
                  <a:lnTo>
                    <a:pt x="1" y="162"/>
                  </a:lnTo>
                  <a:lnTo>
                    <a:pt x="1" y="164"/>
                  </a:lnTo>
                  <a:lnTo>
                    <a:pt x="2" y="165"/>
                  </a:lnTo>
                  <a:lnTo>
                    <a:pt x="2" y="166"/>
                  </a:lnTo>
                  <a:lnTo>
                    <a:pt x="3" y="167"/>
                  </a:lnTo>
                  <a:lnTo>
                    <a:pt x="3" y="169"/>
                  </a:lnTo>
                  <a:lnTo>
                    <a:pt x="4" y="170"/>
                  </a:lnTo>
                  <a:lnTo>
                    <a:pt x="5" y="171"/>
                  </a:lnTo>
                  <a:lnTo>
                    <a:pt x="5" y="172"/>
                  </a:lnTo>
                  <a:lnTo>
                    <a:pt x="6" y="172"/>
                  </a:lnTo>
                  <a:lnTo>
                    <a:pt x="6" y="173"/>
                  </a:lnTo>
                  <a:lnTo>
                    <a:pt x="7" y="174"/>
                  </a:lnTo>
                  <a:lnTo>
                    <a:pt x="8" y="175"/>
                  </a:lnTo>
                  <a:lnTo>
                    <a:pt x="8" y="175"/>
                  </a:lnTo>
                  <a:lnTo>
                    <a:pt x="9" y="176"/>
                  </a:lnTo>
                  <a:lnTo>
                    <a:pt x="10" y="177"/>
                  </a:lnTo>
                  <a:lnTo>
                    <a:pt x="11" y="178"/>
                  </a:lnTo>
                  <a:lnTo>
                    <a:pt x="12" y="178"/>
                  </a:lnTo>
                  <a:lnTo>
                    <a:pt x="12" y="178"/>
                  </a:lnTo>
                  <a:lnTo>
                    <a:pt x="13" y="179"/>
                  </a:lnTo>
                  <a:lnTo>
                    <a:pt x="13" y="179"/>
                  </a:lnTo>
                  <a:lnTo>
                    <a:pt x="15" y="180"/>
                  </a:lnTo>
                  <a:lnTo>
                    <a:pt x="16" y="180"/>
                  </a:lnTo>
                  <a:lnTo>
                    <a:pt x="17" y="180"/>
                  </a:lnTo>
                  <a:lnTo>
                    <a:pt x="19" y="181"/>
                  </a:lnTo>
                  <a:lnTo>
                    <a:pt x="20" y="181"/>
                  </a:lnTo>
                  <a:lnTo>
                    <a:pt x="21" y="181"/>
                  </a:lnTo>
                  <a:lnTo>
                    <a:pt x="22" y="182"/>
                  </a:lnTo>
                  <a:lnTo>
                    <a:pt x="23" y="182"/>
                  </a:lnTo>
                  <a:lnTo>
                    <a:pt x="24" y="182"/>
                  </a:lnTo>
                  <a:lnTo>
                    <a:pt x="27" y="182"/>
                  </a:lnTo>
                  <a:lnTo>
                    <a:pt x="28" y="212"/>
                  </a:lnTo>
                  <a:lnTo>
                    <a:pt x="31" y="242"/>
                  </a:lnTo>
                  <a:lnTo>
                    <a:pt x="32" y="272"/>
                  </a:lnTo>
                  <a:lnTo>
                    <a:pt x="33" y="303"/>
                  </a:lnTo>
                  <a:lnTo>
                    <a:pt x="33" y="304"/>
                  </a:lnTo>
                  <a:lnTo>
                    <a:pt x="33" y="305"/>
                  </a:lnTo>
                  <a:lnTo>
                    <a:pt x="34" y="305"/>
                  </a:lnTo>
                  <a:lnTo>
                    <a:pt x="34" y="306"/>
                  </a:lnTo>
                  <a:lnTo>
                    <a:pt x="34" y="307"/>
                  </a:lnTo>
                  <a:lnTo>
                    <a:pt x="34" y="308"/>
                  </a:lnTo>
                  <a:lnTo>
                    <a:pt x="34" y="309"/>
                  </a:lnTo>
                  <a:lnTo>
                    <a:pt x="34" y="310"/>
                  </a:lnTo>
                  <a:lnTo>
                    <a:pt x="35" y="311"/>
                  </a:lnTo>
                  <a:lnTo>
                    <a:pt x="35" y="311"/>
                  </a:lnTo>
                  <a:lnTo>
                    <a:pt x="35" y="312"/>
                  </a:lnTo>
                  <a:lnTo>
                    <a:pt x="36" y="313"/>
                  </a:lnTo>
                  <a:lnTo>
                    <a:pt x="36" y="314"/>
                  </a:lnTo>
                  <a:lnTo>
                    <a:pt x="36" y="314"/>
                  </a:lnTo>
                  <a:lnTo>
                    <a:pt x="37" y="315"/>
                  </a:lnTo>
                  <a:lnTo>
                    <a:pt x="37" y="316"/>
                  </a:lnTo>
                  <a:lnTo>
                    <a:pt x="38" y="317"/>
                  </a:lnTo>
                  <a:lnTo>
                    <a:pt x="39" y="317"/>
                  </a:lnTo>
                  <a:lnTo>
                    <a:pt x="39" y="318"/>
                  </a:lnTo>
                  <a:lnTo>
                    <a:pt x="40" y="318"/>
                  </a:lnTo>
                  <a:lnTo>
                    <a:pt x="40" y="319"/>
                  </a:lnTo>
                  <a:lnTo>
                    <a:pt x="41" y="319"/>
                  </a:lnTo>
                  <a:lnTo>
                    <a:pt x="42" y="319"/>
                  </a:lnTo>
                  <a:lnTo>
                    <a:pt x="42" y="320"/>
                  </a:lnTo>
                  <a:lnTo>
                    <a:pt x="43" y="320"/>
                  </a:lnTo>
                  <a:lnTo>
                    <a:pt x="45" y="320"/>
                  </a:lnTo>
                  <a:lnTo>
                    <a:pt x="45" y="321"/>
                  </a:lnTo>
                  <a:lnTo>
                    <a:pt x="46" y="321"/>
                  </a:lnTo>
                  <a:lnTo>
                    <a:pt x="46" y="321"/>
                  </a:lnTo>
                  <a:lnTo>
                    <a:pt x="47" y="321"/>
                  </a:lnTo>
                  <a:lnTo>
                    <a:pt x="47" y="321"/>
                  </a:lnTo>
                  <a:lnTo>
                    <a:pt x="48" y="321"/>
                  </a:lnTo>
                  <a:lnTo>
                    <a:pt x="80" y="321"/>
                  </a:lnTo>
                  <a:lnTo>
                    <a:pt x="113" y="321"/>
                  </a:lnTo>
                  <a:lnTo>
                    <a:pt x="114" y="321"/>
                  </a:lnTo>
                  <a:lnTo>
                    <a:pt x="114" y="321"/>
                  </a:lnTo>
                  <a:lnTo>
                    <a:pt x="115" y="321"/>
                  </a:lnTo>
                  <a:lnTo>
                    <a:pt x="116" y="321"/>
                  </a:lnTo>
                  <a:lnTo>
                    <a:pt x="116" y="320"/>
                  </a:lnTo>
                  <a:lnTo>
                    <a:pt x="117" y="320"/>
                  </a:lnTo>
                  <a:lnTo>
                    <a:pt x="118" y="320"/>
                  </a:lnTo>
                  <a:lnTo>
                    <a:pt x="118" y="319"/>
                  </a:lnTo>
                  <a:lnTo>
                    <a:pt x="120" y="319"/>
                  </a:lnTo>
                  <a:lnTo>
                    <a:pt x="120" y="319"/>
                  </a:lnTo>
                  <a:lnTo>
                    <a:pt x="121" y="318"/>
                  </a:lnTo>
                  <a:lnTo>
                    <a:pt x="121" y="318"/>
                  </a:lnTo>
                  <a:lnTo>
                    <a:pt x="122" y="317"/>
                  </a:lnTo>
                  <a:lnTo>
                    <a:pt x="123" y="317"/>
                  </a:lnTo>
                  <a:lnTo>
                    <a:pt x="123" y="316"/>
                  </a:lnTo>
                  <a:lnTo>
                    <a:pt x="123" y="316"/>
                  </a:lnTo>
                  <a:lnTo>
                    <a:pt x="124" y="315"/>
                  </a:lnTo>
                  <a:lnTo>
                    <a:pt x="124" y="314"/>
                  </a:lnTo>
                  <a:lnTo>
                    <a:pt x="125" y="313"/>
                  </a:lnTo>
                  <a:lnTo>
                    <a:pt x="125" y="312"/>
                  </a:lnTo>
                  <a:lnTo>
                    <a:pt x="126" y="311"/>
                  </a:lnTo>
                  <a:lnTo>
                    <a:pt x="126" y="311"/>
                  </a:lnTo>
                  <a:lnTo>
                    <a:pt x="126" y="310"/>
                  </a:lnTo>
                  <a:lnTo>
                    <a:pt x="127" y="309"/>
                  </a:lnTo>
                  <a:lnTo>
                    <a:pt x="127" y="308"/>
                  </a:lnTo>
                  <a:lnTo>
                    <a:pt x="127" y="307"/>
                  </a:lnTo>
                  <a:lnTo>
                    <a:pt x="127" y="306"/>
                  </a:lnTo>
                  <a:lnTo>
                    <a:pt x="127" y="305"/>
                  </a:lnTo>
                  <a:lnTo>
                    <a:pt x="127" y="305"/>
                  </a:lnTo>
                  <a:lnTo>
                    <a:pt x="127" y="304"/>
                  </a:lnTo>
                  <a:lnTo>
                    <a:pt x="127" y="303"/>
                  </a:lnTo>
                  <a:lnTo>
                    <a:pt x="129" y="272"/>
                  </a:lnTo>
                  <a:lnTo>
                    <a:pt x="130" y="242"/>
                  </a:lnTo>
                  <a:lnTo>
                    <a:pt x="131" y="212"/>
                  </a:lnTo>
                  <a:lnTo>
                    <a:pt x="133" y="182"/>
                  </a:lnTo>
                  <a:lnTo>
                    <a:pt x="136" y="182"/>
                  </a:lnTo>
                  <a:lnTo>
                    <a:pt x="137" y="182"/>
                  </a:lnTo>
                  <a:lnTo>
                    <a:pt x="138" y="182"/>
                  </a:lnTo>
                  <a:lnTo>
                    <a:pt x="138" y="182"/>
                  </a:lnTo>
                  <a:lnTo>
                    <a:pt x="140" y="181"/>
                  </a:lnTo>
                  <a:lnTo>
                    <a:pt x="141" y="181"/>
                  </a:lnTo>
                  <a:lnTo>
                    <a:pt x="142" y="181"/>
                  </a:lnTo>
                  <a:lnTo>
                    <a:pt x="143" y="180"/>
                  </a:lnTo>
                  <a:lnTo>
                    <a:pt x="144" y="180"/>
                  </a:lnTo>
                  <a:lnTo>
                    <a:pt x="144" y="180"/>
                  </a:lnTo>
                  <a:lnTo>
                    <a:pt x="145" y="180"/>
                  </a:lnTo>
                  <a:lnTo>
                    <a:pt x="146" y="179"/>
                  </a:lnTo>
                  <a:lnTo>
                    <a:pt x="147" y="178"/>
                  </a:lnTo>
                  <a:lnTo>
                    <a:pt x="148" y="178"/>
                  </a:lnTo>
                  <a:lnTo>
                    <a:pt x="150" y="177"/>
                  </a:lnTo>
                  <a:lnTo>
                    <a:pt x="151" y="177"/>
                  </a:lnTo>
                  <a:lnTo>
                    <a:pt x="151" y="176"/>
                  </a:lnTo>
                  <a:lnTo>
                    <a:pt x="152" y="175"/>
                  </a:lnTo>
                  <a:lnTo>
                    <a:pt x="153" y="175"/>
                  </a:lnTo>
                  <a:lnTo>
                    <a:pt x="154" y="174"/>
                  </a:lnTo>
                  <a:lnTo>
                    <a:pt x="154" y="173"/>
                  </a:lnTo>
                  <a:lnTo>
                    <a:pt x="155" y="172"/>
                  </a:lnTo>
                  <a:lnTo>
                    <a:pt x="156" y="171"/>
                  </a:lnTo>
                  <a:lnTo>
                    <a:pt x="156" y="170"/>
                  </a:lnTo>
                  <a:lnTo>
                    <a:pt x="157" y="169"/>
                  </a:lnTo>
                  <a:lnTo>
                    <a:pt x="157" y="169"/>
                  </a:lnTo>
                  <a:lnTo>
                    <a:pt x="158" y="167"/>
                  </a:lnTo>
                  <a:lnTo>
                    <a:pt x="158" y="166"/>
                  </a:lnTo>
                  <a:lnTo>
                    <a:pt x="159" y="165"/>
                  </a:lnTo>
                  <a:lnTo>
                    <a:pt x="159" y="164"/>
                  </a:lnTo>
                  <a:lnTo>
                    <a:pt x="159" y="162"/>
                  </a:lnTo>
                  <a:lnTo>
                    <a:pt x="160" y="161"/>
                  </a:lnTo>
                  <a:lnTo>
                    <a:pt x="160" y="160"/>
                  </a:lnTo>
                  <a:lnTo>
                    <a:pt x="160" y="159"/>
                  </a:lnTo>
                  <a:lnTo>
                    <a:pt x="160" y="157"/>
                  </a:lnTo>
                  <a:lnTo>
                    <a:pt x="160" y="156"/>
                  </a:lnTo>
                  <a:lnTo>
                    <a:pt x="160" y="154"/>
                  </a:lnTo>
                  <a:lnTo>
                    <a:pt x="159" y="122"/>
                  </a:lnTo>
                  <a:lnTo>
                    <a:pt x="157" y="90"/>
                  </a:lnTo>
                  <a:lnTo>
                    <a:pt x="155" y="59"/>
                  </a:lnTo>
                  <a:lnTo>
                    <a:pt x="154" y="28"/>
                  </a:lnTo>
                  <a:lnTo>
                    <a:pt x="154" y="28"/>
                  </a:lnTo>
                  <a:close/>
                </a:path>
              </a:pathLst>
            </a:custGeom>
            <a:solidFill>
              <a:srgbClr val="DF00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grpSp>
      <p:cxnSp>
        <p:nvCxnSpPr>
          <p:cNvPr id="8" name="Straight Connector 7"/>
          <p:cNvCxnSpPr>
            <a:stCxn id="57" idx="4"/>
            <a:endCxn id="20" idx="40"/>
          </p:cNvCxnSpPr>
          <p:nvPr/>
        </p:nvCxnSpPr>
        <p:spPr>
          <a:xfrm flipH="1">
            <a:off x="1302035" y="4529882"/>
            <a:ext cx="618" cy="917216"/>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a:stCxn id="66" idx="4"/>
            <a:endCxn id="30" idx="40"/>
          </p:cNvCxnSpPr>
          <p:nvPr/>
        </p:nvCxnSpPr>
        <p:spPr>
          <a:xfrm flipH="1">
            <a:off x="2905412" y="4505878"/>
            <a:ext cx="5176" cy="939504"/>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a:stCxn id="65" idx="4"/>
            <a:endCxn id="36" idx="39"/>
          </p:cNvCxnSpPr>
          <p:nvPr/>
        </p:nvCxnSpPr>
        <p:spPr>
          <a:xfrm flipH="1">
            <a:off x="4524842" y="4520165"/>
            <a:ext cx="6497" cy="913032"/>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sp>
        <p:nvSpPr>
          <p:cNvPr id="48" name="Rounded Rectangle 47"/>
          <p:cNvSpPr/>
          <p:nvPr/>
        </p:nvSpPr>
        <p:spPr>
          <a:xfrm>
            <a:off x="5185700" y="3522579"/>
            <a:ext cx="1152000" cy="1243034"/>
          </a:xfrm>
          <a:prstGeom prst="roundRect">
            <a:avLst/>
          </a:prstGeom>
          <a:solidFill>
            <a:srgbClr val="00CCFF"/>
          </a:solidFill>
          <a:ln>
            <a:noFill/>
          </a:ln>
          <a:scene3d>
            <a:camera prst="orthographicFront"/>
            <a:lightRig rig="threePt" dir="t"/>
          </a:scene3d>
          <a:sp3d extrusionH="76200">
            <a:bevelT/>
            <a:extrusionClr>
              <a:srgbClr val="C00000"/>
            </a:extrusionClr>
          </a:sp3d>
        </p:spPr>
        <p:style>
          <a:lnRef idx="2">
            <a:schemeClr val="accent1">
              <a:shade val="50000"/>
            </a:schemeClr>
          </a:lnRef>
          <a:fillRef idx="1">
            <a:schemeClr val="accent1"/>
          </a:fillRef>
          <a:effectRef idx="0">
            <a:schemeClr val="accent1"/>
          </a:effectRef>
          <a:fontRef idx="minor">
            <a:schemeClr val="lt1"/>
          </a:fontRef>
        </p:style>
        <p:txBody>
          <a:bodyPr lIns="0" rIns="0" rtlCol="0" anchor="t" anchorCtr="0"/>
          <a:lstStyle/>
          <a:p>
            <a:pPr algn="ctr"/>
            <a:r>
              <a:rPr lang="ru-RU" b="1" dirty="0" smtClean="0">
                <a:solidFill>
                  <a:srgbClr val="000066"/>
                </a:solidFill>
              </a:rPr>
              <a:t>Аналоговая частная </a:t>
            </a:r>
            <a:r>
              <a:rPr lang="ru-RU" b="1" dirty="0">
                <a:solidFill>
                  <a:srgbClr val="000066"/>
                </a:solidFill>
              </a:rPr>
              <a:t>валюта </a:t>
            </a:r>
            <a:r>
              <a:rPr lang="ru-RU" b="1" dirty="0" smtClean="0">
                <a:solidFill>
                  <a:srgbClr val="000066"/>
                </a:solidFill>
              </a:rPr>
              <a:t>Банка </a:t>
            </a:r>
            <a:r>
              <a:rPr lang="en-US" b="1" dirty="0" smtClean="0">
                <a:solidFill>
                  <a:srgbClr val="000066"/>
                </a:solidFill>
              </a:rPr>
              <a:t>Z</a:t>
            </a:r>
            <a:endParaRPr lang="ru-RU" b="1" dirty="0">
              <a:solidFill>
                <a:srgbClr val="000066"/>
              </a:solidFill>
            </a:endParaRPr>
          </a:p>
        </p:txBody>
      </p:sp>
      <p:grpSp>
        <p:nvGrpSpPr>
          <p:cNvPr id="53" name="Group 52"/>
          <p:cNvGrpSpPr/>
          <p:nvPr/>
        </p:nvGrpSpPr>
        <p:grpSpPr>
          <a:xfrm>
            <a:off x="7163017" y="5423465"/>
            <a:ext cx="198022" cy="541931"/>
            <a:chOff x="2429232" y="853283"/>
            <a:chExt cx="254000" cy="670719"/>
          </a:xfrm>
        </p:grpSpPr>
        <p:sp>
          <p:nvSpPr>
            <p:cNvPr id="54" name="Freeform 7"/>
            <p:cNvSpPr>
              <a:spLocks/>
            </p:cNvSpPr>
            <p:nvPr/>
          </p:nvSpPr>
          <p:spPr bwMode="auto">
            <a:xfrm>
              <a:off x="2477650" y="853283"/>
              <a:ext cx="157163" cy="146050"/>
            </a:xfrm>
            <a:custGeom>
              <a:avLst/>
              <a:gdLst>
                <a:gd name="T0" fmla="*/ 98 w 99"/>
                <a:gd name="T1" fmla="*/ 51 h 92"/>
                <a:gd name="T2" fmla="*/ 98 w 99"/>
                <a:gd name="T3" fmla="*/ 55 h 92"/>
                <a:gd name="T4" fmla="*/ 96 w 99"/>
                <a:gd name="T5" fmla="*/ 60 h 92"/>
                <a:gd name="T6" fmla="*/ 95 w 99"/>
                <a:gd name="T7" fmla="*/ 64 h 92"/>
                <a:gd name="T8" fmla="*/ 92 w 99"/>
                <a:gd name="T9" fmla="*/ 69 h 92"/>
                <a:gd name="T10" fmla="*/ 89 w 99"/>
                <a:gd name="T11" fmla="*/ 74 h 92"/>
                <a:gd name="T12" fmla="*/ 86 w 99"/>
                <a:gd name="T13" fmla="*/ 77 h 92"/>
                <a:gd name="T14" fmla="*/ 82 w 99"/>
                <a:gd name="T15" fmla="*/ 81 h 92"/>
                <a:gd name="T16" fmla="*/ 78 w 99"/>
                <a:gd name="T17" fmla="*/ 84 h 92"/>
                <a:gd name="T18" fmla="*/ 70 w 99"/>
                <a:gd name="T19" fmla="*/ 88 h 92"/>
                <a:gd name="T20" fmla="*/ 64 w 99"/>
                <a:gd name="T21" fmla="*/ 90 h 92"/>
                <a:gd name="T22" fmla="*/ 60 w 99"/>
                <a:gd name="T23" fmla="*/ 91 h 92"/>
                <a:gd name="T24" fmla="*/ 54 w 99"/>
                <a:gd name="T25" fmla="*/ 92 h 92"/>
                <a:gd name="T26" fmla="*/ 47 w 99"/>
                <a:gd name="T27" fmla="*/ 92 h 92"/>
                <a:gd name="T28" fmla="*/ 41 w 99"/>
                <a:gd name="T29" fmla="*/ 92 h 92"/>
                <a:gd name="T30" fmla="*/ 37 w 99"/>
                <a:gd name="T31" fmla="*/ 91 h 92"/>
                <a:gd name="T32" fmla="*/ 32 w 99"/>
                <a:gd name="T33" fmla="*/ 89 h 92"/>
                <a:gd name="T34" fmla="*/ 26 w 99"/>
                <a:gd name="T35" fmla="*/ 87 h 92"/>
                <a:gd name="T36" fmla="*/ 22 w 99"/>
                <a:gd name="T37" fmla="*/ 85 h 92"/>
                <a:gd name="T38" fmla="*/ 18 w 99"/>
                <a:gd name="T39" fmla="*/ 82 h 92"/>
                <a:gd name="T40" fmla="*/ 14 w 99"/>
                <a:gd name="T41" fmla="*/ 78 h 92"/>
                <a:gd name="T42" fmla="*/ 10 w 99"/>
                <a:gd name="T43" fmla="*/ 75 h 92"/>
                <a:gd name="T44" fmla="*/ 7 w 99"/>
                <a:gd name="T45" fmla="*/ 70 h 92"/>
                <a:gd name="T46" fmla="*/ 3 w 99"/>
                <a:gd name="T47" fmla="*/ 64 h 92"/>
                <a:gd name="T48" fmla="*/ 1 w 99"/>
                <a:gd name="T49" fmla="*/ 58 h 92"/>
                <a:gd name="T50" fmla="*/ 0 w 99"/>
                <a:gd name="T51" fmla="*/ 53 h 92"/>
                <a:gd name="T52" fmla="*/ 0 w 99"/>
                <a:gd name="T53" fmla="*/ 49 h 92"/>
                <a:gd name="T54" fmla="*/ 0 w 99"/>
                <a:gd name="T55" fmla="*/ 43 h 92"/>
                <a:gd name="T56" fmla="*/ 1 w 99"/>
                <a:gd name="T57" fmla="*/ 38 h 92"/>
                <a:gd name="T58" fmla="*/ 2 w 99"/>
                <a:gd name="T59" fmla="*/ 34 h 92"/>
                <a:gd name="T60" fmla="*/ 3 w 99"/>
                <a:gd name="T61" fmla="*/ 29 h 92"/>
                <a:gd name="T62" fmla="*/ 5 w 99"/>
                <a:gd name="T63" fmla="*/ 24 h 92"/>
                <a:gd name="T64" fmla="*/ 8 w 99"/>
                <a:gd name="T65" fmla="*/ 20 h 92"/>
                <a:gd name="T66" fmla="*/ 11 w 99"/>
                <a:gd name="T67" fmla="*/ 16 h 92"/>
                <a:gd name="T68" fmla="*/ 16 w 99"/>
                <a:gd name="T69" fmla="*/ 12 h 92"/>
                <a:gd name="T70" fmla="*/ 19 w 99"/>
                <a:gd name="T71" fmla="*/ 9 h 92"/>
                <a:gd name="T72" fmla="*/ 25 w 99"/>
                <a:gd name="T73" fmla="*/ 6 h 92"/>
                <a:gd name="T74" fmla="*/ 32 w 99"/>
                <a:gd name="T75" fmla="*/ 3 h 92"/>
                <a:gd name="T76" fmla="*/ 38 w 99"/>
                <a:gd name="T77" fmla="*/ 1 h 92"/>
                <a:gd name="T78" fmla="*/ 42 w 99"/>
                <a:gd name="T79" fmla="*/ 0 h 92"/>
                <a:gd name="T80" fmla="*/ 49 w 99"/>
                <a:gd name="T81" fmla="*/ 0 h 92"/>
                <a:gd name="T82" fmla="*/ 55 w 99"/>
                <a:gd name="T83" fmla="*/ 0 h 92"/>
                <a:gd name="T84" fmla="*/ 61 w 99"/>
                <a:gd name="T85" fmla="*/ 1 h 92"/>
                <a:gd name="T86" fmla="*/ 65 w 99"/>
                <a:gd name="T87" fmla="*/ 2 h 92"/>
                <a:gd name="T88" fmla="*/ 70 w 99"/>
                <a:gd name="T89" fmla="*/ 5 h 92"/>
                <a:gd name="T90" fmla="*/ 75 w 99"/>
                <a:gd name="T91" fmla="*/ 7 h 92"/>
                <a:gd name="T92" fmla="*/ 80 w 99"/>
                <a:gd name="T93" fmla="*/ 10 h 92"/>
                <a:gd name="T94" fmla="*/ 84 w 99"/>
                <a:gd name="T95" fmla="*/ 14 h 92"/>
                <a:gd name="T96" fmla="*/ 87 w 99"/>
                <a:gd name="T97" fmla="*/ 17 h 92"/>
                <a:gd name="T98" fmla="*/ 91 w 99"/>
                <a:gd name="T99" fmla="*/ 20 h 92"/>
                <a:gd name="T100" fmla="*/ 94 w 99"/>
                <a:gd name="T101" fmla="*/ 27 h 92"/>
                <a:gd name="T102" fmla="*/ 97 w 99"/>
                <a:gd name="T103" fmla="*/ 34 h 92"/>
                <a:gd name="T104" fmla="*/ 98 w 99"/>
                <a:gd name="T105" fmla="*/ 38 h 92"/>
                <a:gd name="T106" fmla="*/ 98 w 99"/>
                <a:gd name="T107" fmla="*/ 43 h 92"/>
                <a:gd name="T108" fmla="*/ 99 w 99"/>
                <a:gd name="T109" fmla="*/ 46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99" h="92">
                  <a:moveTo>
                    <a:pt x="99" y="46"/>
                  </a:moveTo>
                  <a:lnTo>
                    <a:pt x="99" y="49"/>
                  </a:lnTo>
                  <a:lnTo>
                    <a:pt x="98" y="50"/>
                  </a:lnTo>
                  <a:lnTo>
                    <a:pt x="98" y="51"/>
                  </a:lnTo>
                  <a:lnTo>
                    <a:pt x="98" y="52"/>
                  </a:lnTo>
                  <a:lnTo>
                    <a:pt x="98" y="53"/>
                  </a:lnTo>
                  <a:lnTo>
                    <a:pt x="98" y="54"/>
                  </a:lnTo>
                  <a:lnTo>
                    <a:pt x="98" y="55"/>
                  </a:lnTo>
                  <a:lnTo>
                    <a:pt x="97" y="57"/>
                  </a:lnTo>
                  <a:lnTo>
                    <a:pt x="97" y="58"/>
                  </a:lnTo>
                  <a:lnTo>
                    <a:pt x="97" y="59"/>
                  </a:lnTo>
                  <a:lnTo>
                    <a:pt x="96" y="60"/>
                  </a:lnTo>
                  <a:lnTo>
                    <a:pt x="96" y="61"/>
                  </a:lnTo>
                  <a:lnTo>
                    <a:pt x="96" y="62"/>
                  </a:lnTo>
                  <a:lnTo>
                    <a:pt x="95" y="63"/>
                  </a:lnTo>
                  <a:lnTo>
                    <a:pt x="95" y="64"/>
                  </a:lnTo>
                  <a:lnTo>
                    <a:pt x="94" y="66"/>
                  </a:lnTo>
                  <a:lnTo>
                    <a:pt x="93" y="67"/>
                  </a:lnTo>
                  <a:lnTo>
                    <a:pt x="93" y="68"/>
                  </a:lnTo>
                  <a:lnTo>
                    <a:pt x="92" y="69"/>
                  </a:lnTo>
                  <a:lnTo>
                    <a:pt x="92" y="70"/>
                  </a:lnTo>
                  <a:lnTo>
                    <a:pt x="91" y="71"/>
                  </a:lnTo>
                  <a:lnTo>
                    <a:pt x="91" y="72"/>
                  </a:lnTo>
                  <a:lnTo>
                    <a:pt x="89" y="74"/>
                  </a:lnTo>
                  <a:lnTo>
                    <a:pt x="89" y="75"/>
                  </a:lnTo>
                  <a:lnTo>
                    <a:pt x="87" y="76"/>
                  </a:lnTo>
                  <a:lnTo>
                    <a:pt x="86" y="76"/>
                  </a:lnTo>
                  <a:lnTo>
                    <a:pt x="86" y="77"/>
                  </a:lnTo>
                  <a:lnTo>
                    <a:pt x="84" y="79"/>
                  </a:lnTo>
                  <a:lnTo>
                    <a:pt x="83" y="80"/>
                  </a:lnTo>
                  <a:lnTo>
                    <a:pt x="82" y="80"/>
                  </a:lnTo>
                  <a:lnTo>
                    <a:pt x="82" y="81"/>
                  </a:lnTo>
                  <a:lnTo>
                    <a:pt x="81" y="82"/>
                  </a:lnTo>
                  <a:lnTo>
                    <a:pt x="80" y="82"/>
                  </a:lnTo>
                  <a:lnTo>
                    <a:pt x="79" y="83"/>
                  </a:lnTo>
                  <a:lnTo>
                    <a:pt x="78" y="84"/>
                  </a:lnTo>
                  <a:lnTo>
                    <a:pt x="77" y="84"/>
                  </a:lnTo>
                  <a:lnTo>
                    <a:pt x="75" y="86"/>
                  </a:lnTo>
                  <a:lnTo>
                    <a:pt x="72" y="87"/>
                  </a:lnTo>
                  <a:lnTo>
                    <a:pt x="70" y="88"/>
                  </a:lnTo>
                  <a:lnTo>
                    <a:pt x="69" y="88"/>
                  </a:lnTo>
                  <a:lnTo>
                    <a:pt x="68" y="89"/>
                  </a:lnTo>
                  <a:lnTo>
                    <a:pt x="66" y="89"/>
                  </a:lnTo>
                  <a:lnTo>
                    <a:pt x="64" y="90"/>
                  </a:lnTo>
                  <a:lnTo>
                    <a:pt x="63" y="91"/>
                  </a:lnTo>
                  <a:lnTo>
                    <a:pt x="62" y="91"/>
                  </a:lnTo>
                  <a:lnTo>
                    <a:pt x="61" y="91"/>
                  </a:lnTo>
                  <a:lnTo>
                    <a:pt x="60" y="91"/>
                  </a:lnTo>
                  <a:lnTo>
                    <a:pt x="57" y="92"/>
                  </a:lnTo>
                  <a:lnTo>
                    <a:pt x="56" y="92"/>
                  </a:lnTo>
                  <a:lnTo>
                    <a:pt x="55" y="92"/>
                  </a:lnTo>
                  <a:lnTo>
                    <a:pt x="54" y="92"/>
                  </a:lnTo>
                  <a:lnTo>
                    <a:pt x="53" y="92"/>
                  </a:lnTo>
                  <a:lnTo>
                    <a:pt x="52" y="92"/>
                  </a:lnTo>
                  <a:lnTo>
                    <a:pt x="49" y="92"/>
                  </a:lnTo>
                  <a:lnTo>
                    <a:pt x="47" y="92"/>
                  </a:lnTo>
                  <a:lnTo>
                    <a:pt x="46" y="92"/>
                  </a:lnTo>
                  <a:lnTo>
                    <a:pt x="44" y="92"/>
                  </a:lnTo>
                  <a:lnTo>
                    <a:pt x="42" y="92"/>
                  </a:lnTo>
                  <a:lnTo>
                    <a:pt x="41" y="92"/>
                  </a:lnTo>
                  <a:lnTo>
                    <a:pt x="40" y="92"/>
                  </a:lnTo>
                  <a:lnTo>
                    <a:pt x="39" y="91"/>
                  </a:lnTo>
                  <a:lnTo>
                    <a:pt x="38" y="91"/>
                  </a:lnTo>
                  <a:lnTo>
                    <a:pt x="37" y="91"/>
                  </a:lnTo>
                  <a:lnTo>
                    <a:pt x="35" y="91"/>
                  </a:lnTo>
                  <a:lnTo>
                    <a:pt x="34" y="90"/>
                  </a:lnTo>
                  <a:lnTo>
                    <a:pt x="33" y="90"/>
                  </a:lnTo>
                  <a:lnTo>
                    <a:pt x="32" y="89"/>
                  </a:lnTo>
                  <a:lnTo>
                    <a:pt x="31" y="89"/>
                  </a:lnTo>
                  <a:lnTo>
                    <a:pt x="30" y="89"/>
                  </a:lnTo>
                  <a:lnTo>
                    <a:pt x="27" y="88"/>
                  </a:lnTo>
                  <a:lnTo>
                    <a:pt x="26" y="87"/>
                  </a:lnTo>
                  <a:lnTo>
                    <a:pt x="25" y="87"/>
                  </a:lnTo>
                  <a:lnTo>
                    <a:pt x="24" y="86"/>
                  </a:lnTo>
                  <a:lnTo>
                    <a:pt x="23" y="86"/>
                  </a:lnTo>
                  <a:lnTo>
                    <a:pt x="22" y="85"/>
                  </a:lnTo>
                  <a:lnTo>
                    <a:pt x="21" y="84"/>
                  </a:lnTo>
                  <a:lnTo>
                    <a:pt x="19" y="83"/>
                  </a:lnTo>
                  <a:lnTo>
                    <a:pt x="19" y="82"/>
                  </a:lnTo>
                  <a:lnTo>
                    <a:pt x="18" y="82"/>
                  </a:lnTo>
                  <a:lnTo>
                    <a:pt x="17" y="81"/>
                  </a:lnTo>
                  <a:lnTo>
                    <a:pt x="16" y="80"/>
                  </a:lnTo>
                  <a:lnTo>
                    <a:pt x="14" y="79"/>
                  </a:lnTo>
                  <a:lnTo>
                    <a:pt x="14" y="78"/>
                  </a:lnTo>
                  <a:lnTo>
                    <a:pt x="12" y="77"/>
                  </a:lnTo>
                  <a:lnTo>
                    <a:pt x="11" y="76"/>
                  </a:lnTo>
                  <a:lnTo>
                    <a:pt x="10" y="76"/>
                  </a:lnTo>
                  <a:lnTo>
                    <a:pt x="10" y="75"/>
                  </a:lnTo>
                  <a:lnTo>
                    <a:pt x="9" y="74"/>
                  </a:lnTo>
                  <a:lnTo>
                    <a:pt x="8" y="73"/>
                  </a:lnTo>
                  <a:lnTo>
                    <a:pt x="8" y="72"/>
                  </a:lnTo>
                  <a:lnTo>
                    <a:pt x="7" y="70"/>
                  </a:lnTo>
                  <a:lnTo>
                    <a:pt x="5" y="68"/>
                  </a:lnTo>
                  <a:lnTo>
                    <a:pt x="4" y="66"/>
                  </a:lnTo>
                  <a:lnTo>
                    <a:pt x="4" y="65"/>
                  </a:lnTo>
                  <a:lnTo>
                    <a:pt x="3" y="64"/>
                  </a:lnTo>
                  <a:lnTo>
                    <a:pt x="3" y="62"/>
                  </a:lnTo>
                  <a:lnTo>
                    <a:pt x="2" y="60"/>
                  </a:lnTo>
                  <a:lnTo>
                    <a:pt x="2" y="59"/>
                  </a:lnTo>
                  <a:lnTo>
                    <a:pt x="1" y="58"/>
                  </a:lnTo>
                  <a:lnTo>
                    <a:pt x="1" y="57"/>
                  </a:lnTo>
                  <a:lnTo>
                    <a:pt x="1" y="55"/>
                  </a:lnTo>
                  <a:lnTo>
                    <a:pt x="1" y="54"/>
                  </a:lnTo>
                  <a:lnTo>
                    <a:pt x="0" y="53"/>
                  </a:lnTo>
                  <a:lnTo>
                    <a:pt x="0" y="52"/>
                  </a:lnTo>
                  <a:lnTo>
                    <a:pt x="0" y="51"/>
                  </a:lnTo>
                  <a:lnTo>
                    <a:pt x="0" y="50"/>
                  </a:lnTo>
                  <a:lnTo>
                    <a:pt x="0" y="49"/>
                  </a:lnTo>
                  <a:lnTo>
                    <a:pt x="0" y="47"/>
                  </a:lnTo>
                  <a:lnTo>
                    <a:pt x="0" y="46"/>
                  </a:lnTo>
                  <a:lnTo>
                    <a:pt x="0" y="44"/>
                  </a:lnTo>
                  <a:lnTo>
                    <a:pt x="0" y="43"/>
                  </a:lnTo>
                  <a:lnTo>
                    <a:pt x="0" y="41"/>
                  </a:lnTo>
                  <a:lnTo>
                    <a:pt x="0" y="40"/>
                  </a:lnTo>
                  <a:lnTo>
                    <a:pt x="0" y="39"/>
                  </a:lnTo>
                  <a:lnTo>
                    <a:pt x="1" y="38"/>
                  </a:lnTo>
                  <a:lnTo>
                    <a:pt x="1" y="37"/>
                  </a:lnTo>
                  <a:lnTo>
                    <a:pt x="1" y="36"/>
                  </a:lnTo>
                  <a:lnTo>
                    <a:pt x="1" y="35"/>
                  </a:lnTo>
                  <a:lnTo>
                    <a:pt x="2" y="34"/>
                  </a:lnTo>
                  <a:lnTo>
                    <a:pt x="2" y="32"/>
                  </a:lnTo>
                  <a:lnTo>
                    <a:pt x="2" y="31"/>
                  </a:lnTo>
                  <a:lnTo>
                    <a:pt x="3" y="30"/>
                  </a:lnTo>
                  <a:lnTo>
                    <a:pt x="3" y="29"/>
                  </a:lnTo>
                  <a:lnTo>
                    <a:pt x="3" y="28"/>
                  </a:lnTo>
                  <a:lnTo>
                    <a:pt x="4" y="26"/>
                  </a:lnTo>
                  <a:lnTo>
                    <a:pt x="5" y="25"/>
                  </a:lnTo>
                  <a:lnTo>
                    <a:pt x="5" y="24"/>
                  </a:lnTo>
                  <a:lnTo>
                    <a:pt x="6" y="23"/>
                  </a:lnTo>
                  <a:lnTo>
                    <a:pt x="7" y="22"/>
                  </a:lnTo>
                  <a:lnTo>
                    <a:pt x="7" y="21"/>
                  </a:lnTo>
                  <a:lnTo>
                    <a:pt x="8" y="20"/>
                  </a:lnTo>
                  <a:lnTo>
                    <a:pt x="9" y="19"/>
                  </a:lnTo>
                  <a:lnTo>
                    <a:pt x="10" y="18"/>
                  </a:lnTo>
                  <a:lnTo>
                    <a:pt x="10" y="17"/>
                  </a:lnTo>
                  <a:lnTo>
                    <a:pt x="11" y="16"/>
                  </a:lnTo>
                  <a:lnTo>
                    <a:pt x="12" y="15"/>
                  </a:lnTo>
                  <a:lnTo>
                    <a:pt x="14" y="14"/>
                  </a:lnTo>
                  <a:lnTo>
                    <a:pt x="15" y="13"/>
                  </a:lnTo>
                  <a:lnTo>
                    <a:pt x="16" y="12"/>
                  </a:lnTo>
                  <a:lnTo>
                    <a:pt x="17" y="11"/>
                  </a:lnTo>
                  <a:lnTo>
                    <a:pt x="18" y="11"/>
                  </a:lnTo>
                  <a:lnTo>
                    <a:pt x="19" y="10"/>
                  </a:lnTo>
                  <a:lnTo>
                    <a:pt x="19" y="9"/>
                  </a:lnTo>
                  <a:lnTo>
                    <a:pt x="20" y="9"/>
                  </a:lnTo>
                  <a:lnTo>
                    <a:pt x="21" y="8"/>
                  </a:lnTo>
                  <a:lnTo>
                    <a:pt x="23" y="7"/>
                  </a:lnTo>
                  <a:lnTo>
                    <a:pt x="25" y="6"/>
                  </a:lnTo>
                  <a:lnTo>
                    <a:pt x="27" y="5"/>
                  </a:lnTo>
                  <a:lnTo>
                    <a:pt x="29" y="4"/>
                  </a:lnTo>
                  <a:lnTo>
                    <a:pt x="30" y="4"/>
                  </a:lnTo>
                  <a:lnTo>
                    <a:pt x="32" y="3"/>
                  </a:lnTo>
                  <a:lnTo>
                    <a:pt x="34" y="2"/>
                  </a:lnTo>
                  <a:lnTo>
                    <a:pt x="35" y="2"/>
                  </a:lnTo>
                  <a:lnTo>
                    <a:pt x="37" y="1"/>
                  </a:lnTo>
                  <a:lnTo>
                    <a:pt x="38" y="1"/>
                  </a:lnTo>
                  <a:lnTo>
                    <a:pt x="39" y="1"/>
                  </a:lnTo>
                  <a:lnTo>
                    <a:pt x="40" y="1"/>
                  </a:lnTo>
                  <a:lnTo>
                    <a:pt x="41" y="1"/>
                  </a:lnTo>
                  <a:lnTo>
                    <a:pt x="42" y="0"/>
                  </a:lnTo>
                  <a:lnTo>
                    <a:pt x="44" y="0"/>
                  </a:lnTo>
                  <a:lnTo>
                    <a:pt x="46" y="0"/>
                  </a:lnTo>
                  <a:lnTo>
                    <a:pt x="47" y="0"/>
                  </a:lnTo>
                  <a:lnTo>
                    <a:pt x="49" y="0"/>
                  </a:lnTo>
                  <a:lnTo>
                    <a:pt x="52" y="0"/>
                  </a:lnTo>
                  <a:lnTo>
                    <a:pt x="53" y="0"/>
                  </a:lnTo>
                  <a:lnTo>
                    <a:pt x="54" y="0"/>
                  </a:lnTo>
                  <a:lnTo>
                    <a:pt x="55" y="0"/>
                  </a:lnTo>
                  <a:lnTo>
                    <a:pt x="56" y="1"/>
                  </a:lnTo>
                  <a:lnTo>
                    <a:pt x="57" y="1"/>
                  </a:lnTo>
                  <a:lnTo>
                    <a:pt x="60" y="1"/>
                  </a:lnTo>
                  <a:lnTo>
                    <a:pt x="61" y="1"/>
                  </a:lnTo>
                  <a:lnTo>
                    <a:pt x="62" y="1"/>
                  </a:lnTo>
                  <a:lnTo>
                    <a:pt x="63" y="2"/>
                  </a:lnTo>
                  <a:lnTo>
                    <a:pt x="64" y="2"/>
                  </a:lnTo>
                  <a:lnTo>
                    <a:pt x="65" y="2"/>
                  </a:lnTo>
                  <a:lnTo>
                    <a:pt x="66" y="3"/>
                  </a:lnTo>
                  <a:lnTo>
                    <a:pt x="67" y="3"/>
                  </a:lnTo>
                  <a:lnTo>
                    <a:pt x="68" y="4"/>
                  </a:lnTo>
                  <a:lnTo>
                    <a:pt x="70" y="5"/>
                  </a:lnTo>
                  <a:lnTo>
                    <a:pt x="71" y="5"/>
                  </a:lnTo>
                  <a:lnTo>
                    <a:pt x="72" y="6"/>
                  </a:lnTo>
                  <a:lnTo>
                    <a:pt x="74" y="6"/>
                  </a:lnTo>
                  <a:lnTo>
                    <a:pt x="75" y="7"/>
                  </a:lnTo>
                  <a:lnTo>
                    <a:pt x="76" y="7"/>
                  </a:lnTo>
                  <a:lnTo>
                    <a:pt x="77" y="8"/>
                  </a:lnTo>
                  <a:lnTo>
                    <a:pt x="79" y="9"/>
                  </a:lnTo>
                  <a:lnTo>
                    <a:pt x="80" y="10"/>
                  </a:lnTo>
                  <a:lnTo>
                    <a:pt x="81" y="11"/>
                  </a:lnTo>
                  <a:lnTo>
                    <a:pt x="82" y="11"/>
                  </a:lnTo>
                  <a:lnTo>
                    <a:pt x="82" y="12"/>
                  </a:lnTo>
                  <a:lnTo>
                    <a:pt x="84" y="14"/>
                  </a:lnTo>
                  <a:lnTo>
                    <a:pt x="85" y="14"/>
                  </a:lnTo>
                  <a:lnTo>
                    <a:pt x="86" y="15"/>
                  </a:lnTo>
                  <a:lnTo>
                    <a:pt x="86" y="16"/>
                  </a:lnTo>
                  <a:lnTo>
                    <a:pt x="87" y="17"/>
                  </a:lnTo>
                  <a:lnTo>
                    <a:pt x="89" y="18"/>
                  </a:lnTo>
                  <a:lnTo>
                    <a:pt x="89" y="19"/>
                  </a:lnTo>
                  <a:lnTo>
                    <a:pt x="90" y="20"/>
                  </a:lnTo>
                  <a:lnTo>
                    <a:pt x="91" y="20"/>
                  </a:lnTo>
                  <a:lnTo>
                    <a:pt x="92" y="22"/>
                  </a:lnTo>
                  <a:lnTo>
                    <a:pt x="93" y="24"/>
                  </a:lnTo>
                  <a:lnTo>
                    <a:pt x="94" y="26"/>
                  </a:lnTo>
                  <a:lnTo>
                    <a:pt x="94" y="27"/>
                  </a:lnTo>
                  <a:lnTo>
                    <a:pt x="95" y="28"/>
                  </a:lnTo>
                  <a:lnTo>
                    <a:pt x="96" y="30"/>
                  </a:lnTo>
                  <a:lnTo>
                    <a:pt x="96" y="32"/>
                  </a:lnTo>
                  <a:lnTo>
                    <a:pt x="97" y="34"/>
                  </a:lnTo>
                  <a:lnTo>
                    <a:pt x="97" y="35"/>
                  </a:lnTo>
                  <a:lnTo>
                    <a:pt x="97" y="36"/>
                  </a:lnTo>
                  <a:lnTo>
                    <a:pt x="98" y="37"/>
                  </a:lnTo>
                  <a:lnTo>
                    <a:pt x="98" y="38"/>
                  </a:lnTo>
                  <a:lnTo>
                    <a:pt x="98" y="39"/>
                  </a:lnTo>
                  <a:lnTo>
                    <a:pt x="98" y="40"/>
                  </a:lnTo>
                  <a:lnTo>
                    <a:pt x="98" y="41"/>
                  </a:lnTo>
                  <a:lnTo>
                    <a:pt x="98" y="43"/>
                  </a:lnTo>
                  <a:lnTo>
                    <a:pt x="99" y="44"/>
                  </a:lnTo>
                  <a:lnTo>
                    <a:pt x="99" y="45"/>
                  </a:lnTo>
                  <a:lnTo>
                    <a:pt x="99" y="46"/>
                  </a:lnTo>
                  <a:lnTo>
                    <a:pt x="99" y="46"/>
                  </a:lnTo>
                  <a:close/>
                </a:path>
              </a:pathLst>
            </a:custGeom>
            <a:solidFill>
              <a:srgbClr val="DF00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55" name="Freeform 9"/>
            <p:cNvSpPr>
              <a:spLocks/>
            </p:cNvSpPr>
            <p:nvPr/>
          </p:nvSpPr>
          <p:spPr bwMode="auto">
            <a:xfrm>
              <a:off x="2429232" y="1014414"/>
              <a:ext cx="254000" cy="509588"/>
            </a:xfrm>
            <a:custGeom>
              <a:avLst/>
              <a:gdLst>
                <a:gd name="T0" fmla="*/ 153 w 160"/>
                <a:gd name="T1" fmla="*/ 23 h 321"/>
                <a:gd name="T2" fmla="*/ 152 w 160"/>
                <a:gd name="T3" fmla="*/ 18 h 321"/>
                <a:gd name="T4" fmla="*/ 151 w 160"/>
                <a:gd name="T5" fmla="*/ 14 h 321"/>
                <a:gd name="T6" fmla="*/ 148 w 160"/>
                <a:gd name="T7" fmla="*/ 10 h 321"/>
                <a:gd name="T8" fmla="*/ 145 w 160"/>
                <a:gd name="T9" fmla="*/ 6 h 321"/>
                <a:gd name="T10" fmla="*/ 141 w 160"/>
                <a:gd name="T11" fmla="*/ 3 h 321"/>
                <a:gd name="T12" fmla="*/ 139 w 160"/>
                <a:gd name="T13" fmla="*/ 2 h 321"/>
                <a:gd name="T14" fmla="*/ 133 w 160"/>
                <a:gd name="T15" fmla="*/ 0 h 321"/>
                <a:gd name="T16" fmla="*/ 80 w 160"/>
                <a:gd name="T17" fmla="*/ 0 h 321"/>
                <a:gd name="T18" fmla="*/ 27 w 160"/>
                <a:gd name="T19" fmla="*/ 0 h 321"/>
                <a:gd name="T20" fmla="*/ 23 w 160"/>
                <a:gd name="T21" fmla="*/ 1 h 321"/>
                <a:gd name="T22" fmla="*/ 20 w 160"/>
                <a:gd name="T23" fmla="*/ 3 h 321"/>
                <a:gd name="T24" fmla="*/ 16 w 160"/>
                <a:gd name="T25" fmla="*/ 6 h 321"/>
                <a:gd name="T26" fmla="*/ 12 w 160"/>
                <a:gd name="T27" fmla="*/ 9 h 321"/>
                <a:gd name="T28" fmla="*/ 10 w 160"/>
                <a:gd name="T29" fmla="*/ 13 h 321"/>
                <a:gd name="T30" fmla="*/ 8 w 160"/>
                <a:gd name="T31" fmla="*/ 18 h 321"/>
                <a:gd name="T32" fmla="*/ 7 w 160"/>
                <a:gd name="T33" fmla="*/ 23 h 321"/>
                <a:gd name="T34" fmla="*/ 5 w 160"/>
                <a:gd name="T35" fmla="*/ 59 h 321"/>
                <a:gd name="T36" fmla="*/ 0 w 160"/>
                <a:gd name="T37" fmla="*/ 156 h 321"/>
                <a:gd name="T38" fmla="*/ 1 w 160"/>
                <a:gd name="T39" fmla="*/ 161 h 321"/>
                <a:gd name="T40" fmla="*/ 2 w 160"/>
                <a:gd name="T41" fmla="*/ 166 h 321"/>
                <a:gd name="T42" fmla="*/ 5 w 160"/>
                <a:gd name="T43" fmla="*/ 171 h 321"/>
                <a:gd name="T44" fmla="*/ 7 w 160"/>
                <a:gd name="T45" fmla="*/ 174 h 321"/>
                <a:gd name="T46" fmla="*/ 10 w 160"/>
                <a:gd name="T47" fmla="*/ 177 h 321"/>
                <a:gd name="T48" fmla="*/ 13 w 160"/>
                <a:gd name="T49" fmla="*/ 179 h 321"/>
                <a:gd name="T50" fmla="*/ 17 w 160"/>
                <a:gd name="T51" fmla="*/ 180 h 321"/>
                <a:gd name="T52" fmla="*/ 22 w 160"/>
                <a:gd name="T53" fmla="*/ 182 h 321"/>
                <a:gd name="T54" fmla="*/ 28 w 160"/>
                <a:gd name="T55" fmla="*/ 212 h 321"/>
                <a:gd name="T56" fmla="*/ 33 w 160"/>
                <a:gd name="T57" fmla="*/ 304 h 321"/>
                <a:gd name="T58" fmla="*/ 34 w 160"/>
                <a:gd name="T59" fmla="*/ 307 h 321"/>
                <a:gd name="T60" fmla="*/ 35 w 160"/>
                <a:gd name="T61" fmla="*/ 311 h 321"/>
                <a:gd name="T62" fmla="*/ 36 w 160"/>
                <a:gd name="T63" fmla="*/ 314 h 321"/>
                <a:gd name="T64" fmla="*/ 38 w 160"/>
                <a:gd name="T65" fmla="*/ 317 h 321"/>
                <a:gd name="T66" fmla="*/ 40 w 160"/>
                <a:gd name="T67" fmla="*/ 319 h 321"/>
                <a:gd name="T68" fmla="*/ 43 w 160"/>
                <a:gd name="T69" fmla="*/ 320 h 321"/>
                <a:gd name="T70" fmla="*/ 46 w 160"/>
                <a:gd name="T71" fmla="*/ 321 h 321"/>
                <a:gd name="T72" fmla="*/ 80 w 160"/>
                <a:gd name="T73" fmla="*/ 321 h 321"/>
                <a:gd name="T74" fmla="*/ 115 w 160"/>
                <a:gd name="T75" fmla="*/ 321 h 321"/>
                <a:gd name="T76" fmla="*/ 118 w 160"/>
                <a:gd name="T77" fmla="*/ 320 h 321"/>
                <a:gd name="T78" fmla="*/ 121 w 160"/>
                <a:gd name="T79" fmla="*/ 318 h 321"/>
                <a:gd name="T80" fmla="*/ 123 w 160"/>
                <a:gd name="T81" fmla="*/ 316 h 321"/>
                <a:gd name="T82" fmla="*/ 125 w 160"/>
                <a:gd name="T83" fmla="*/ 313 h 321"/>
                <a:gd name="T84" fmla="*/ 126 w 160"/>
                <a:gd name="T85" fmla="*/ 310 h 321"/>
                <a:gd name="T86" fmla="*/ 127 w 160"/>
                <a:gd name="T87" fmla="*/ 306 h 321"/>
                <a:gd name="T88" fmla="*/ 127 w 160"/>
                <a:gd name="T89" fmla="*/ 303 h 321"/>
                <a:gd name="T90" fmla="*/ 133 w 160"/>
                <a:gd name="T91" fmla="*/ 182 h 321"/>
                <a:gd name="T92" fmla="*/ 138 w 160"/>
                <a:gd name="T93" fmla="*/ 182 h 321"/>
                <a:gd name="T94" fmla="*/ 143 w 160"/>
                <a:gd name="T95" fmla="*/ 180 h 321"/>
                <a:gd name="T96" fmla="*/ 146 w 160"/>
                <a:gd name="T97" fmla="*/ 179 h 321"/>
                <a:gd name="T98" fmla="*/ 151 w 160"/>
                <a:gd name="T99" fmla="*/ 177 h 321"/>
                <a:gd name="T100" fmla="*/ 154 w 160"/>
                <a:gd name="T101" fmla="*/ 174 h 321"/>
                <a:gd name="T102" fmla="*/ 156 w 160"/>
                <a:gd name="T103" fmla="*/ 170 h 321"/>
                <a:gd name="T104" fmla="*/ 158 w 160"/>
                <a:gd name="T105" fmla="*/ 166 h 321"/>
                <a:gd name="T106" fmla="*/ 160 w 160"/>
                <a:gd name="T107" fmla="*/ 161 h 321"/>
                <a:gd name="T108" fmla="*/ 160 w 160"/>
                <a:gd name="T109" fmla="*/ 156 h 321"/>
                <a:gd name="T110" fmla="*/ 155 w 160"/>
                <a:gd name="T111" fmla="*/ 5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60" h="321">
                  <a:moveTo>
                    <a:pt x="154" y="28"/>
                  </a:moveTo>
                  <a:lnTo>
                    <a:pt x="154" y="26"/>
                  </a:lnTo>
                  <a:lnTo>
                    <a:pt x="153" y="25"/>
                  </a:lnTo>
                  <a:lnTo>
                    <a:pt x="153" y="23"/>
                  </a:lnTo>
                  <a:lnTo>
                    <a:pt x="153" y="22"/>
                  </a:lnTo>
                  <a:lnTo>
                    <a:pt x="153" y="21"/>
                  </a:lnTo>
                  <a:lnTo>
                    <a:pt x="153" y="19"/>
                  </a:lnTo>
                  <a:lnTo>
                    <a:pt x="152" y="18"/>
                  </a:lnTo>
                  <a:lnTo>
                    <a:pt x="152" y="17"/>
                  </a:lnTo>
                  <a:lnTo>
                    <a:pt x="152" y="17"/>
                  </a:lnTo>
                  <a:lnTo>
                    <a:pt x="151" y="16"/>
                  </a:lnTo>
                  <a:lnTo>
                    <a:pt x="151" y="14"/>
                  </a:lnTo>
                  <a:lnTo>
                    <a:pt x="150" y="13"/>
                  </a:lnTo>
                  <a:lnTo>
                    <a:pt x="150" y="12"/>
                  </a:lnTo>
                  <a:lnTo>
                    <a:pt x="148" y="11"/>
                  </a:lnTo>
                  <a:lnTo>
                    <a:pt x="148" y="10"/>
                  </a:lnTo>
                  <a:lnTo>
                    <a:pt x="147" y="9"/>
                  </a:lnTo>
                  <a:lnTo>
                    <a:pt x="146" y="8"/>
                  </a:lnTo>
                  <a:lnTo>
                    <a:pt x="146" y="7"/>
                  </a:lnTo>
                  <a:lnTo>
                    <a:pt x="145" y="6"/>
                  </a:lnTo>
                  <a:lnTo>
                    <a:pt x="144" y="6"/>
                  </a:lnTo>
                  <a:lnTo>
                    <a:pt x="143" y="5"/>
                  </a:lnTo>
                  <a:lnTo>
                    <a:pt x="142" y="4"/>
                  </a:lnTo>
                  <a:lnTo>
                    <a:pt x="141" y="3"/>
                  </a:lnTo>
                  <a:lnTo>
                    <a:pt x="141" y="3"/>
                  </a:lnTo>
                  <a:lnTo>
                    <a:pt x="140" y="3"/>
                  </a:lnTo>
                  <a:lnTo>
                    <a:pt x="139" y="2"/>
                  </a:lnTo>
                  <a:lnTo>
                    <a:pt x="139" y="2"/>
                  </a:lnTo>
                  <a:lnTo>
                    <a:pt x="138" y="1"/>
                  </a:lnTo>
                  <a:lnTo>
                    <a:pt x="137" y="1"/>
                  </a:lnTo>
                  <a:lnTo>
                    <a:pt x="136" y="1"/>
                  </a:lnTo>
                  <a:lnTo>
                    <a:pt x="133" y="0"/>
                  </a:lnTo>
                  <a:lnTo>
                    <a:pt x="132" y="0"/>
                  </a:lnTo>
                  <a:lnTo>
                    <a:pt x="131" y="0"/>
                  </a:lnTo>
                  <a:lnTo>
                    <a:pt x="130" y="0"/>
                  </a:lnTo>
                  <a:lnTo>
                    <a:pt x="80" y="0"/>
                  </a:lnTo>
                  <a:lnTo>
                    <a:pt x="30" y="0"/>
                  </a:lnTo>
                  <a:lnTo>
                    <a:pt x="28" y="0"/>
                  </a:lnTo>
                  <a:lnTo>
                    <a:pt x="27" y="0"/>
                  </a:lnTo>
                  <a:lnTo>
                    <a:pt x="27" y="0"/>
                  </a:lnTo>
                  <a:lnTo>
                    <a:pt x="26" y="0"/>
                  </a:lnTo>
                  <a:lnTo>
                    <a:pt x="25" y="1"/>
                  </a:lnTo>
                  <a:lnTo>
                    <a:pt x="24" y="1"/>
                  </a:lnTo>
                  <a:lnTo>
                    <a:pt x="23" y="1"/>
                  </a:lnTo>
                  <a:lnTo>
                    <a:pt x="22" y="2"/>
                  </a:lnTo>
                  <a:lnTo>
                    <a:pt x="21" y="2"/>
                  </a:lnTo>
                  <a:lnTo>
                    <a:pt x="21" y="2"/>
                  </a:lnTo>
                  <a:lnTo>
                    <a:pt x="20" y="3"/>
                  </a:lnTo>
                  <a:lnTo>
                    <a:pt x="19" y="3"/>
                  </a:lnTo>
                  <a:lnTo>
                    <a:pt x="18" y="4"/>
                  </a:lnTo>
                  <a:lnTo>
                    <a:pt x="17" y="5"/>
                  </a:lnTo>
                  <a:lnTo>
                    <a:pt x="16" y="6"/>
                  </a:lnTo>
                  <a:lnTo>
                    <a:pt x="16" y="6"/>
                  </a:lnTo>
                  <a:lnTo>
                    <a:pt x="15" y="7"/>
                  </a:lnTo>
                  <a:lnTo>
                    <a:pt x="13" y="8"/>
                  </a:lnTo>
                  <a:lnTo>
                    <a:pt x="12" y="9"/>
                  </a:lnTo>
                  <a:lnTo>
                    <a:pt x="12" y="10"/>
                  </a:lnTo>
                  <a:lnTo>
                    <a:pt x="11" y="11"/>
                  </a:lnTo>
                  <a:lnTo>
                    <a:pt x="11" y="12"/>
                  </a:lnTo>
                  <a:lnTo>
                    <a:pt x="10" y="13"/>
                  </a:lnTo>
                  <a:lnTo>
                    <a:pt x="9" y="14"/>
                  </a:lnTo>
                  <a:lnTo>
                    <a:pt x="9" y="16"/>
                  </a:lnTo>
                  <a:lnTo>
                    <a:pt x="9" y="17"/>
                  </a:lnTo>
                  <a:lnTo>
                    <a:pt x="8" y="18"/>
                  </a:lnTo>
                  <a:lnTo>
                    <a:pt x="8" y="19"/>
                  </a:lnTo>
                  <a:lnTo>
                    <a:pt x="8" y="21"/>
                  </a:lnTo>
                  <a:lnTo>
                    <a:pt x="7" y="22"/>
                  </a:lnTo>
                  <a:lnTo>
                    <a:pt x="7" y="23"/>
                  </a:lnTo>
                  <a:lnTo>
                    <a:pt x="7" y="25"/>
                  </a:lnTo>
                  <a:lnTo>
                    <a:pt x="7" y="26"/>
                  </a:lnTo>
                  <a:lnTo>
                    <a:pt x="7" y="28"/>
                  </a:lnTo>
                  <a:lnTo>
                    <a:pt x="5" y="59"/>
                  </a:lnTo>
                  <a:lnTo>
                    <a:pt x="3" y="90"/>
                  </a:lnTo>
                  <a:lnTo>
                    <a:pt x="2" y="122"/>
                  </a:lnTo>
                  <a:lnTo>
                    <a:pt x="0" y="154"/>
                  </a:lnTo>
                  <a:lnTo>
                    <a:pt x="0" y="156"/>
                  </a:lnTo>
                  <a:lnTo>
                    <a:pt x="0" y="157"/>
                  </a:lnTo>
                  <a:lnTo>
                    <a:pt x="0" y="159"/>
                  </a:lnTo>
                  <a:lnTo>
                    <a:pt x="0" y="160"/>
                  </a:lnTo>
                  <a:lnTo>
                    <a:pt x="1" y="161"/>
                  </a:lnTo>
                  <a:lnTo>
                    <a:pt x="1" y="162"/>
                  </a:lnTo>
                  <a:lnTo>
                    <a:pt x="1" y="164"/>
                  </a:lnTo>
                  <a:lnTo>
                    <a:pt x="2" y="165"/>
                  </a:lnTo>
                  <a:lnTo>
                    <a:pt x="2" y="166"/>
                  </a:lnTo>
                  <a:lnTo>
                    <a:pt x="3" y="167"/>
                  </a:lnTo>
                  <a:lnTo>
                    <a:pt x="3" y="169"/>
                  </a:lnTo>
                  <a:lnTo>
                    <a:pt x="4" y="170"/>
                  </a:lnTo>
                  <a:lnTo>
                    <a:pt x="5" y="171"/>
                  </a:lnTo>
                  <a:lnTo>
                    <a:pt x="5" y="172"/>
                  </a:lnTo>
                  <a:lnTo>
                    <a:pt x="6" y="172"/>
                  </a:lnTo>
                  <a:lnTo>
                    <a:pt x="6" y="173"/>
                  </a:lnTo>
                  <a:lnTo>
                    <a:pt x="7" y="174"/>
                  </a:lnTo>
                  <a:lnTo>
                    <a:pt x="8" y="175"/>
                  </a:lnTo>
                  <a:lnTo>
                    <a:pt x="8" y="175"/>
                  </a:lnTo>
                  <a:lnTo>
                    <a:pt x="9" y="176"/>
                  </a:lnTo>
                  <a:lnTo>
                    <a:pt x="10" y="177"/>
                  </a:lnTo>
                  <a:lnTo>
                    <a:pt x="11" y="178"/>
                  </a:lnTo>
                  <a:lnTo>
                    <a:pt x="12" y="178"/>
                  </a:lnTo>
                  <a:lnTo>
                    <a:pt x="12" y="178"/>
                  </a:lnTo>
                  <a:lnTo>
                    <a:pt x="13" y="179"/>
                  </a:lnTo>
                  <a:lnTo>
                    <a:pt x="13" y="179"/>
                  </a:lnTo>
                  <a:lnTo>
                    <a:pt x="15" y="180"/>
                  </a:lnTo>
                  <a:lnTo>
                    <a:pt x="16" y="180"/>
                  </a:lnTo>
                  <a:lnTo>
                    <a:pt x="17" y="180"/>
                  </a:lnTo>
                  <a:lnTo>
                    <a:pt x="19" y="181"/>
                  </a:lnTo>
                  <a:lnTo>
                    <a:pt x="20" y="181"/>
                  </a:lnTo>
                  <a:lnTo>
                    <a:pt x="21" y="181"/>
                  </a:lnTo>
                  <a:lnTo>
                    <a:pt x="22" y="182"/>
                  </a:lnTo>
                  <a:lnTo>
                    <a:pt x="23" y="182"/>
                  </a:lnTo>
                  <a:lnTo>
                    <a:pt x="24" y="182"/>
                  </a:lnTo>
                  <a:lnTo>
                    <a:pt x="27" y="182"/>
                  </a:lnTo>
                  <a:lnTo>
                    <a:pt x="28" y="212"/>
                  </a:lnTo>
                  <a:lnTo>
                    <a:pt x="31" y="242"/>
                  </a:lnTo>
                  <a:lnTo>
                    <a:pt x="32" y="272"/>
                  </a:lnTo>
                  <a:lnTo>
                    <a:pt x="33" y="303"/>
                  </a:lnTo>
                  <a:lnTo>
                    <a:pt x="33" y="304"/>
                  </a:lnTo>
                  <a:lnTo>
                    <a:pt x="33" y="305"/>
                  </a:lnTo>
                  <a:lnTo>
                    <a:pt x="34" y="305"/>
                  </a:lnTo>
                  <a:lnTo>
                    <a:pt x="34" y="306"/>
                  </a:lnTo>
                  <a:lnTo>
                    <a:pt x="34" y="307"/>
                  </a:lnTo>
                  <a:lnTo>
                    <a:pt x="34" y="308"/>
                  </a:lnTo>
                  <a:lnTo>
                    <a:pt x="34" y="309"/>
                  </a:lnTo>
                  <a:lnTo>
                    <a:pt x="34" y="310"/>
                  </a:lnTo>
                  <a:lnTo>
                    <a:pt x="35" y="311"/>
                  </a:lnTo>
                  <a:lnTo>
                    <a:pt x="35" y="311"/>
                  </a:lnTo>
                  <a:lnTo>
                    <a:pt x="35" y="312"/>
                  </a:lnTo>
                  <a:lnTo>
                    <a:pt x="36" y="313"/>
                  </a:lnTo>
                  <a:lnTo>
                    <a:pt x="36" y="314"/>
                  </a:lnTo>
                  <a:lnTo>
                    <a:pt x="36" y="314"/>
                  </a:lnTo>
                  <a:lnTo>
                    <a:pt x="37" y="315"/>
                  </a:lnTo>
                  <a:lnTo>
                    <a:pt x="37" y="316"/>
                  </a:lnTo>
                  <a:lnTo>
                    <a:pt x="38" y="317"/>
                  </a:lnTo>
                  <a:lnTo>
                    <a:pt x="39" y="317"/>
                  </a:lnTo>
                  <a:lnTo>
                    <a:pt x="39" y="318"/>
                  </a:lnTo>
                  <a:lnTo>
                    <a:pt x="40" y="318"/>
                  </a:lnTo>
                  <a:lnTo>
                    <a:pt x="40" y="319"/>
                  </a:lnTo>
                  <a:lnTo>
                    <a:pt x="41" y="319"/>
                  </a:lnTo>
                  <a:lnTo>
                    <a:pt x="42" y="319"/>
                  </a:lnTo>
                  <a:lnTo>
                    <a:pt x="42" y="320"/>
                  </a:lnTo>
                  <a:lnTo>
                    <a:pt x="43" y="320"/>
                  </a:lnTo>
                  <a:lnTo>
                    <a:pt x="45" y="320"/>
                  </a:lnTo>
                  <a:lnTo>
                    <a:pt x="45" y="321"/>
                  </a:lnTo>
                  <a:lnTo>
                    <a:pt x="46" y="321"/>
                  </a:lnTo>
                  <a:lnTo>
                    <a:pt x="46" y="321"/>
                  </a:lnTo>
                  <a:lnTo>
                    <a:pt x="47" y="321"/>
                  </a:lnTo>
                  <a:lnTo>
                    <a:pt x="47" y="321"/>
                  </a:lnTo>
                  <a:lnTo>
                    <a:pt x="48" y="321"/>
                  </a:lnTo>
                  <a:lnTo>
                    <a:pt x="80" y="321"/>
                  </a:lnTo>
                  <a:lnTo>
                    <a:pt x="113" y="321"/>
                  </a:lnTo>
                  <a:lnTo>
                    <a:pt x="114" y="321"/>
                  </a:lnTo>
                  <a:lnTo>
                    <a:pt x="114" y="321"/>
                  </a:lnTo>
                  <a:lnTo>
                    <a:pt x="115" y="321"/>
                  </a:lnTo>
                  <a:lnTo>
                    <a:pt x="116" y="321"/>
                  </a:lnTo>
                  <a:lnTo>
                    <a:pt x="116" y="320"/>
                  </a:lnTo>
                  <a:lnTo>
                    <a:pt x="117" y="320"/>
                  </a:lnTo>
                  <a:lnTo>
                    <a:pt x="118" y="320"/>
                  </a:lnTo>
                  <a:lnTo>
                    <a:pt x="118" y="319"/>
                  </a:lnTo>
                  <a:lnTo>
                    <a:pt x="120" y="319"/>
                  </a:lnTo>
                  <a:lnTo>
                    <a:pt x="120" y="319"/>
                  </a:lnTo>
                  <a:lnTo>
                    <a:pt x="121" y="318"/>
                  </a:lnTo>
                  <a:lnTo>
                    <a:pt x="121" y="318"/>
                  </a:lnTo>
                  <a:lnTo>
                    <a:pt x="122" y="317"/>
                  </a:lnTo>
                  <a:lnTo>
                    <a:pt x="123" y="317"/>
                  </a:lnTo>
                  <a:lnTo>
                    <a:pt x="123" y="316"/>
                  </a:lnTo>
                  <a:lnTo>
                    <a:pt x="123" y="316"/>
                  </a:lnTo>
                  <a:lnTo>
                    <a:pt x="124" y="315"/>
                  </a:lnTo>
                  <a:lnTo>
                    <a:pt x="124" y="314"/>
                  </a:lnTo>
                  <a:lnTo>
                    <a:pt x="125" y="313"/>
                  </a:lnTo>
                  <a:lnTo>
                    <a:pt x="125" y="312"/>
                  </a:lnTo>
                  <a:lnTo>
                    <a:pt x="126" y="311"/>
                  </a:lnTo>
                  <a:lnTo>
                    <a:pt x="126" y="311"/>
                  </a:lnTo>
                  <a:lnTo>
                    <a:pt x="126" y="310"/>
                  </a:lnTo>
                  <a:lnTo>
                    <a:pt x="127" y="309"/>
                  </a:lnTo>
                  <a:lnTo>
                    <a:pt x="127" y="308"/>
                  </a:lnTo>
                  <a:lnTo>
                    <a:pt x="127" y="307"/>
                  </a:lnTo>
                  <a:lnTo>
                    <a:pt x="127" y="306"/>
                  </a:lnTo>
                  <a:lnTo>
                    <a:pt x="127" y="305"/>
                  </a:lnTo>
                  <a:lnTo>
                    <a:pt x="127" y="305"/>
                  </a:lnTo>
                  <a:lnTo>
                    <a:pt x="127" y="304"/>
                  </a:lnTo>
                  <a:lnTo>
                    <a:pt x="127" y="303"/>
                  </a:lnTo>
                  <a:lnTo>
                    <a:pt x="129" y="272"/>
                  </a:lnTo>
                  <a:lnTo>
                    <a:pt x="130" y="242"/>
                  </a:lnTo>
                  <a:lnTo>
                    <a:pt x="131" y="212"/>
                  </a:lnTo>
                  <a:lnTo>
                    <a:pt x="133" y="182"/>
                  </a:lnTo>
                  <a:lnTo>
                    <a:pt x="136" y="182"/>
                  </a:lnTo>
                  <a:lnTo>
                    <a:pt x="137" y="182"/>
                  </a:lnTo>
                  <a:lnTo>
                    <a:pt x="138" y="182"/>
                  </a:lnTo>
                  <a:lnTo>
                    <a:pt x="138" y="182"/>
                  </a:lnTo>
                  <a:lnTo>
                    <a:pt x="140" y="181"/>
                  </a:lnTo>
                  <a:lnTo>
                    <a:pt x="141" y="181"/>
                  </a:lnTo>
                  <a:lnTo>
                    <a:pt x="142" y="181"/>
                  </a:lnTo>
                  <a:lnTo>
                    <a:pt x="143" y="180"/>
                  </a:lnTo>
                  <a:lnTo>
                    <a:pt x="144" y="180"/>
                  </a:lnTo>
                  <a:lnTo>
                    <a:pt x="144" y="180"/>
                  </a:lnTo>
                  <a:lnTo>
                    <a:pt x="145" y="180"/>
                  </a:lnTo>
                  <a:lnTo>
                    <a:pt x="146" y="179"/>
                  </a:lnTo>
                  <a:lnTo>
                    <a:pt x="147" y="178"/>
                  </a:lnTo>
                  <a:lnTo>
                    <a:pt x="148" y="178"/>
                  </a:lnTo>
                  <a:lnTo>
                    <a:pt x="150" y="177"/>
                  </a:lnTo>
                  <a:lnTo>
                    <a:pt x="151" y="177"/>
                  </a:lnTo>
                  <a:lnTo>
                    <a:pt x="151" y="176"/>
                  </a:lnTo>
                  <a:lnTo>
                    <a:pt x="152" y="175"/>
                  </a:lnTo>
                  <a:lnTo>
                    <a:pt x="153" y="175"/>
                  </a:lnTo>
                  <a:lnTo>
                    <a:pt x="154" y="174"/>
                  </a:lnTo>
                  <a:lnTo>
                    <a:pt x="154" y="173"/>
                  </a:lnTo>
                  <a:lnTo>
                    <a:pt x="155" y="172"/>
                  </a:lnTo>
                  <a:lnTo>
                    <a:pt x="156" y="171"/>
                  </a:lnTo>
                  <a:lnTo>
                    <a:pt x="156" y="170"/>
                  </a:lnTo>
                  <a:lnTo>
                    <a:pt x="157" y="169"/>
                  </a:lnTo>
                  <a:lnTo>
                    <a:pt x="157" y="169"/>
                  </a:lnTo>
                  <a:lnTo>
                    <a:pt x="158" y="167"/>
                  </a:lnTo>
                  <a:lnTo>
                    <a:pt x="158" y="166"/>
                  </a:lnTo>
                  <a:lnTo>
                    <a:pt x="159" y="165"/>
                  </a:lnTo>
                  <a:lnTo>
                    <a:pt x="159" y="164"/>
                  </a:lnTo>
                  <a:lnTo>
                    <a:pt x="159" y="162"/>
                  </a:lnTo>
                  <a:lnTo>
                    <a:pt x="160" y="161"/>
                  </a:lnTo>
                  <a:lnTo>
                    <a:pt x="160" y="160"/>
                  </a:lnTo>
                  <a:lnTo>
                    <a:pt x="160" y="159"/>
                  </a:lnTo>
                  <a:lnTo>
                    <a:pt x="160" y="157"/>
                  </a:lnTo>
                  <a:lnTo>
                    <a:pt x="160" y="156"/>
                  </a:lnTo>
                  <a:lnTo>
                    <a:pt x="160" y="154"/>
                  </a:lnTo>
                  <a:lnTo>
                    <a:pt x="159" y="122"/>
                  </a:lnTo>
                  <a:lnTo>
                    <a:pt x="157" y="90"/>
                  </a:lnTo>
                  <a:lnTo>
                    <a:pt x="155" y="59"/>
                  </a:lnTo>
                  <a:lnTo>
                    <a:pt x="154" y="28"/>
                  </a:lnTo>
                  <a:lnTo>
                    <a:pt x="154" y="28"/>
                  </a:lnTo>
                  <a:close/>
                </a:path>
              </a:pathLst>
            </a:custGeom>
            <a:solidFill>
              <a:srgbClr val="DF00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grpSp>
      <p:sp>
        <p:nvSpPr>
          <p:cNvPr id="57" name="Овал 56"/>
          <p:cNvSpPr/>
          <p:nvPr/>
        </p:nvSpPr>
        <p:spPr>
          <a:xfrm>
            <a:off x="1212653" y="4350469"/>
            <a:ext cx="180000" cy="179413"/>
          </a:xfrm>
          <a:prstGeom prst="ellipse">
            <a:avLst/>
          </a:prstGeom>
          <a:solidFill>
            <a:srgbClr val="FFC00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4" name="Овал 63"/>
          <p:cNvSpPr/>
          <p:nvPr/>
        </p:nvSpPr>
        <p:spPr>
          <a:xfrm>
            <a:off x="5669942" y="4329472"/>
            <a:ext cx="180000" cy="179413"/>
          </a:xfrm>
          <a:prstGeom prst="ellipse">
            <a:avLst/>
          </a:prstGeom>
          <a:solidFill>
            <a:srgbClr val="FFC00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5" name="Овал 64"/>
          <p:cNvSpPr/>
          <p:nvPr/>
        </p:nvSpPr>
        <p:spPr>
          <a:xfrm>
            <a:off x="4441339" y="4340752"/>
            <a:ext cx="180000" cy="179413"/>
          </a:xfrm>
          <a:prstGeom prst="ellipse">
            <a:avLst/>
          </a:prstGeom>
          <a:solidFill>
            <a:srgbClr val="FFC00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6" name="Овал 65"/>
          <p:cNvSpPr/>
          <p:nvPr/>
        </p:nvSpPr>
        <p:spPr>
          <a:xfrm>
            <a:off x="2820588" y="4326465"/>
            <a:ext cx="180000" cy="179413"/>
          </a:xfrm>
          <a:prstGeom prst="ellipse">
            <a:avLst/>
          </a:prstGeom>
          <a:solidFill>
            <a:srgbClr val="FFC00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44" name="Straight Connector 43"/>
          <p:cNvCxnSpPr>
            <a:stCxn id="64" idx="4"/>
            <a:endCxn id="33" idx="40"/>
          </p:cNvCxnSpPr>
          <p:nvPr/>
        </p:nvCxnSpPr>
        <p:spPr>
          <a:xfrm>
            <a:off x="5759942" y="4508885"/>
            <a:ext cx="1139" cy="935327"/>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sp>
        <p:nvSpPr>
          <p:cNvPr id="60" name="Rounded Rectangle 4"/>
          <p:cNvSpPr/>
          <p:nvPr/>
        </p:nvSpPr>
        <p:spPr>
          <a:xfrm>
            <a:off x="734648" y="1596541"/>
            <a:ext cx="7131004" cy="1350470"/>
          </a:xfrm>
          <a:prstGeom prst="roundRect">
            <a:avLst/>
          </a:prstGeom>
          <a:solidFill>
            <a:srgbClr val="92D050"/>
          </a:solidFill>
          <a:ln>
            <a:noFill/>
          </a:ln>
          <a:scene3d>
            <a:camera prst="orthographicFront"/>
            <a:lightRig rig="threePt" dir="t"/>
          </a:scene3d>
          <a:sp3d extrusionH="76200">
            <a:bevelT/>
            <a:extrusionClr>
              <a:srgbClr val="C00000"/>
            </a:extrusionClr>
          </a:sp3d>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gn="ctr"/>
            <a:r>
              <a:rPr lang="en-US" sz="1400" b="1" dirty="0" smtClean="0">
                <a:solidFill>
                  <a:srgbClr val="000066"/>
                </a:solidFill>
              </a:rPr>
              <a:t>C</a:t>
            </a:r>
            <a:r>
              <a:rPr lang="ru-RU" sz="1400" b="1" dirty="0" smtClean="0">
                <a:solidFill>
                  <a:srgbClr val="000066"/>
                </a:solidFill>
              </a:rPr>
              <a:t>уверенная валюта</a:t>
            </a:r>
            <a:endParaRPr lang="ru-RU" sz="1400" b="1" dirty="0">
              <a:solidFill>
                <a:srgbClr val="000066"/>
              </a:solidFill>
            </a:endParaRPr>
          </a:p>
        </p:txBody>
      </p:sp>
      <p:sp>
        <p:nvSpPr>
          <p:cNvPr id="5" name="Rounded Rectangle 4"/>
          <p:cNvSpPr/>
          <p:nvPr/>
        </p:nvSpPr>
        <p:spPr>
          <a:xfrm>
            <a:off x="916323" y="1920577"/>
            <a:ext cx="4644516" cy="820325"/>
          </a:xfrm>
          <a:prstGeom prst="roundRect">
            <a:avLst/>
          </a:prstGeom>
          <a:solidFill>
            <a:srgbClr val="00B050"/>
          </a:solidFill>
          <a:ln>
            <a:noFill/>
          </a:ln>
          <a:scene3d>
            <a:camera prst="orthographicFront"/>
            <a:lightRig rig="threePt" dir="t"/>
          </a:scene3d>
          <a:sp3d extrusionH="76200">
            <a:bevelT/>
            <a:extrusionClr>
              <a:srgbClr val="C00000"/>
            </a:extrusionClr>
          </a:sp3d>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ru-RU" sz="1200" b="1" dirty="0" smtClean="0">
                <a:solidFill>
                  <a:srgbClr val="000066"/>
                </a:solidFill>
              </a:rPr>
              <a:t>Цифровая </a:t>
            </a:r>
            <a:endParaRPr lang="ru-RU" sz="1200" b="1" dirty="0">
              <a:solidFill>
                <a:srgbClr val="000066"/>
              </a:solidFill>
            </a:endParaRPr>
          </a:p>
        </p:txBody>
      </p:sp>
      <p:sp>
        <p:nvSpPr>
          <p:cNvPr id="27" name="Rounded Rectangle 26"/>
          <p:cNvSpPr/>
          <p:nvPr/>
        </p:nvSpPr>
        <p:spPr>
          <a:xfrm>
            <a:off x="5761700" y="1885562"/>
            <a:ext cx="1959379" cy="855340"/>
          </a:xfrm>
          <a:prstGeom prst="roundRect">
            <a:avLst/>
          </a:prstGeom>
          <a:solidFill>
            <a:srgbClr val="00B050"/>
          </a:solidFill>
          <a:ln>
            <a:noFill/>
          </a:ln>
          <a:scene3d>
            <a:camera prst="orthographicFront"/>
            <a:lightRig rig="threePt" dir="t"/>
          </a:scene3d>
          <a:sp3d extrusionH="76200">
            <a:bevelT/>
            <a:extrusionClr>
              <a:srgbClr val="C00000"/>
            </a:extrusionClr>
          </a:sp3d>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ru-RU" sz="1200" b="1" dirty="0" smtClean="0">
                <a:solidFill>
                  <a:srgbClr val="000066"/>
                </a:solidFill>
              </a:rPr>
              <a:t>Аналоговая</a:t>
            </a:r>
            <a:endParaRPr lang="ru-RU" sz="1200" b="1" dirty="0">
              <a:solidFill>
                <a:srgbClr val="000066"/>
              </a:solidFill>
            </a:endParaRPr>
          </a:p>
        </p:txBody>
      </p:sp>
      <p:cxnSp>
        <p:nvCxnSpPr>
          <p:cNvPr id="43" name="Straight Connector 42"/>
          <p:cNvCxnSpPr>
            <a:stCxn id="49" idx="4"/>
            <a:endCxn id="39" idx="39"/>
          </p:cNvCxnSpPr>
          <p:nvPr/>
        </p:nvCxnSpPr>
        <p:spPr>
          <a:xfrm>
            <a:off x="6730959" y="2532043"/>
            <a:ext cx="9841" cy="2912169"/>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a:stCxn id="51" idx="4"/>
            <a:endCxn id="54" idx="39"/>
          </p:cNvCxnSpPr>
          <p:nvPr/>
        </p:nvCxnSpPr>
        <p:spPr>
          <a:xfrm flipH="1">
            <a:off x="7252745" y="2532042"/>
            <a:ext cx="9282" cy="2891423"/>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sp>
        <p:nvSpPr>
          <p:cNvPr id="49" name="Овал 48"/>
          <p:cNvSpPr/>
          <p:nvPr/>
        </p:nvSpPr>
        <p:spPr>
          <a:xfrm>
            <a:off x="6640959" y="2352630"/>
            <a:ext cx="180000" cy="179413"/>
          </a:xfrm>
          <a:prstGeom prst="ellipse">
            <a:avLst/>
          </a:prstGeom>
          <a:solidFill>
            <a:srgbClr val="FFC00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1" name="Овал 50"/>
          <p:cNvSpPr/>
          <p:nvPr/>
        </p:nvSpPr>
        <p:spPr>
          <a:xfrm>
            <a:off x="7172027" y="2352629"/>
            <a:ext cx="180000" cy="179413"/>
          </a:xfrm>
          <a:prstGeom prst="ellipse">
            <a:avLst/>
          </a:prstGeom>
          <a:solidFill>
            <a:srgbClr val="FFC00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58" name="Straight Connector 42"/>
          <p:cNvCxnSpPr>
            <a:stCxn id="59" idx="4"/>
          </p:cNvCxnSpPr>
          <p:nvPr/>
        </p:nvCxnSpPr>
        <p:spPr>
          <a:xfrm>
            <a:off x="6118891" y="2534794"/>
            <a:ext cx="9841" cy="681134"/>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sp>
        <p:nvSpPr>
          <p:cNvPr id="59" name="Овал 58"/>
          <p:cNvSpPr/>
          <p:nvPr/>
        </p:nvSpPr>
        <p:spPr>
          <a:xfrm>
            <a:off x="6028891" y="2355381"/>
            <a:ext cx="180000" cy="179413"/>
          </a:xfrm>
          <a:prstGeom prst="ellipse">
            <a:avLst/>
          </a:prstGeom>
          <a:solidFill>
            <a:srgbClr val="FFC00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45" name="Straight Connector 44"/>
          <p:cNvCxnSpPr>
            <a:stCxn id="9" idx="4"/>
            <a:endCxn id="19" idx="0"/>
          </p:cNvCxnSpPr>
          <p:nvPr/>
        </p:nvCxnSpPr>
        <p:spPr>
          <a:xfrm>
            <a:off x="1306057" y="2532038"/>
            <a:ext cx="5711" cy="683889"/>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a:stCxn id="52" idx="4"/>
            <a:endCxn id="22" idx="0"/>
          </p:cNvCxnSpPr>
          <p:nvPr/>
        </p:nvCxnSpPr>
        <p:spPr>
          <a:xfrm>
            <a:off x="2915042" y="2532039"/>
            <a:ext cx="103" cy="683889"/>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a:stCxn id="50" idx="4"/>
            <a:endCxn id="25" idx="0"/>
          </p:cNvCxnSpPr>
          <p:nvPr/>
        </p:nvCxnSpPr>
        <p:spPr>
          <a:xfrm>
            <a:off x="5141267" y="2532041"/>
            <a:ext cx="4927" cy="683887"/>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sp>
        <p:nvSpPr>
          <p:cNvPr id="9" name="Овал 8"/>
          <p:cNvSpPr/>
          <p:nvPr/>
        </p:nvSpPr>
        <p:spPr>
          <a:xfrm>
            <a:off x="1216057" y="2352625"/>
            <a:ext cx="180000" cy="179413"/>
          </a:xfrm>
          <a:prstGeom prst="ellipse">
            <a:avLst/>
          </a:prstGeom>
          <a:solidFill>
            <a:srgbClr val="FFC00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0" name="Овал 49"/>
          <p:cNvSpPr/>
          <p:nvPr/>
        </p:nvSpPr>
        <p:spPr>
          <a:xfrm>
            <a:off x="5051267" y="2352628"/>
            <a:ext cx="180000" cy="179413"/>
          </a:xfrm>
          <a:prstGeom prst="ellipse">
            <a:avLst/>
          </a:prstGeom>
          <a:solidFill>
            <a:srgbClr val="FFC00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2" name="Овал 51"/>
          <p:cNvSpPr/>
          <p:nvPr/>
        </p:nvSpPr>
        <p:spPr>
          <a:xfrm>
            <a:off x="2825042" y="2352626"/>
            <a:ext cx="180000" cy="179413"/>
          </a:xfrm>
          <a:prstGeom prst="ellipse">
            <a:avLst/>
          </a:prstGeom>
          <a:solidFill>
            <a:srgbClr val="FFC00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1" name="Левая фигурная скобка 60"/>
          <p:cNvSpPr/>
          <p:nvPr/>
        </p:nvSpPr>
        <p:spPr>
          <a:xfrm>
            <a:off x="7397043" y="5365848"/>
            <a:ext cx="196465" cy="569636"/>
          </a:xfrm>
          <a:prstGeom prst="leftBrace">
            <a:avLst>
              <a:gd name="adj1" fmla="val 31747"/>
              <a:gd name="adj2" fmla="val 50000"/>
            </a:avLst>
          </a:prstGeom>
          <a:ln w="15875">
            <a:solidFill>
              <a:srgbClr val="000066"/>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b="1" dirty="0"/>
          </a:p>
        </p:txBody>
      </p:sp>
      <p:sp>
        <p:nvSpPr>
          <p:cNvPr id="62" name="TextBox 61"/>
          <p:cNvSpPr txBox="1"/>
          <p:nvPr/>
        </p:nvSpPr>
        <p:spPr>
          <a:xfrm>
            <a:off x="7593508" y="5419352"/>
            <a:ext cx="1188132" cy="461665"/>
          </a:xfrm>
          <a:prstGeom prst="rect">
            <a:avLst/>
          </a:prstGeom>
          <a:noFill/>
        </p:spPr>
        <p:txBody>
          <a:bodyPr wrap="square" lIns="36000" rIns="36000" rtlCol="0">
            <a:spAutoFit/>
          </a:bodyPr>
          <a:lstStyle/>
          <a:p>
            <a:r>
              <a:rPr lang="ru-RU" sz="800" b="1" u="sng" dirty="0" smtClean="0">
                <a:solidFill>
                  <a:srgbClr val="000066"/>
                </a:solidFill>
              </a:rPr>
              <a:t>Владельцы валюты:</a:t>
            </a:r>
          </a:p>
          <a:p>
            <a:pPr marL="92075" indent="-92075">
              <a:buFont typeface="Arial" pitchFamily="34" charset="0"/>
              <a:buChar char="•"/>
            </a:pPr>
            <a:r>
              <a:rPr lang="ru-RU" sz="800" dirty="0" smtClean="0">
                <a:solidFill>
                  <a:srgbClr val="000066"/>
                </a:solidFill>
              </a:rPr>
              <a:t>физические лица</a:t>
            </a:r>
          </a:p>
          <a:p>
            <a:pPr marL="92075" indent="-92075">
              <a:buFont typeface="Arial" pitchFamily="34" charset="0"/>
              <a:buChar char="•"/>
            </a:pPr>
            <a:r>
              <a:rPr lang="ru-RU" sz="800" dirty="0" smtClean="0">
                <a:solidFill>
                  <a:srgbClr val="000066"/>
                </a:solidFill>
              </a:rPr>
              <a:t>компании</a:t>
            </a:r>
          </a:p>
        </p:txBody>
      </p:sp>
      <p:sp>
        <p:nvSpPr>
          <p:cNvPr id="63" name="Line Callout 2 (Accent Bar) 48"/>
          <p:cNvSpPr/>
          <p:nvPr/>
        </p:nvSpPr>
        <p:spPr>
          <a:xfrm>
            <a:off x="3490008" y="5574801"/>
            <a:ext cx="951331" cy="123111"/>
          </a:xfrm>
          <a:prstGeom prst="accentCallout2">
            <a:avLst>
              <a:gd name="adj1" fmla="val 54448"/>
              <a:gd name="adj2" fmla="val 859"/>
              <a:gd name="adj3" fmla="val -297759"/>
              <a:gd name="adj4" fmla="val -20599"/>
              <a:gd name="adj5" fmla="val -867697"/>
              <a:gd name="adj6" fmla="val -56572"/>
            </a:avLst>
          </a:prstGeom>
          <a:no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tIns="0" rIns="36000" bIns="0" rtlCol="0" anchor="ctr">
            <a:spAutoFit/>
          </a:bodyPr>
          <a:lstStyle/>
          <a:p>
            <a:r>
              <a:rPr lang="ru-RU" sz="800" b="1" dirty="0" smtClean="0">
                <a:solidFill>
                  <a:srgbClr val="002060"/>
                </a:solidFill>
              </a:rPr>
              <a:t>Банковский счет</a:t>
            </a:r>
            <a:endParaRPr lang="ru-RU" sz="800" b="1" dirty="0">
              <a:solidFill>
                <a:srgbClr val="002060"/>
              </a:solidFill>
            </a:endParaRPr>
          </a:p>
        </p:txBody>
      </p:sp>
      <p:sp>
        <p:nvSpPr>
          <p:cNvPr id="67" name="Line Callout 2 (Accent Bar) 48"/>
          <p:cNvSpPr/>
          <p:nvPr/>
        </p:nvSpPr>
        <p:spPr>
          <a:xfrm>
            <a:off x="1001508" y="1710598"/>
            <a:ext cx="1426983" cy="123111"/>
          </a:xfrm>
          <a:prstGeom prst="accentCallout2">
            <a:avLst>
              <a:gd name="adj1" fmla="val 92824"/>
              <a:gd name="adj2" fmla="val 103277"/>
              <a:gd name="adj3" fmla="val 323672"/>
              <a:gd name="adj4" fmla="val 116899"/>
              <a:gd name="adj5" fmla="val 510098"/>
              <a:gd name="adj6" fmla="val 126567"/>
            </a:avLst>
          </a:prstGeom>
          <a:no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tIns="0" rIns="36000" bIns="0" rtlCol="0" anchor="ctr">
            <a:spAutoFit/>
          </a:bodyPr>
          <a:lstStyle/>
          <a:p>
            <a:pPr algn="r"/>
            <a:r>
              <a:rPr lang="ru-RU" sz="800" b="1" dirty="0" smtClean="0">
                <a:solidFill>
                  <a:srgbClr val="002060"/>
                </a:solidFill>
              </a:rPr>
              <a:t>Корреспондентский счет</a:t>
            </a:r>
            <a:endParaRPr lang="ru-RU" sz="800" b="1" dirty="0">
              <a:solidFill>
                <a:srgbClr val="002060"/>
              </a:solidFill>
            </a:endParaRPr>
          </a:p>
        </p:txBody>
      </p:sp>
    </p:spTree>
    <p:extLst>
      <p:ext uri="{BB962C8B-B14F-4D97-AF65-F5344CB8AC3E}">
        <p14:creationId xmlns:p14="http://schemas.microsoft.com/office/powerpoint/2010/main" val="36412878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246" y="0"/>
            <a:ext cx="8352929" cy="552450"/>
          </a:xfrm>
        </p:spPr>
        <p:txBody>
          <a:bodyPr/>
          <a:lstStyle/>
          <a:p>
            <a:r>
              <a:rPr lang="ru-RU" dirty="0" smtClean="0"/>
              <a:t>В денежной системе обращается множество валют</a:t>
            </a:r>
            <a:endParaRPr lang="ru-RU" dirty="0"/>
          </a:p>
        </p:txBody>
      </p:sp>
      <p:sp>
        <p:nvSpPr>
          <p:cNvPr id="3" name="TextBox 2"/>
          <p:cNvSpPr txBox="1"/>
          <p:nvPr/>
        </p:nvSpPr>
        <p:spPr>
          <a:xfrm>
            <a:off x="1024334" y="2093118"/>
            <a:ext cx="7164797" cy="2462213"/>
          </a:xfrm>
          <a:prstGeom prst="rect">
            <a:avLst/>
          </a:prstGeom>
          <a:noFill/>
        </p:spPr>
        <p:txBody>
          <a:bodyPr wrap="square" rtlCol="0">
            <a:spAutoFit/>
          </a:bodyPr>
          <a:lstStyle/>
          <a:p>
            <a:pPr algn="ctr">
              <a:spcBef>
                <a:spcPts val="600"/>
              </a:spcBef>
            </a:pPr>
            <a:r>
              <a:rPr lang="ru-RU" sz="2400" b="1" dirty="0">
                <a:solidFill>
                  <a:srgbClr val="FF0000"/>
                </a:solidFill>
              </a:rPr>
              <a:t>Утверждение, что в денежной системе есть одна валюта это миф! </a:t>
            </a:r>
            <a:endParaRPr lang="ru-RU" sz="2400" b="1" dirty="0" smtClean="0">
              <a:solidFill>
                <a:srgbClr val="FF0000"/>
              </a:solidFill>
            </a:endParaRPr>
          </a:p>
          <a:p>
            <a:pPr algn="ctr">
              <a:spcBef>
                <a:spcPts val="600"/>
              </a:spcBef>
            </a:pPr>
            <a:endParaRPr lang="ru-RU" sz="2400" b="1" dirty="0">
              <a:solidFill>
                <a:srgbClr val="FF0000"/>
              </a:solidFill>
            </a:endParaRPr>
          </a:p>
          <a:p>
            <a:pPr algn="ctr">
              <a:spcBef>
                <a:spcPts val="600"/>
              </a:spcBef>
            </a:pPr>
            <a:r>
              <a:rPr lang="ru-RU" sz="2400" b="1" dirty="0" smtClean="0">
                <a:solidFill>
                  <a:srgbClr val="FF0000"/>
                </a:solidFill>
              </a:rPr>
              <a:t>На самом деле в ней одновременно </a:t>
            </a:r>
            <a:r>
              <a:rPr lang="ru-RU" sz="2400" b="1" dirty="0">
                <a:solidFill>
                  <a:srgbClr val="FF0000"/>
                </a:solidFill>
              </a:rPr>
              <a:t>обращается много разных валют </a:t>
            </a:r>
            <a:r>
              <a:rPr lang="ru-RU" sz="2400" b="1" dirty="0" smtClean="0">
                <a:solidFill>
                  <a:srgbClr val="FF0000"/>
                </a:solidFill>
              </a:rPr>
              <a:t>разных эмитентов с </a:t>
            </a:r>
            <a:r>
              <a:rPr lang="ru-RU" sz="2400" b="1" dirty="0">
                <a:solidFill>
                  <a:srgbClr val="FF0000"/>
                </a:solidFill>
              </a:rPr>
              <a:t>общей денежной </a:t>
            </a:r>
            <a:r>
              <a:rPr lang="ru-RU" sz="2400" b="1" dirty="0" smtClean="0">
                <a:solidFill>
                  <a:srgbClr val="FF0000"/>
                </a:solidFill>
              </a:rPr>
              <a:t>единицей</a:t>
            </a:r>
          </a:p>
        </p:txBody>
      </p:sp>
    </p:spTree>
    <p:extLst>
      <p:ext uri="{BB962C8B-B14F-4D97-AF65-F5344CB8AC3E}">
        <p14:creationId xmlns:p14="http://schemas.microsoft.com/office/powerpoint/2010/main" val="2884063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Денежная система как совокупность валютных систем</a:t>
            </a:r>
            <a:endParaRPr lang="ru-RU" dirty="0"/>
          </a:p>
        </p:txBody>
      </p:sp>
      <p:grpSp>
        <p:nvGrpSpPr>
          <p:cNvPr id="15" name="Группа 14"/>
          <p:cNvGrpSpPr/>
          <p:nvPr/>
        </p:nvGrpSpPr>
        <p:grpSpPr>
          <a:xfrm>
            <a:off x="952327" y="1452525"/>
            <a:ext cx="7200800" cy="3924436"/>
            <a:chOff x="1312367" y="804453"/>
            <a:chExt cx="7200800" cy="3924436"/>
          </a:xfrm>
        </p:grpSpPr>
        <p:sp>
          <p:nvSpPr>
            <p:cNvPr id="4" name="Rounded Rectangle 3"/>
            <p:cNvSpPr/>
            <p:nvPr/>
          </p:nvSpPr>
          <p:spPr>
            <a:xfrm>
              <a:off x="1312367" y="804453"/>
              <a:ext cx="7200800" cy="3924436"/>
            </a:xfrm>
            <a:prstGeom prst="roundRect">
              <a:avLst/>
            </a:prstGeom>
            <a:solidFill>
              <a:schemeClr val="accent2"/>
            </a:solidFill>
            <a:ln>
              <a:noFill/>
            </a:ln>
            <a:scene3d>
              <a:camera prst="orthographicFront"/>
              <a:lightRig rig="threePt" dir="t"/>
            </a:scene3d>
            <a:sp3d extrusionH="76200">
              <a:bevelT/>
              <a:extrusionClr>
                <a:srgbClr val="C00000"/>
              </a:extrusionClr>
            </a:sp3d>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gn="ctr"/>
              <a:r>
                <a:rPr lang="ru-RU" sz="1600" b="1" dirty="0" smtClean="0">
                  <a:solidFill>
                    <a:srgbClr val="000066"/>
                  </a:solidFill>
                </a:rPr>
                <a:t>Национальная денежная система</a:t>
              </a:r>
              <a:endParaRPr lang="ru-RU" sz="1600" b="1" dirty="0">
                <a:solidFill>
                  <a:srgbClr val="000066"/>
                </a:solidFill>
              </a:endParaRPr>
            </a:p>
          </p:txBody>
        </p:sp>
        <p:sp>
          <p:nvSpPr>
            <p:cNvPr id="18" name="Rounded Rectangle 17"/>
            <p:cNvSpPr/>
            <p:nvPr/>
          </p:nvSpPr>
          <p:spPr>
            <a:xfrm>
              <a:off x="1528391" y="1328280"/>
              <a:ext cx="6732748" cy="3060339"/>
            </a:xfrm>
            <a:prstGeom prst="roundRect">
              <a:avLst/>
            </a:prstGeom>
            <a:solidFill>
              <a:srgbClr val="CCECFF"/>
            </a:solidFill>
            <a:ln>
              <a:noFill/>
            </a:ln>
            <a:scene3d>
              <a:camera prst="orthographicFront"/>
              <a:lightRig rig="threePt" dir="t"/>
            </a:scene3d>
            <a:sp3d extrusionH="76200">
              <a:bevelT/>
              <a:extrusionClr>
                <a:srgbClr val="C00000"/>
              </a:extrusionClr>
            </a:sp3d>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gn="ctr"/>
              <a:r>
                <a:rPr lang="ru-RU" sz="1600" b="1" dirty="0" smtClean="0">
                  <a:solidFill>
                    <a:srgbClr val="000066"/>
                  </a:solidFill>
                </a:rPr>
                <a:t>Национальная денежная единица</a:t>
              </a:r>
              <a:endParaRPr lang="ru-RU" sz="1600" b="1" dirty="0">
                <a:solidFill>
                  <a:srgbClr val="000066"/>
                </a:solidFill>
              </a:endParaRPr>
            </a:p>
          </p:txBody>
        </p:sp>
        <p:grpSp>
          <p:nvGrpSpPr>
            <p:cNvPr id="14" name="Группа 13"/>
            <p:cNvGrpSpPr/>
            <p:nvPr/>
          </p:nvGrpSpPr>
          <p:grpSpPr>
            <a:xfrm>
              <a:off x="1780419" y="1812565"/>
              <a:ext cx="6192688" cy="2269292"/>
              <a:chOff x="880319" y="1956581"/>
              <a:chExt cx="6192688" cy="2269292"/>
            </a:xfrm>
          </p:grpSpPr>
          <p:sp>
            <p:nvSpPr>
              <p:cNvPr id="5" name="Rounded Rectangle 4"/>
              <p:cNvSpPr/>
              <p:nvPr/>
            </p:nvSpPr>
            <p:spPr>
              <a:xfrm>
                <a:off x="880319" y="1956581"/>
                <a:ext cx="6192688" cy="1058778"/>
              </a:xfrm>
              <a:prstGeom prst="roundRect">
                <a:avLst/>
              </a:prstGeom>
              <a:solidFill>
                <a:srgbClr val="92D050"/>
              </a:solidFill>
              <a:ln>
                <a:noFill/>
              </a:ln>
              <a:scene3d>
                <a:camera prst="orthographicFront"/>
                <a:lightRig rig="threePt" dir="t"/>
              </a:scene3d>
              <a:sp3d extrusionH="76200">
                <a:bevelT/>
                <a:extrusionClr>
                  <a:srgbClr val="C00000"/>
                </a:extrusion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smtClean="0">
                    <a:solidFill>
                      <a:srgbClr val="000066"/>
                    </a:solidFill>
                  </a:rPr>
                  <a:t>Валютная система Центрального Банка</a:t>
                </a:r>
              </a:p>
              <a:p>
                <a:pPr algn="ctr"/>
                <a:r>
                  <a:rPr lang="ru-RU" sz="1600" b="1" dirty="0" smtClean="0">
                    <a:solidFill>
                      <a:srgbClr val="000066"/>
                    </a:solidFill>
                  </a:rPr>
                  <a:t>(суверенная валюта)</a:t>
                </a:r>
                <a:endParaRPr lang="ru-RU" sz="1600" b="1" dirty="0">
                  <a:solidFill>
                    <a:srgbClr val="000066"/>
                  </a:solidFill>
                </a:endParaRPr>
              </a:p>
            </p:txBody>
          </p:sp>
          <p:sp>
            <p:nvSpPr>
              <p:cNvPr id="6" name="Rounded Rectangle 5"/>
              <p:cNvSpPr/>
              <p:nvPr/>
            </p:nvSpPr>
            <p:spPr>
              <a:xfrm>
                <a:off x="880319" y="3108325"/>
                <a:ext cx="2016224" cy="1117548"/>
              </a:xfrm>
              <a:prstGeom prst="roundRect">
                <a:avLst/>
              </a:prstGeom>
              <a:solidFill>
                <a:srgbClr val="92D050"/>
              </a:solidFill>
              <a:ln>
                <a:noFill/>
              </a:ln>
              <a:scene3d>
                <a:camera prst="orthographicFront"/>
                <a:lightRig rig="threePt" dir="t"/>
              </a:scene3d>
              <a:sp3d extrusionH="76200">
                <a:bevelT/>
                <a:extrusionClr>
                  <a:srgbClr val="C00000"/>
                </a:extrusionClr>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400" b="1" dirty="0" smtClean="0">
                    <a:solidFill>
                      <a:srgbClr val="000066"/>
                    </a:solidFill>
                  </a:rPr>
                  <a:t>Валютная система Банка </a:t>
                </a:r>
                <a:r>
                  <a:rPr lang="en-US" sz="1400" b="1" dirty="0" smtClean="0">
                    <a:solidFill>
                      <a:srgbClr val="000066"/>
                    </a:solidFill>
                  </a:rPr>
                  <a:t>X</a:t>
                </a:r>
                <a:endParaRPr lang="ru-RU" sz="1400" b="1" dirty="0" smtClean="0">
                  <a:solidFill>
                    <a:srgbClr val="000066"/>
                  </a:solidFill>
                </a:endParaRPr>
              </a:p>
              <a:p>
                <a:pPr algn="ctr"/>
                <a:r>
                  <a:rPr lang="ru-RU" sz="1400" b="1" dirty="0" smtClean="0">
                    <a:solidFill>
                      <a:srgbClr val="000066"/>
                    </a:solidFill>
                  </a:rPr>
                  <a:t>(частная валюта </a:t>
                </a:r>
                <a:r>
                  <a:rPr lang="en-US" sz="1400" b="1" dirty="0" smtClean="0">
                    <a:solidFill>
                      <a:srgbClr val="000066"/>
                    </a:solidFill>
                  </a:rPr>
                  <a:t>X</a:t>
                </a:r>
                <a:r>
                  <a:rPr lang="ru-RU" sz="1400" b="1" dirty="0" smtClean="0">
                    <a:solidFill>
                      <a:srgbClr val="000066"/>
                    </a:solidFill>
                  </a:rPr>
                  <a:t>)</a:t>
                </a:r>
                <a:endParaRPr lang="ru-RU" sz="1400" b="1" dirty="0">
                  <a:solidFill>
                    <a:srgbClr val="000066"/>
                  </a:solidFill>
                </a:endParaRPr>
              </a:p>
            </p:txBody>
          </p:sp>
          <p:sp>
            <p:nvSpPr>
              <p:cNvPr id="23" name="Rounded Rectangle 5"/>
              <p:cNvSpPr/>
              <p:nvPr/>
            </p:nvSpPr>
            <p:spPr>
              <a:xfrm>
                <a:off x="2968551" y="3108325"/>
                <a:ext cx="2016224" cy="1117548"/>
              </a:xfrm>
              <a:prstGeom prst="roundRect">
                <a:avLst/>
              </a:prstGeom>
              <a:solidFill>
                <a:srgbClr val="92D050"/>
              </a:solidFill>
              <a:ln>
                <a:noFill/>
              </a:ln>
              <a:scene3d>
                <a:camera prst="orthographicFront"/>
                <a:lightRig rig="threePt" dir="t"/>
              </a:scene3d>
              <a:sp3d extrusionH="76200">
                <a:bevelT/>
                <a:extrusionClr>
                  <a:srgbClr val="C00000"/>
                </a:extrusionClr>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400" b="1" dirty="0" smtClean="0">
                    <a:solidFill>
                      <a:srgbClr val="000066"/>
                    </a:solidFill>
                  </a:rPr>
                  <a:t>Валютная система Банка </a:t>
                </a:r>
                <a:r>
                  <a:rPr lang="en-US" sz="1400" b="1" dirty="0">
                    <a:solidFill>
                      <a:srgbClr val="000066"/>
                    </a:solidFill>
                  </a:rPr>
                  <a:t>Y</a:t>
                </a:r>
                <a:endParaRPr lang="ru-RU" sz="1400" b="1" dirty="0" smtClean="0">
                  <a:solidFill>
                    <a:srgbClr val="000066"/>
                  </a:solidFill>
                </a:endParaRPr>
              </a:p>
              <a:p>
                <a:pPr algn="ctr"/>
                <a:r>
                  <a:rPr lang="ru-RU" sz="1400" b="1" dirty="0" smtClean="0">
                    <a:solidFill>
                      <a:srgbClr val="000066"/>
                    </a:solidFill>
                  </a:rPr>
                  <a:t>(частная валюта </a:t>
                </a:r>
                <a:r>
                  <a:rPr lang="en-US" sz="1400" b="1" dirty="0">
                    <a:solidFill>
                      <a:srgbClr val="000066"/>
                    </a:solidFill>
                  </a:rPr>
                  <a:t>Y</a:t>
                </a:r>
                <a:r>
                  <a:rPr lang="ru-RU" sz="1400" b="1" dirty="0" smtClean="0">
                    <a:solidFill>
                      <a:srgbClr val="000066"/>
                    </a:solidFill>
                  </a:rPr>
                  <a:t>)</a:t>
                </a:r>
                <a:endParaRPr lang="ru-RU" sz="1400" b="1" dirty="0">
                  <a:solidFill>
                    <a:srgbClr val="000066"/>
                  </a:solidFill>
                </a:endParaRPr>
              </a:p>
            </p:txBody>
          </p:sp>
          <p:sp>
            <p:nvSpPr>
              <p:cNvPr id="24" name="Rounded Rectangle 5"/>
              <p:cNvSpPr/>
              <p:nvPr/>
            </p:nvSpPr>
            <p:spPr>
              <a:xfrm>
                <a:off x="5056783" y="3108325"/>
                <a:ext cx="2016224" cy="1117548"/>
              </a:xfrm>
              <a:prstGeom prst="roundRect">
                <a:avLst/>
              </a:prstGeom>
              <a:solidFill>
                <a:srgbClr val="92D050"/>
              </a:solidFill>
              <a:ln>
                <a:noFill/>
              </a:ln>
              <a:scene3d>
                <a:camera prst="orthographicFront"/>
                <a:lightRig rig="threePt" dir="t"/>
              </a:scene3d>
              <a:sp3d extrusionH="76200">
                <a:bevelT/>
                <a:extrusionClr>
                  <a:srgbClr val="C00000"/>
                </a:extrusionClr>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400" b="1" dirty="0" smtClean="0">
                    <a:solidFill>
                      <a:srgbClr val="000066"/>
                    </a:solidFill>
                  </a:rPr>
                  <a:t>Валютная система Банка </a:t>
                </a:r>
                <a:r>
                  <a:rPr lang="en-US" sz="1400" b="1" dirty="0">
                    <a:solidFill>
                      <a:srgbClr val="000066"/>
                    </a:solidFill>
                  </a:rPr>
                  <a:t>Z</a:t>
                </a:r>
                <a:endParaRPr lang="ru-RU" sz="1400" b="1" dirty="0" smtClean="0">
                  <a:solidFill>
                    <a:srgbClr val="000066"/>
                  </a:solidFill>
                </a:endParaRPr>
              </a:p>
              <a:p>
                <a:pPr algn="ctr"/>
                <a:r>
                  <a:rPr lang="ru-RU" sz="1400" b="1" dirty="0" smtClean="0">
                    <a:solidFill>
                      <a:srgbClr val="000066"/>
                    </a:solidFill>
                  </a:rPr>
                  <a:t>(частная валюта </a:t>
                </a:r>
                <a:r>
                  <a:rPr lang="en-US" sz="1400" b="1" dirty="0">
                    <a:solidFill>
                      <a:srgbClr val="000066"/>
                    </a:solidFill>
                  </a:rPr>
                  <a:t>Z</a:t>
                </a:r>
                <a:r>
                  <a:rPr lang="ru-RU" sz="1400" b="1" dirty="0" smtClean="0">
                    <a:solidFill>
                      <a:srgbClr val="000066"/>
                    </a:solidFill>
                  </a:rPr>
                  <a:t>)</a:t>
                </a:r>
                <a:endParaRPr lang="ru-RU" sz="1400" b="1" dirty="0">
                  <a:solidFill>
                    <a:srgbClr val="000066"/>
                  </a:solidFill>
                </a:endParaRPr>
              </a:p>
            </p:txBody>
          </p:sp>
        </p:grpSp>
      </p:grpSp>
    </p:spTree>
    <p:extLst>
      <p:ext uri="{BB962C8B-B14F-4D97-AF65-F5344CB8AC3E}">
        <p14:creationId xmlns:p14="http://schemas.microsoft.com/office/powerpoint/2010/main" val="14340198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ct val="100000"/>
              </a:lnSpc>
            </a:pPr>
            <a:r>
              <a:rPr lang="ru-RU" dirty="0" smtClean="0"/>
              <a:t>Недостатки действующей модели денежной системы</a:t>
            </a:r>
            <a:endParaRPr lang="ru-RU" dirty="0"/>
          </a:p>
        </p:txBody>
      </p:sp>
      <p:sp>
        <p:nvSpPr>
          <p:cNvPr id="4" name="TextBox 3"/>
          <p:cNvSpPr txBox="1"/>
          <p:nvPr/>
        </p:nvSpPr>
        <p:spPr>
          <a:xfrm>
            <a:off x="411163" y="6349069"/>
            <a:ext cx="8066000" cy="252028"/>
          </a:xfrm>
          <a:prstGeom prst="rect">
            <a:avLst/>
          </a:prstGeom>
          <a:noFill/>
        </p:spPr>
        <p:txBody>
          <a:bodyPr wrap="square" rtlCol="0">
            <a:spAutoFit/>
          </a:bodyPr>
          <a:lstStyle/>
          <a:p>
            <a:r>
              <a:rPr lang="ru-RU" baseline="30000" dirty="0" smtClean="0"/>
              <a:t>1</a:t>
            </a:r>
            <a:r>
              <a:rPr lang="ru-RU" dirty="0" smtClean="0"/>
              <a:t>В РФ распространяется только на физических лиц. </a:t>
            </a:r>
            <a:endParaRPr lang="en-US" dirty="0"/>
          </a:p>
        </p:txBody>
      </p:sp>
      <p:sp>
        <p:nvSpPr>
          <p:cNvPr id="5" name="Pentagon 4"/>
          <p:cNvSpPr/>
          <p:nvPr/>
        </p:nvSpPr>
        <p:spPr>
          <a:xfrm>
            <a:off x="174418" y="891681"/>
            <a:ext cx="2532954" cy="1332136"/>
          </a:xfrm>
          <a:prstGeom prst="homePlate">
            <a:avLst>
              <a:gd name="adj" fmla="val 31696"/>
            </a:avLst>
          </a:prstGeom>
          <a:solidFill>
            <a:srgbClr val="D4E1F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600"/>
              </a:spcBef>
            </a:pPr>
            <a:r>
              <a:rPr lang="ru-RU" sz="1400" b="1" dirty="0" smtClean="0">
                <a:solidFill>
                  <a:srgbClr val="002060"/>
                </a:solidFill>
              </a:rPr>
              <a:t>Неэффективное управление денежной массой</a:t>
            </a:r>
            <a:endParaRPr lang="ru-RU" sz="1400" b="1" dirty="0">
              <a:solidFill>
                <a:srgbClr val="002060"/>
              </a:solidFill>
            </a:endParaRPr>
          </a:p>
        </p:txBody>
      </p:sp>
      <p:sp>
        <p:nvSpPr>
          <p:cNvPr id="6" name="Pentagon 5"/>
          <p:cNvSpPr/>
          <p:nvPr/>
        </p:nvSpPr>
        <p:spPr>
          <a:xfrm>
            <a:off x="170565" y="4584873"/>
            <a:ext cx="2532954" cy="1332136"/>
          </a:xfrm>
          <a:prstGeom prst="homePlate">
            <a:avLst>
              <a:gd name="adj" fmla="val 31696"/>
            </a:avLst>
          </a:prstGeom>
          <a:solidFill>
            <a:srgbClr val="D4E1F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600"/>
              </a:spcBef>
            </a:pPr>
            <a:r>
              <a:rPr lang="ru-RU" sz="1400" b="1" dirty="0" smtClean="0">
                <a:solidFill>
                  <a:srgbClr val="002060"/>
                </a:solidFill>
              </a:rPr>
              <a:t>Неэффективная платежная система</a:t>
            </a:r>
            <a:endParaRPr lang="ru-RU" sz="1400" b="1" dirty="0">
              <a:solidFill>
                <a:srgbClr val="002060"/>
              </a:solidFill>
            </a:endParaRPr>
          </a:p>
        </p:txBody>
      </p:sp>
      <p:sp>
        <p:nvSpPr>
          <p:cNvPr id="7" name="Pentagon 6"/>
          <p:cNvSpPr/>
          <p:nvPr/>
        </p:nvSpPr>
        <p:spPr>
          <a:xfrm>
            <a:off x="183569" y="2718866"/>
            <a:ext cx="2532954" cy="1332136"/>
          </a:xfrm>
          <a:prstGeom prst="homePlate">
            <a:avLst>
              <a:gd name="adj" fmla="val 31696"/>
            </a:avLst>
          </a:prstGeom>
          <a:solidFill>
            <a:srgbClr val="D4E1F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600"/>
              </a:spcBef>
            </a:pPr>
            <a:r>
              <a:rPr lang="ru-RU" sz="1400" b="1" dirty="0" smtClean="0">
                <a:solidFill>
                  <a:srgbClr val="002060"/>
                </a:solidFill>
              </a:rPr>
              <a:t>Инвестиционные риски при использовании безналичных расчетов</a:t>
            </a:r>
            <a:endParaRPr lang="ru-RU" sz="1400" dirty="0">
              <a:solidFill>
                <a:srgbClr val="002060"/>
              </a:solidFill>
            </a:endParaRPr>
          </a:p>
        </p:txBody>
      </p:sp>
      <p:graphicFrame>
        <p:nvGraphicFramePr>
          <p:cNvPr id="8" name="Table 7"/>
          <p:cNvGraphicFramePr>
            <a:graphicFrameLocks noGrp="1"/>
          </p:cNvGraphicFramePr>
          <p:nvPr>
            <p:extLst>
              <p:ext uri="{D42A27DB-BD31-4B8C-83A1-F6EECF244321}">
                <p14:modId xmlns:p14="http://schemas.microsoft.com/office/powerpoint/2010/main" val="2242817730"/>
              </p:ext>
            </p:extLst>
          </p:nvPr>
        </p:nvGraphicFramePr>
        <p:xfrm>
          <a:off x="2824535" y="866063"/>
          <a:ext cx="6048672" cy="5025340"/>
        </p:xfrm>
        <a:graphic>
          <a:graphicData uri="http://schemas.openxmlformats.org/drawingml/2006/table">
            <a:tbl>
              <a:tblPr firstRow="1" bandRow="1">
                <a:tableStyleId>{5C22544A-7EE6-4342-B048-85BDC9FD1C3A}</a:tableStyleId>
              </a:tblPr>
              <a:tblGrid>
                <a:gridCol w="6048672"/>
              </a:tblGrid>
              <a:tr h="1225186">
                <a:tc>
                  <a:txBody>
                    <a:bodyPr/>
                    <a:lstStyle/>
                    <a:p>
                      <a:pPr marL="171450" indent="-171450">
                        <a:spcBef>
                          <a:spcPts val="600"/>
                        </a:spcBef>
                        <a:buFont typeface="Arial" pitchFamily="34" charset="0"/>
                        <a:buChar char="•"/>
                      </a:pPr>
                      <a:r>
                        <a:rPr lang="ru-RU" sz="1200" b="0" dirty="0" smtClean="0">
                          <a:solidFill>
                            <a:srgbClr val="002060"/>
                          </a:solidFill>
                        </a:rPr>
                        <a:t>Объем эмиссии частных валют регулируется косвенно через резервирование и нормативы достаточности</a:t>
                      </a:r>
                      <a:r>
                        <a:rPr lang="ru-RU" sz="1200" b="0" baseline="0" dirty="0" smtClean="0">
                          <a:solidFill>
                            <a:srgbClr val="002060"/>
                          </a:solidFill>
                        </a:rPr>
                        <a:t> капитала. </a:t>
                      </a:r>
                      <a:r>
                        <a:rPr lang="ru-RU" sz="1200" b="0" dirty="0" smtClean="0">
                          <a:solidFill>
                            <a:srgbClr val="002060"/>
                          </a:solidFill>
                        </a:rPr>
                        <a:t>Непрямой</a:t>
                      </a:r>
                      <a:r>
                        <a:rPr lang="ru-RU" sz="1200" b="0" baseline="0" dirty="0" smtClean="0">
                          <a:solidFill>
                            <a:srgbClr val="002060"/>
                          </a:solidFill>
                        </a:rPr>
                        <a:t> характер регуляторных инструментов </a:t>
                      </a:r>
                      <a:r>
                        <a:rPr lang="ru-RU" sz="1200" b="1" dirty="0" smtClean="0">
                          <a:solidFill>
                            <a:srgbClr val="FF0000"/>
                          </a:solidFill>
                        </a:rPr>
                        <a:t>снижает эффективность управления денежной массой</a:t>
                      </a:r>
                      <a:r>
                        <a:rPr lang="ru-RU" sz="1200" b="0" dirty="0" smtClean="0">
                          <a:solidFill>
                            <a:srgbClr val="002060"/>
                          </a:solidFill>
                        </a:rPr>
                        <a:t> и </a:t>
                      </a:r>
                      <a:r>
                        <a:rPr lang="ru-RU" sz="1200" b="1" dirty="0" smtClean="0">
                          <a:solidFill>
                            <a:srgbClr val="FF0000"/>
                          </a:solidFill>
                        </a:rPr>
                        <a:t>повышает риски банковских кризисов</a:t>
                      </a:r>
                      <a:endParaRPr lang="ru-RU" sz="1200" b="1" dirty="0" smtClean="0">
                        <a:solidFill>
                          <a:srgbClr val="00206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574968">
                <a:tc>
                  <a:txBody>
                    <a:bodyPr/>
                    <a:lstStyle/>
                    <a:p>
                      <a:pPr marL="171450" marR="0" indent="-171450" algn="l" defTabSz="914400" rtl="0" eaLnBrk="1" fontAlgn="auto" latinLnBrk="0" hangingPunct="1">
                        <a:lnSpc>
                          <a:spcPct val="100000"/>
                        </a:lnSpc>
                        <a:spcBef>
                          <a:spcPts val="600"/>
                        </a:spcBef>
                        <a:spcAft>
                          <a:spcPts val="0"/>
                        </a:spcAft>
                        <a:buClrTx/>
                        <a:buSzTx/>
                        <a:buFont typeface="Arial" pitchFamily="34" charset="0"/>
                        <a:buChar char="•"/>
                        <a:tabLst/>
                        <a:defRPr/>
                      </a:pPr>
                      <a:r>
                        <a:rPr lang="ru-RU" sz="1200" dirty="0" smtClean="0">
                          <a:solidFill>
                            <a:srgbClr val="002060"/>
                          </a:solidFill>
                        </a:rPr>
                        <a:t>Клиент, которому нужны только безналичные расчеты, </a:t>
                      </a:r>
                      <a:r>
                        <a:rPr lang="ru-RU" sz="1200" b="1" dirty="0" smtClean="0">
                          <a:solidFill>
                            <a:srgbClr val="FF0000"/>
                          </a:solidFill>
                        </a:rPr>
                        <a:t>вынужден</a:t>
                      </a:r>
                      <a:r>
                        <a:rPr lang="ru-RU" sz="1200" dirty="0" smtClean="0">
                          <a:solidFill>
                            <a:srgbClr val="002060"/>
                          </a:solidFill>
                        </a:rPr>
                        <a:t> передать суверенную валюту в собственность банка в обмен на частную. В случае банкротства банка частная валюта исчезает и клиент теряет деньги. </a:t>
                      </a:r>
                      <a:r>
                        <a:rPr lang="ru-RU" sz="1200" b="1" dirty="0" smtClean="0">
                          <a:solidFill>
                            <a:srgbClr val="FF0000"/>
                          </a:solidFill>
                        </a:rPr>
                        <a:t>Безналичные расчеты влекут инвестиционный риск. Это нелогично и выглядит как принуждение к риску!</a:t>
                      </a:r>
                    </a:p>
                    <a:p>
                      <a:pPr marL="171450" indent="-171450">
                        <a:spcBef>
                          <a:spcPts val="600"/>
                        </a:spcBef>
                        <a:buFont typeface="Arial" pitchFamily="34" charset="0"/>
                        <a:buChar char="•"/>
                      </a:pPr>
                      <a:r>
                        <a:rPr lang="ru-RU" sz="1200" dirty="0" smtClean="0">
                          <a:solidFill>
                            <a:srgbClr val="002060"/>
                          </a:solidFill>
                        </a:rPr>
                        <a:t>Потеря денег владельцами расчетных счетов при банкротстве банка является причиной </a:t>
                      </a:r>
                      <a:r>
                        <a:rPr lang="ru-RU" sz="1200" b="1" dirty="0" smtClean="0">
                          <a:solidFill>
                            <a:srgbClr val="FF0000"/>
                          </a:solidFill>
                        </a:rPr>
                        <a:t>развития банковских кризисов</a:t>
                      </a:r>
                      <a:r>
                        <a:rPr lang="ru-RU" sz="1200" dirty="0" smtClean="0">
                          <a:solidFill>
                            <a:srgbClr val="002060"/>
                          </a:solidFill>
                        </a:rPr>
                        <a:t> и их</a:t>
                      </a:r>
                      <a:r>
                        <a:rPr lang="ru-RU" sz="1200" b="1" dirty="0" smtClean="0">
                          <a:solidFill>
                            <a:srgbClr val="FF0000"/>
                          </a:solidFill>
                        </a:rPr>
                        <a:t> трансформации в экономические</a:t>
                      </a:r>
                    </a:p>
                    <a:p>
                      <a:pPr marL="171450" indent="-171450">
                        <a:spcBef>
                          <a:spcPts val="600"/>
                        </a:spcBef>
                        <a:buFont typeface="Arial" pitchFamily="34" charset="0"/>
                        <a:buChar char="•"/>
                      </a:pPr>
                      <a:r>
                        <a:rPr lang="ru-RU" sz="1200" dirty="0" smtClean="0">
                          <a:solidFill>
                            <a:srgbClr val="002060"/>
                          </a:solidFill>
                        </a:rPr>
                        <a:t>Для компенсации этих рисков </a:t>
                      </a:r>
                      <a:r>
                        <a:rPr lang="ru-RU" sz="1200" b="1" dirty="0" smtClean="0">
                          <a:solidFill>
                            <a:srgbClr val="FF0000"/>
                          </a:solidFill>
                        </a:rPr>
                        <a:t>необходима система страхования вкладов</a:t>
                      </a:r>
                      <a:r>
                        <a:rPr lang="ru-RU" sz="1200" b="1" baseline="30000" dirty="0" smtClean="0">
                          <a:solidFill>
                            <a:srgbClr val="FF0000"/>
                          </a:solidFill>
                        </a:rPr>
                        <a:t>1</a:t>
                      </a:r>
                      <a:r>
                        <a:rPr lang="ru-RU" sz="1200" dirty="0" smtClean="0">
                          <a:solidFill>
                            <a:srgbClr val="002060"/>
                          </a:solidFill>
                        </a:rPr>
                        <a:t>, но это средство не является панацеей и имеет побочные эффекты</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1225186">
                <a:tc>
                  <a:txBody>
                    <a:bodyPr/>
                    <a:lstStyle/>
                    <a:p>
                      <a:pPr marL="171450" indent="-171450">
                        <a:spcBef>
                          <a:spcPts val="600"/>
                        </a:spcBef>
                        <a:buFont typeface="Arial" pitchFamily="34" charset="0"/>
                        <a:buChar char="•"/>
                      </a:pPr>
                      <a:r>
                        <a:rPr lang="ru-RU" sz="1200" dirty="0" smtClean="0">
                          <a:solidFill>
                            <a:srgbClr val="000066"/>
                          </a:solidFill>
                        </a:rPr>
                        <a:t>Безналичный межбанковский перевод </a:t>
                      </a:r>
                      <a:r>
                        <a:rPr lang="ru-RU" sz="1200" dirty="0" smtClean="0">
                          <a:solidFill>
                            <a:srgbClr val="002060"/>
                          </a:solidFill>
                        </a:rPr>
                        <a:t>включает несколько участников, что делает его </a:t>
                      </a:r>
                      <a:r>
                        <a:rPr lang="ru-RU" sz="1200" b="1" dirty="0" smtClean="0">
                          <a:solidFill>
                            <a:srgbClr val="FF0000"/>
                          </a:solidFill>
                        </a:rPr>
                        <a:t>плохо автоматизируемым, дорогим и длительным процессом</a:t>
                      </a:r>
                      <a:r>
                        <a:rPr lang="ru-RU" sz="1200" dirty="0" smtClean="0">
                          <a:solidFill>
                            <a:srgbClr val="002060"/>
                          </a:solidFill>
                        </a:rPr>
                        <a:t>  </a:t>
                      </a:r>
                      <a:endParaRPr lang="ru-RU" sz="1200" b="1" dirty="0" smtClean="0">
                        <a:solidFill>
                          <a:srgbClr val="00206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3089588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2246" y="0"/>
            <a:ext cx="8568854" cy="552450"/>
          </a:xfrm>
        </p:spPr>
        <p:txBody>
          <a:bodyPr/>
          <a:lstStyle/>
          <a:p>
            <a:r>
              <a:rPr lang="ru-RU" dirty="0" smtClean="0"/>
              <a:t>Недостатки как основа бизнеса</a:t>
            </a:r>
            <a:endParaRPr lang="ru-RU" dirty="0"/>
          </a:p>
        </p:txBody>
      </p:sp>
      <p:sp>
        <p:nvSpPr>
          <p:cNvPr id="3" name="TextBox 2"/>
          <p:cNvSpPr txBox="1"/>
          <p:nvPr/>
        </p:nvSpPr>
        <p:spPr>
          <a:xfrm>
            <a:off x="916658" y="2064593"/>
            <a:ext cx="7200800" cy="1938992"/>
          </a:xfrm>
          <a:prstGeom prst="rect">
            <a:avLst/>
          </a:prstGeom>
          <a:noFill/>
        </p:spPr>
        <p:txBody>
          <a:bodyPr wrap="square" rtlCol="0">
            <a:spAutoFit/>
          </a:bodyPr>
          <a:lstStyle/>
          <a:p>
            <a:pPr algn="ctr"/>
            <a:r>
              <a:rPr lang="ru-RU" sz="2400" b="1" dirty="0" smtClean="0">
                <a:solidFill>
                  <a:srgbClr val="FF0000"/>
                </a:solidFill>
              </a:rPr>
              <a:t>Все существующие платежные системы являются надстройками над денежной системой, призванными скрыть её неэффективность и обеспечить приемлемое качество платежных сервисов</a:t>
            </a:r>
            <a:endParaRPr lang="ru-RU" sz="2400" b="1" dirty="0">
              <a:solidFill>
                <a:srgbClr val="FF0000"/>
              </a:solidFill>
            </a:endParaRPr>
          </a:p>
        </p:txBody>
      </p:sp>
    </p:spTree>
    <p:extLst>
      <p:ext uri="{BB962C8B-B14F-4D97-AF65-F5344CB8AC3E}">
        <p14:creationId xmlns:p14="http://schemas.microsoft.com/office/powerpoint/2010/main" val="28901445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10;&lt;root&gt;&lt;version val=&quot;16202&quot;/&gt;&lt;partner val=&quot;536&quot;/&gt;&lt;CPresentation id=&quot;1&quot;&gt;&lt;m_defprecNumber idref=&quot;2&quot;/&gt;&lt;m_defprecPercent idref=&quot;3&quot;/&gt;&lt;m_defprecDate idref=&quot;4&quot;/&gt;&lt;m_defprecYear idref=&quot;5&quot;/&gt;&lt;m_defprecQuarter idref=&quot;6&quot;/&gt;&lt;m_defprecMonth idref=&quot;7&quot;/&gt;&lt;m_defprecWeek idref=&quot;8&quot;/&gt;&lt;m_defprecDay idref=&quot;9&quot;/&gt;&lt;m_eweekdayFirstOfWeek val=&quot;2&quot;/&gt;&lt;m_mruColor&gt;&lt;m_vecMRU length=&quot;4&quot;&gt;&lt;elem&gt;&lt;m_ppcolschidx val=&quot;0&quot;/&gt;&lt;m_rgb r=&quot;e4&quot; g=&quot;e4&quot; b=&quot;e4&quot;/&gt;&lt;/elem&gt;&lt;elem&gt;&lt;m_ppcolschidx val=&quot;0&quot;/&gt;&lt;m_rgb r=&quot;e4&quot; g=&quot;ea&quot; b=&quot;ef&quot;/&gt;&lt;/elem&gt;&lt;elem&gt;&lt;m_ppcolschidx val=&quot;0&quot;/&gt;&lt;m_rgb r=&quot;61&quot; g=&quot;84&quot; b=&quot;b4&quot;/&gt;&lt;/elem&gt;&lt;elem&gt;&lt;m_ppcolschidx val=&quot;0&quot;/&gt;&lt;m_rgb r=&quot;6d&quot; g=&quot;8e&quot; b=&quot;ba&quot;/&gt;&lt;/elem&gt;&lt;/m_vecMRU&gt;&lt;/m_mruColor&gt;&lt;/CPresentation&gt;&lt;CDefaultPrec id=&quot;9&quot;&gt;&lt;m_precDefault/&gt;&lt;/CDefaultPrec&gt;&lt;CDefaultPrec id=&quot;8&quot;&gt;&lt;m_precDefault/&gt;&lt;/CDefaultPrec&gt;&lt;CDefaultPrec id=&quot;7&quot;&gt;&lt;m_precDefault/&gt;&lt;/CDefaultPrec&gt;&lt;CDefaultPrec id=&quot;6&quot;&gt;&lt;m_precDefault/&gt;&lt;/CDefaultPrec&gt;&lt;CDefaultPrec id=&quot;5&quot;&gt;&lt;m_precDefault/&gt;&lt;/CDefaultPrec&gt;&lt;CDefaultPrec id=&quot;4&quot;&gt;&lt;m_precDefault/&gt;&lt;/CDefaultPrec&gt;&lt;CDefaultPrec id=&quot;3&quot;&gt;&lt;m_precDefault/&gt;&lt;/CDefaultPrec&gt;&lt;CDefaultPrec id=&quot;2&quot;&gt;&lt;m_precDefault&gt;&lt;m_chDecimalSymbol&gt;,&lt;/m_chDecimalSymbol&gt;&lt;m_nGroupingDigits val=&quot;3&quot;/&gt;&lt;m_chGroupingSymbol&gt; &lt;/m_chGroupingSymbol&gt;&lt;/m_precDefault&gt;&lt;/CDefaultPrec&gt;&lt;/root&gt;"/>
  <p:tag name="THINKCELLUNDODONOTDELETE" val="4369"/>
</p:tagLst>
</file>

<file path=ppt/tags/tag2.xml><?xml version="1.0" encoding="utf-8"?>
<p:tagLst xmlns:a="http://schemas.openxmlformats.org/drawingml/2006/main" xmlns:r="http://schemas.openxmlformats.org/officeDocument/2006/relationships" xmlns:p="http://schemas.openxmlformats.org/presentationml/2006/main">
  <p:tag name="NAME" val="McK Disclaimer"/>
  <p:tag name="RESIZE" val="Yes"/>
  <p:tag name="LLEFT" val=" 210.125"/>
  <p:tag name="LTOP" val=" 469.875"/>
</p:tagLst>
</file>

<file path=ppt/theme/theme1.xml><?xml version="1.0" encoding="utf-8"?>
<a:theme xmlns:a="http://schemas.openxmlformats.org/drawingml/2006/main" name="3_Blank">
  <a:themeElements>
    <a:clrScheme name="Blank 1">
      <a:dk1>
        <a:srgbClr val="000000"/>
      </a:dk1>
      <a:lt1>
        <a:srgbClr val="FFFFFF"/>
      </a:lt1>
      <a:dk2>
        <a:srgbClr val="000000"/>
      </a:dk2>
      <a:lt2>
        <a:srgbClr val="FFFFFF"/>
      </a:lt2>
      <a:accent1>
        <a:srgbClr val="FFFFFF"/>
      </a:accent1>
      <a:accent2>
        <a:srgbClr val="D0D0D0"/>
      </a:accent2>
      <a:accent3>
        <a:srgbClr val="FFFFFF"/>
      </a:accent3>
      <a:accent4>
        <a:srgbClr val="000000"/>
      </a:accent4>
      <a:accent5>
        <a:srgbClr val="FFFFFF"/>
      </a:accent5>
      <a:accent6>
        <a:srgbClr val="BCBCBC"/>
      </a:accent6>
      <a:hlink>
        <a:srgbClr val="909090"/>
      </a:hlink>
      <a:folHlink>
        <a:srgbClr val="606060"/>
      </a:folHlink>
    </a:clrScheme>
    <a:fontScheme name="2_Blank">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ank 1">
        <a:dk1>
          <a:srgbClr val="000000"/>
        </a:dk1>
        <a:lt1>
          <a:srgbClr val="FFFFFF"/>
        </a:lt1>
        <a:dk2>
          <a:srgbClr val="000000"/>
        </a:dk2>
        <a:lt2>
          <a:srgbClr val="FFFFFF"/>
        </a:lt2>
        <a:accent1>
          <a:srgbClr val="FFFFFF"/>
        </a:accent1>
        <a:accent2>
          <a:srgbClr val="D0D0D0"/>
        </a:accent2>
        <a:accent3>
          <a:srgbClr val="FFFFFF"/>
        </a:accent3>
        <a:accent4>
          <a:srgbClr val="000000"/>
        </a:accent4>
        <a:accent5>
          <a:srgbClr val="FFFFFF"/>
        </a:accent5>
        <a:accent6>
          <a:srgbClr val="BCBCBC"/>
        </a:accent6>
        <a:hlink>
          <a:srgbClr val="909090"/>
        </a:hlink>
        <a:folHlink>
          <a:srgbClr val="60606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2960"/>
        </a:dk2>
        <a:lt2>
          <a:srgbClr val="FFFFFF"/>
        </a:lt2>
        <a:accent1>
          <a:srgbClr val="C7E0FB"/>
        </a:accent1>
        <a:accent2>
          <a:srgbClr val="91B0FF"/>
        </a:accent2>
        <a:accent3>
          <a:srgbClr val="FFFFFF"/>
        </a:accent3>
        <a:accent4>
          <a:srgbClr val="000000"/>
        </a:accent4>
        <a:accent5>
          <a:srgbClr val="E0EDFD"/>
        </a:accent5>
        <a:accent6>
          <a:srgbClr val="839FE7"/>
        </a:accent6>
        <a:hlink>
          <a:srgbClr val="0066CC"/>
        </a:hlink>
        <a:folHlink>
          <a:srgbClr val="002960"/>
        </a:folHlink>
      </a:clrScheme>
      <a:clrMap bg1="lt1" tx1="dk1" bg2="lt2" tx2="dk2" accent1="accent1" accent2="accent2" accent3="accent3" accent4="accent4" accent5="accent5" accent6="accent6" hlink="hlink" folHlink="folHlink"/>
    </a:extraClrScheme>
    <a:extraClrScheme>
      <a:clrScheme name="Blank 3">
        <a:dk1>
          <a:srgbClr val="002960"/>
        </a:dk1>
        <a:lt1>
          <a:srgbClr val="FFFFFF"/>
        </a:lt1>
        <a:dk2>
          <a:srgbClr val="002960"/>
        </a:dk2>
        <a:lt2>
          <a:srgbClr val="FFBE3D"/>
        </a:lt2>
        <a:accent1>
          <a:srgbClr val="0066CC"/>
        </a:accent1>
        <a:accent2>
          <a:srgbClr val="5F8DFF"/>
        </a:accent2>
        <a:accent3>
          <a:srgbClr val="AAACB6"/>
        </a:accent3>
        <a:accent4>
          <a:srgbClr val="DADADA"/>
        </a:accent4>
        <a:accent5>
          <a:srgbClr val="AAB8E2"/>
        </a:accent5>
        <a:accent6>
          <a:srgbClr val="557FE7"/>
        </a:accent6>
        <a:hlink>
          <a:srgbClr val="96C5F8"/>
        </a:hlink>
        <a:folHlink>
          <a:srgbClr val="D8E9FC"/>
        </a:folHlink>
      </a:clrScheme>
      <a:clrMap bg1="dk2" tx1="lt1" bg2="dk1" tx2="lt2" accent1="accent1" accent2="accent2" accent3="accent3" accent4="accent4" accent5="accent5" accent6="accent6" hlink="hlink" folHlink="folHlink"/>
    </a:extraClrScheme>
    <a:extraClrScheme>
      <a:clrScheme name="Blank 4">
        <a:dk1>
          <a:srgbClr val="000000"/>
        </a:dk1>
        <a:lt1>
          <a:srgbClr val="FFFFFF"/>
        </a:lt1>
        <a:dk2>
          <a:srgbClr val="000000"/>
        </a:dk2>
        <a:lt2>
          <a:srgbClr val="FFBE3D"/>
        </a:lt2>
        <a:accent1>
          <a:srgbClr val="002960"/>
        </a:accent1>
        <a:accent2>
          <a:srgbClr val="0066CC"/>
        </a:accent2>
        <a:accent3>
          <a:srgbClr val="AAAAAA"/>
        </a:accent3>
        <a:accent4>
          <a:srgbClr val="DADADA"/>
        </a:accent4>
        <a:accent5>
          <a:srgbClr val="AAACB6"/>
        </a:accent5>
        <a:accent6>
          <a:srgbClr val="005CB9"/>
        </a:accent6>
        <a:hlink>
          <a:srgbClr val="91B0FF"/>
        </a:hlink>
        <a:folHlink>
          <a:srgbClr val="C7E0FB"/>
        </a:folHlink>
      </a:clrScheme>
      <a:clrMap bg1="dk2" tx1="lt1" bg2="dk1" tx2="lt2" accent1="accent1" accent2="accent2" accent3="accent3" accent4="accent4" accent5="accent5" accent6="accent6" hlink="hlink" folHlink="folHlink"/>
    </a:extraClrScheme>
    <a:extraClrScheme>
      <a:clrScheme name="Blank 5">
        <a:dk1>
          <a:srgbClr val="000000"/>
        </a:dk1>
        <a:lt1>
          <a:srgbClr val="FFFFFF"/>
        </a:lt1>
        <a:dk2>
          <a:srgbClr val="002960"/>
        </a:dk2>
        <a:lt2>
          <a:srgbClr val="FFFFFF"/>
        </a:lt2>
        <a:accent1>
          <a:srgbClr val="C7E0FB"/>
        </a:accent1>
        <a:accent2>
          <a:srgbClr val="FFCC66"/>
        </a:accent2>
        <a:accent3>
          <a:srgbClr val="FFFFFF"/>
        </a:accent3>
        <a:accent4>
          <a:srgbClr val="000000"/>
        </a:accent4>
        <a:accent5>
          <a:srgbClr val="E0EDFD"/>
        </a:accent5>
        <a:accent6>
          <a:srgbClr val="E7B95C"/>
        </a:accent6>
        <a:hlink>
          <a:srgbClr val="4F8636"/>
        </a:hlink>
        <a:folHlink>
          <a:srgbClr val="002960"/>
        </a:folHlink>
      </a:clrScheme>
      <a:clrMap bg1="lt1" tx1="dk1" bg2="lt2" tx2="dk2" accent1="accent1" accent2="accent2" accent3="accent3" accent4="accent4" accent5="accent5" accent6="accent6" hlink="hlink" folHlink="folHlink"/>
    </a:extraClrScheme>
    <a:extraClrScheme>
      <a:clrScheme name="Blank 6">
        <a:dk1>
          <a:srgbClr val="002960"/>
        </a:dk1>
        <a:lt1>
          <a:srgbClr val="FFFFFF"/>
        </a:lt1>
        <a:dk2>
          <a:srgbClr val="002960"/>
        </a:dk2>
        <a:lt2>
          <a:srgbClr val="FFBE3D"/>
        </a:lt2>
        <a:accent1>
          <a:srgbClr val="0066CC"/>
        </a:accent1>
        <a:accent2>
          <a:srgbClr val="4F8636"/>
        </a:accent2>
        <a:accent3>
          <a:srgbClr val="AAACB6"/>
        </a:accent3>
        <a:accent4>
          <a:srgbClr val="DADADA"/>
        </a:accent4>
        <a:accent5>
          <a:srgbClr val="AAB8E2"/>
        </a:accent5>
        <a:accent6>
          <a:srgbClr val="477930"/>
        </a:accent6>
        <a:hlink>
          <a:srgbClr val="FF9900"/>
        </a:hlink>
        <a:folHlink>
          <a:srgbClr val="FFBE3D"/>
        </a:folHlink>
      </a:clrScheme>
      <a:clrMap bg1="dk2" tx1="lt1" bg2="dk1" tx2="lt2" accent1="accent1" accent2="accent2" accent3="accent3" accent4="accent4" accent5="accent5" accent6="accent6" hlink="hlink" folHlink="folHlink"/>
    </a:extraClrScheme>
    <a:extraClrScheme>
      <a:clrScheme name="Blank 7">
        <a:dk1>
          <a:srgbClr val="000000"/>
        </a:dk1>
        <a:lt1>
          <a:srgbClr val="FFFFFF"/>
        </a:lt1>
        <a:dk2>
          <a:srgbClr val="000000"/>
        </a:dk2>
        <a:lt2>
          <a:srgbClr val="FFBE3D"/>
        </a:lt2>
        <a:accent1>
          <a:srgbClr val="0066CC"/>
        </a:accent1>
        <a:accent2>
          <a:srgbClr val="4F8636"/>
        </a:accent2>
        <a:accent3>
          <a:srgbClr val="AAAAAA"/>
        </a:accent3>
        <a:accent4>
          <a:srgbClr val="DADADA"/>
        </a:accent4>
        <a:accent5>
          <a:srgbClr val="AAB8E2"/>
        </a:accent5>
        <a:accent6>
          <a:srgbClr val="477930"/>
        </a:accent6>
        <a:hlink>
          <a:srgbClr val="FF9900"/>
        </a:hlink>
        <a:folHlink>
          <a:srgbClr val="FFBE3D"/>
        </a:folHlink>
      </a:clrScheme>
      <a:clrMap bg1="dk2" tx1="lt1" bg2="dk1" tx2="lt2" accent1="accent1" accent2="accent2" accent3="accent3" accent4="accent4" accent5="accent5" accent6="accent6" hlink="hlink" folHlink="folHlink"/>
    </a:extraClrScheme>
    <a:extraClrScheme>
      <a:clrScheme name="Blank 8">
        <a:dk1>
          <a:srgbClr val="000000"/>
        </a:dk1>
        <a:lt1>
          <a:srgbClr val="FFFFFF"/>
        </a:lt1>
        <a:dk2>
          <a:srgbClr val="002960"/>
        </a:dk2>
        <a:lt2>
          <a:srgbClr val="FFFFFF"/>
        </a:lt2>
        <a:accent1>
          <a:srgbClr val="C7E0FB"/>
        </a:accent1>
        <a:accent2>
          <a:srgbClr val="C7C293"/>
        </a:accent2>
        <a:accent3>
          <a:srgbClr val="FFFFFF"/>
        </a:accent3>
        <a:accent4>
          <a:srgbClr val="000000"/>
        </a:accent4>
        <a:accent5>
          <a:srgbClr val="E0EDFD"/>
        </a:accent5>
        <a:accent6>
          <a:srgbClr val="B4B085"/>
        </a:accent6>
        <a:hlink>
          <a:srgbClr val="50A2A0"/>
        </a:hlink>
        <a:folHlink>
          <a:srgbClr val="002960"/>
        </a:folHlink>
      </a:clrScheme>
      <a:clrMap bg1="lt1" tx1="dk1" bg2="lt2" tx2="dk2" accent1="accent1" accent2="accent2" accent3="accent3" accent4="accent4" accent5="accent5" accent6="accent6" hlink="hlink" folHlink="folHlink"/>
    </a:extraClrScheme>
    <a:extraClrScheme>
      <a:clrScheme name="Blank 9">
        <a:dk1>
          <a:srgbClr val="002960"/>
        </a:dk1>
        <a:lt1>
          <a:srgbClr val="FFFFFF"/>
        </a:lt1>
        <a:dk2>
          <a:srgbClr val="002960"/>
        </a:dk2>
        <a:lt2>
          <a:srgbClr val="FFBE3D"/>
        </a:lt2>
        <a:accent1>
          <a:srgbClr val="0066CC"/>
        </a:accent1>
        <a:accent2>
          <a:srgbClr val="50A2A0"/>
        </a:accent2>
        <a:accent3>
          <a:srgbClr val="AAACB6"/>
        </a:accent3>
        <a:accent4>
          <a:srgbClr val="DADADA"/>
        </a:accent4>
        <a:accent5>
          <a:srgbClr val="AAB8E2"/>
        </a:accent5>
        <a:accent6>
          <a:srgbClr val="489291"/>
        </a:accent6>
        <a:hlink>
          <a:srgbClr val="C7C293"/>
        </a:hlink>
        <a:folHlink>
          <a:srgbClr val="FFBE3D"/>
        </a:folHlink>
      </a:clrScheme>
      <a:clrMap bg1="dk2" tx1="lt1" bg2="dk1" tx2="lt2" accent1="accent1" accent2="accent2" accent3="accent3" accent4="accent4" accent5="accent5" accent6="accent6" hlink="hlink" folHlink="folHlink"/>
    </a:extraClrScheme>
    <a:extraClrScheme>
      <a:clrScheme name="Blank 10">
        <a:dk1>
          <a:srgbClr val="000000"/>
        </a:dk1>
        <a:lt1>
          <a:srgbClr val="FFFFFF"/>
        </a:lt1>
        <a:dk2>
          <a:srgbClr val="000000"/>
        </a:dk2>
        <a:lt2>
          <a:srgbClr val="FFBE3D"/>
        </a:lt2>
        <a:accent1>
          <a:srgbClr val="174A7C"/>
        </a:accent1>
        <a:accent2>
          <a:srgbClr val="50A2A0"/>
        </a:accent2>
        <a:accent3>
          <a:srgbClr val="AAAAAA"/>
        </a:accent3>
        <a:accent4>
          <a:srgbClr val="DADADA"/>
        </a:accent4>
        <a:accent5>
          <a:srgbClr val="ABB1BF"/>
        </a:accent5>
        <a:accent6>
          <a:srgbClr val="489291"/>
        </a:accent6>
        <a:hlink>
          <a:srgbClr val="C7C293"/>
        </a:hlink>
        <a:folHlink>
          <a:srgbClr val="FFBE3D"/>
        </a:folHlink>
      </a:clrScheme>
      <a:clrMap bg1="dk2" tx1="lt1" bg2="dk1" tx2="lt2" accent1="accent1" accent2="accent2" accent3="accent3" accent4="accent4" accent5="accent5" accent6="accent6" hlink="hlink" folHlink="folHlink"/>
    </a:extraClrScheme>
    <a:extraClrScheme>
      <a:clrScheme name="Blank 11">
        <a:dk1>
          <a:srgbClr val="000000"/>
        </a:dk1>
        <a:lt1>
          <a:srgbClr val="FFFFFF"/>
        </a:lt1>
        <a:dk2>
          <a:srgbClr val="000000"/>
        </a:dk2>
        <a:lt2>
          <a:srgbClr val="FFFFFF"/>
        </a:lt2>
        <a:accent1>
          <a:srgbClr val="FFFFFF"/>
        </a:accent1>
        <a:accent2>
          <a:srgbClr val="BFCAD7"/>
        </a:accent2>
        <a:accent3>
          <a:srgbClr val="FFFFFF"/>
        </a:accent3>
        <a:accent4>
          <a:srgbClr val="000000"/>
        </a:accent4>
        <a:accent5>
          <a:srgbClr val="FFFFFF"/>
        </a:accent5>
        <a:accent6>
          <a:srgbClr val="ADB7C3"/>
        </a:accent6>
        <a:hlink>
          <a:srgbClr val="405E88"/>
        </a:hlink>
        <a:folHlink>
          <a:srgbClr val="00296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000000"/>
      </a:lt2>
      <a:accent1>
        <a:srgbClr val="FFFFFF"/>
      </a:accent1>
      <a:accent2>
        <a:srgbClr val="D0D0D0"/>
      </a:accent2>
      <a:accent3>
        <a:srgbClr val="FFFFFF"/>
      </a:accent3>
      <a:accent4>
        <a:srgbClr val="000000"/>
      </a:accent4>
      <a:accent5>
        <a:srgbClr val="FFFFFF"/>
      </a:accent5>
      <a:accent6>
        <a:srgbClr val="BCBCBC"/>
      </a:accent6>
      <a:hlink>
        <a:srgbClr val="909090"/>
      </a:hlink>
      <a:folHlink>
        <a:srgbClr val="0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56108</TotalTime>
  <Words>2672</Words>
  <Application>Microsoft Office PowerPoint</Application>
  <PresentationFormat>Custom</PresentationFormat>
  <Paragraphs>483</Paragraphs>
  <Slides>37</Slides>
  <Notes>2</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3_Blank</vt:lpstr>
      <vt:lpstr>PowerPoint Presentation</vt:lpstr>
      <vt:lpstr>PowerPoint Presentation</vt:lpstr>
      <vt:lpstr>PowerPoint Presentation</vt:lpstr>
      <vt:lpstr>Основные характеристики действующей денежной системы</vt:lpstr>
      <vt:lpstr>Действующая модель денежной системы</vt:lpstr>
      <vt:lpstr>В денежной системе обращается множество валют</vt:lpstr>
      <vt:lpstr>Денежная система как совокупность валютных систем</vt:lpstr>
      <vt:lpstr>Недостатки действующей модели денежной системы</vt:lpstr>
      <vt:lpstr>Недостатки как основа бизнеса</vt:lpstr>
      <vt:lpstr>Кто виноват?</vt:lpstr>
      <vt:lpstr>Болезнь излечима?</vt:lpstr>
      <vt:lpstr>Что делать?</vt:lpstr>
      <vt:lpstr>Модель «Суверенной валюты». Принципы</vt:lpstr>
      <vt:lpstr>Архитектура денежной системы на базе суверенной валюты</vt:lpstr>
      <vt:lpstr>Оператор счета и Титульный счет</vt:lpstr>
      <vt:lpstr>Внимание!</vt:lpstr>
      <vt:lpstr>PowerPoint Presentation</vt:lpstr>
      <vt:lpstr>Трансферт цифровой суверенной валюты</vt:lpstr>
      <vt:lpstr>Трансферт суверенной цифровой валюты</vt:lpstr>
      <vt:lpstr>Трансферты с участием цифрового кошелька </vt:lpstr>
      <vt:lpstr>Особенности трансферта цифровой суверенной валюты</vt:lpstr>
      <vt:lpstr>Модернизация платежной системы</vt:lpstr>
      <vt:lpstr>Разделение труда в перспективной модели денежной системы</vt:lpstr>
      <vt:lpstr>Проблемы решаемые при переходе к модели суверенной валюты</vt:lpstr>
      <vt:lpstr>PowerPoint Presentation</vt:lpstr>
      <vt:lpstr>PowerPoint Presentation</vt:lpstr>
      <vt:lpstr>О понятиях</vt:lpstr>
      <vt:lpstr>PowerPoint Presentation</vt:lpstr>
      <vt:lpstr>Первичная vs. производная</vt:lpstr>
      <vt:lpstr>Правовой титул как средство управления валютой</vt:lpstr>
      <vt:lpstr>Примеры правовых титулов и некоторые понятия</vt:lpstr>
      <vt:lpstr>Наличная цифровая валюта</vt:lpstr>
      <vt:lpstr>Титульный счет vs. Банковский счет</vt:lpstr>
      <vt:lpstr>Функции денег</vt:lpstr>
      <vt:lpstr>Внутренняя структура безналичного перевода</vt:lpstr>
      <vt:lpstr>Трансферт аналоговой суверенной валюты</vt:lpstr>
      <vt:lpstr>Pro e contra</vt:lpstr>
    </vt:vector>
  </TitlesOfParts>
  <Company>ВТБ</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UAFR</dc:title>
  <dc:creator>Zemskov</dc:creator>
  <cp:lastModifiedBy>ut</cp:lastModifiedBy>
  <cp:revision>4177</cp:revision>
  <cp:lastPrinted>2018-02-19T10:45:58Z</cp:lastPrinted>
  <dcterms:created xsi:type="dcterms:W3CDTF">2006-11-27T08:45:11Z</dcterms:created>
  <dcterms:modified xsi:type="dcterms:W3CDTF">2018-02-20T13:15:31Z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Universal Objects">
    <vt:bool>true</vt:bool>
  </property>
  <property fmtid="{D5CDD505-2E9C-101B-9397-08002B2CF9AE}" pid="3" name="McKPaperSize">
    <vt:lpwstr>A4</vt:lpwstr>
  </property>
  <property fmtid="{D5CDD505-2E9C-101B-9397-08002B2CF9AE}" pid="4" name="NotesPageLayout">
    <vt:lpwstr>Message</vt:lpwstr>
  </property>
  <property fmtid="{D5CDD505-2E9C-101B-9397-08002B2CF9AE}" pid="5" name="Event">
    <vt:lpwstr/>
  </property>
  <property fmtid="{D5CDD505-2E9C-101B-9397-08002B2CF9AE}" pid="6" name="Delivery Date">
    <vt:lpwstr>Февраль 2008 г.</vt:lpwstr>
  </property>
  <property fmtid="{D5CDD505-2E9C-101B-9397-08002B2CF9AE}" pid="7" name="Title">
    <vt:lpwstr>Title</vt:lpwstr>
  </property>
  <property fmtid="{D5CDD505-2E9C-101B-9397-08002B2CF9AE}" pid="8" name="Final">
    <vt:bool>true</vt:bool>
  </property>
  <property fmtid="{D5CDD505-2E9C-101B-9397-08002B2CF9AE}" pid="9" name="DocID">
    <vt:lpwstr/>
  </property>
  <property fmtid="{D5CDD505-2E9C-101B-9397-08002B2CF9AE}" pid="10" name="DocIDinTitle">
    <vt:bool>false</vt:bool>
  </property>
  <property fmtid="{D5CDD505-2E9C-101B-9397-08002B2CF9AE}" pid="11" name="DocIDinSlide">
    <vt:bool>true</vt:bool>
  </property>
  <property fmtid="{D5CDD505-2E9C-101B-9397-08002B2CF9AE}" pid="12" name="DocIDPosition">
    <vt:i4>0</vt:i4>
  </property>
  <property fmtid="{D5CDD505-2E9C-101B-9397-08002B2CF9AE}" pid="13" name="GUID">
    <vt:lpwstr>{20111201-1039-48F6-89D9-6E46D91F8C85}</vt:lpwstr>
  </property>
  <property fmtid="{D5CDD505-2E9C-101B-9397-08002B2CF9AE}" pid="14" name="Owner">
    <vt:lpwstr>18</vt:lpwstr>
  </property>
  <property fmtid="{D5CDD505-2E9C-101B-9397-08002B2CF9AE}" pid="15" name="Status">
    <vt:lpwstr>Черновой</vt:lpwstr>
  </property>
</Properties>
</file>